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66" r:id="rId3"/>
    <p:sldId id="268" r:id="rId4"/>
    <p:sldId id="277" r:id="rId5"/>
    <p:sldId id="257" r:id="rId6"/>
    <p:sldId id="269" r:id="rId7"/>
    <p:sldId id="270" r:id="rId8"/>
    <p:sldId id="271" r:id="rId9"/>
    <p:sldId id="272" r:id="rId10"/>
    <p:sldId id="273" r:id="rId11"/>
    <p:sldId id="274" r:id="rId12"/>
    <p:sldId id="264" r:id="rId13"/>
    <p:sldId id="278" r:id="rId14"/>
    <p:sldId id="279" r:id="rId15"/>
    <p:sldId id="280" r:id="rId16"/>
    <p:sldId id="281" r:id="rId17"/>
    <p:sldId id="282" r:id="rId18"/>
    <p:sldId id="275" r:id="rId19"/>
    <p:sldId id="284" r:id="rId20"/>
    <p:sldId id="276" r:id="rId21"/>
    <p:sldId id="283" r:id="rId2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60"/>
  </p:normalViewPr>
  <p:slideViewPr>
    <p:cSldViewPr>
      <p:cViewPr varScale="1">
        <p:scale>
          <a:sx n="86" d="100"/>
          <a:sy n="86" d="100"/>
        </p:scale>
        <p:origin x="136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D6FD6-9C68-49E8-B403-DCFB6A3C3F9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FB6E9-BDD9-47B4-9ABA-5D5D15ECD54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812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FB6E9-BDD9-47B4-9ABA-5D5D15ECD54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71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모서리가 둥근 직사각형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2768-3A56-405D-AADE-59588051283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9F5851E-FD74-45EA-84A3-4104E9DE31C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2768-3A56-405D-AADE-59588051283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51E-FD74-45EA-84A3-4104E9DE3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2768-3A56-405D-AADE-59588051283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51E-FD74-45EA-84A3-4104E9DE3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2768-3A56-405D-AADE-59588051283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51E-FD74-45EA-84A3-4104E9DE31C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모서리가 둥근 직사각형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2768-3A56-405D-AADE-59588051283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F5851E-FD74-45EA-84A3-4104E9DE3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2768-3A56-405D-AADE-59588051283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51E-FD74-45EA-84A3-4104E9DE31C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2768-3A56-405D-AADE-59588051283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51E-FD74-45EA-84A3-4104E9DE31C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2768-3A56-405D-AADE-59588051283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51E-FD74-45EA-84A3-4104E9DE3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2768-3A56-405D-AADE-59588051283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51E-FD74-45EA-84A3-4104E9DE3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모서리가 둥근 직사각형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2768-3A56-405D-AADE-59588051283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5851E-FD74-45EA-84A3-4104E9DE31C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2768-3A56-405D-AADE-59588051283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9F5851E-FD74-45EA-84A3-4104E9DE31C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모서리가 둥근 직사각형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F22768-3A56-405D-AADE-59588051283F}" type="datetimeFigureOut">
              <a:rPr lang="ko-KR" altLang="en-US" smtClean="0"/>
              <a:t>2020-07-14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9F5851E-FD74-45EA-84A3-4104E9DE31C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1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1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1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1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1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27584" y="3312045"/>
            <a:ext cx="6400800" cy="936104"/>
          </a:xfrm>
        </p:spPr>
        <p:txBody>
          <a:bodyPr>
            <a:normAutofit/>
          </a:bodyPr>
          <a:lstStyle/>
          <a:p>
            <a:pPr algn="ctr"/>
            <a:r>
              <a:rPr lang="ko-KR" altLang="en-US" sz="3500" b="1" dirty="0">
                <a:solidFill>
                  <a:schemeClr val="accent2"/>
                </a:solidFill>
              </a:rPr>
              <a:t>진주혁신도시</a:t>
            </a:r>
            <a:r>
              <a:rPr lang="en-US" altLang="ko-KR" sz="3500" b="1" dirty="0">
                <a:solidFill>
                  <a:schemeClr val="accent2"/>
                </a:solidFill>
              </a:rPr>
              <a:t> </a:t>
            </a:r>
            <a:r>
              <a:rPr lang="ko-KR" altLang="en-US" sz="3500" b="1" dirty="0" err="1">
                <a:solidFill>
                  <a:schemeClr val="accent2"/>
                </a:solidFill>
              </a:rPr>
              <a:t>아슬란</a:t>
            </a:r>
            <a:r>
              <a:rPr lang="ko-KR" altLang="en-US" sz="3500" b="1" dirty="0">
                <a:solidFill>
                  <a:schemeClr val="accent2"/>
                </a:solidFill>
              </a:rPr>
              <a:t> 몰 </a:t>
            </a:r>
            <a:endParaRPr lang="en-US" altLang="ko-KR" sz="3500" b="1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4221088"/>
            <a:ext cx="3888432" cy="179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latin typeface="Adobe 고딕 Std B" pitchFamily="34" charset="-127"/>
                <a:ea typeface="Adobe 고딕 Std B" pitchFamily="34" charset="-127"/>
              </a:rPr>
              <a:t>담 당 자  </a:t>
            </a:r>
            <a:r>
              <a:rPr lang="en-US" altLang="ko-KR" sz="2000" b="1" dirty="0">
                <a:latin typeface="Adobe 고딕 Std B" pitchFamily="34" charset="-127"/>
                <a:ea typeface="Adobe 고딕 Std B" pitchFamily="34" charset="-127"/>
              </a:rPr>
              <a:t>: </a:t>
            </a:r>
            <a:r>
              <a:rPr lang="ko-KR" altLang="en-US" sz="2000" b="1" dirty="0">
                <a:latin typeface="Adobe 고딕 Std B" pitchFamily="34" charset="-127"/>
                <a:ea typeface="Adobe 고딕 Std B" pitchFamily="34" charset="-127"/>
              </a:rPr>
              <a:t>황 성훈</a:t>
            </a:r>
            <a:endParaRPr lang="en-US" altLang="ko-KR" sz="2000" b="1" dirty="0"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>
                <a:latin typeface="Adobe 고딕 Std B" pitchFamily="34" charset="-127"/>
                <a:ea typeface="Adobe 고딕 Std B" pitchFamily="34" charset="-127"/>
              </a:rPr>
              <a:t>전화번호 </a:t>
            </a:r>
            <a:r>
              <a:rPr lang="en-US" altLang="ko-KR" sz="2000" b="1" dirty="0">
                <a:latin typeface="Adobe 고딕 Std B" pitchFamily="34" charset="-127"/>
                <a:ea typeface="Adobe 고딕 Std B" pitchFamily="34" charset="-127"/>
              </a:rPr>
              <a:t>: 010. 5501. 6461</a:t>
            </a:r>
          </a:p>
          <a:p>
            <a:pPr>
              <a:lnSpc>
                <a:spcPct val="150000"/>
              </a:lnSpc>
            </a:pPr>
            <a:endParaRPr lang="en-US" altLang="ko-KR" b="1" dirty="0">
              <a:latin typeface="Adobe 고딕 Std B" pitchFamily="34" charset="-127"/>
              <a:ea typeface="Adobe 고딕 Std B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b="1" dirty="0">
                <a:latin typeface="Adobe 고딕 Std B" pitchFamily="34" charset="-127"/>
                <a:ea typeface="Adobe 고딕 Std B" pitchFamily="34" charset="-127"/>
              </a:rPr>
              <a:t>진주시 충무공동 </a:t>
            </a:r>
            <a:r>
              <a:rPr lang="en-US" altLang="ko-KR" b="1" dirty="0">
                <a:latin typeface="Adobe 고딕 Std B" pitchFamily="34" charset="-127"/>
                <a:ea typeface="Adobe 고딕 Std B" pitchFamily="34" charset="-127"/>
              </a:rPr>
              <a:t>277-7</a:t>
            </a:r>
            <a:r>
              <a:rPr lang="ko-KR" altLang="en-US" b="1" dirty="0">
                <a:latin typeface="Adobe 고딕 Std B" pitchFamily="34" charset="-127"/>
                <a:ea typeface="Adobe 고딕 Std B" pitchFamily="34" charset="-127"/>
              </a:rPr>
              <a:t>번지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844824"/>
            <a:ext cx="86409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500" b="1" dirty="0">
                <a:solidFill>
                  <a:schemeClr val="bg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입점 제안서</a:t>
            </a:r>
            <a:endParaRPr lang="ko-KR" altLang="en-US" sz="5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18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7"/>
            <a:ext cx="4219821" cy="6408713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139952" y="116632"/>
            <a:ext cx="504056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166215"/>
              </p:ext>
            </p:extLst>
          </p:nvPr>
        </p:nvGraphicFramePr>
        <p:xfrm>
          <a:off x="4705308" y="864547"/>
          <a:ext cx="3744417" cy="574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21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[A</a:t>
                      </a:r>
                      <a:r>
                        <a:rPr lang="ko-KR" altLang="en-US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동</a:t>
                      </a:r>
                      <a:r>
                        <a:rPr lang="en-US" altLang="ko-KR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] 5</a:t>
                      </a:r>
                      <a:r>
                        <a:rPr lang="ko-KR" altLang="en-US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층 스포츠존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8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/>
                        <a:t>롤러스케이트장 </a:t>
                      </a:r>
                      <a:endParaRPr lang="en-US" altLang="ko-KR" sz="2800" b="1" dirty="0"/>
                    </a:p>
                    <a:p>
                      <a:pPr algn="ctr" latinLnBrk="1"/>
                      <a:r>
                        <a:rPr lang="ko-KR" altLang="en-US" sz="2800" b="1" dirty="0" err="1"/>
                        <a:t>운영중</a:t>
                      </a:r>
                      <a:endParaRPr lang="ko-KR" alt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8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b="1" dirty="0" err="1"/>
                        <a:t>주짓수</a:t>
                      </a:r>
                      <a:r>
                        <a:rPr lang="en-US" altLang="ko-KR" sz="2800" b="1" dirty="0"/>
                        <a:t>, </a:t>
                      </a:r>
                      <a:r>
                        <a:rPr lang="ko-KR" altLang="en-US" sz="2800" b="1" dirty="0"/>
                        <a:t>태권도 학원</a:t>
                      </a:r>
                      <a:endParaRPr lang="en-US" altLang="ko-KR" sz="2800" b="1" dirty="0"/>
                    </a:p>
                    <a:p>
                      <a:pPr algn="ctr" latinLnBrk="1"/>
                      <a:r>
                        <a:rPr lang="ko-KR" altLang="en-US" sz="2800" b="1" dirty="0" err="1"/>
                        <a:t>운영중</a:t>
                      </a:r>
                      <a:endParaRPr lang="ko-KR" alt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4916">
                <a:tc>
                  <a:txBody>
                    <a:bodyPr/>
                    <a:lstStyle/>
                    <a:p>
                      <a:pPr algn="ctr" latinLnBrk="1"/>
                      <a:endParaRPr lang="en-US" altLang="ko-KR" sz="400" b="1" dirty="0"/>
                    </a:p>
                    <a:p>
                      <a:pPr algn="ctr" latinLnBrk="1"/>
                      <a:r>
                        <a:rPr lang="ko-KR" altLang="en-US" sz="2400" b="1" dirty="0" err="1"/>
                        <a:t>점핑</a:t>
                      </a:r>
                      <a:r>
                        <a:rPr lang="ko-KR" altLang="en-US" sz="2400" b="1" dirty="0"/>
                        <a:t> 놀이시설</a:t>
                      </a:r>
                      <a:endParaRPr lang="en-US" altLang="ko-KR" sz="2400" b="1" dirty="0"/>
                    </a:p>
                    <a:p>
                      <a:pPr algn="ctr" latinLnBrk="1"/>
                      <a:r>
                        <a:rPr lang="ko-KR" altLang="en-US" sz="2400" b="1" dirty="0" err="1"/>
                        <a:t>운영중</a:t>
                      </a:r>
                      <a:endParaRPr lang="en-US" altLang="ko-KR" sz="2400" b="1" dirty="0"/>
                    </a:p>
                    <a:p>
                      <a:pPr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sz="4000" b="1" dirty="0">
                          <a:solidFill>
                            <a:srgbClr val="FF0000"/>
                          </a:solidFill>
                        </a:rPr>
                        <a:t>당구장</a:t>
                      </a:r>
                      <a:endParaRPr lang="en-US" altLang="ko-KR" sz="40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4000" b="1" dirty="0" err="1">
                          <a:solidFill>
                            <a:srgbClr val="FF0000"/>
                          </a:solidFill>
                        </a:rPr>
                        <a:t>운동학원등</a:t>
                      </a:r>
                      <a:r>
                        <a:rPr lang="ko-KR" altLang="en-US" sz="40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altLang="ko-KR" sz="40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4000" b="1" dirty="0">
                          <a:solidFill>
                            <a:srgbClr val="FF0000"/>
                          </a:solidFill>
                        </a:rPr>
                        <a:t>입점 환영</a:t>
                      </a:r>
                      <a:endParaRPr lang="en-US" altLang="ko-KR" sz="4000" dirty="0"/>
                    </a:p>
                    <a:p>
                      <a:pPr latinLnBrk="1"/>
                      <a:endParaRPr lang="en-US" altLang="ko-K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직선 연결선 7"/>
          <p:cNvCxnSpPr/>
          <p:nvPr/>
        </p:nvCxnSpPr>
        <p:spPr>
          <a:xfrm>
            <a:off x="539552" y="2708920"/>
            <a:ext cx="20882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539552" y="2708920"/>
            <a:ext cx="0" cy="3744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539552" y="6453336"/>
            <a:ext cx="34563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627784" y="2708920"/>
            <a:ext cx="0" cy="20882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627784" y="4797152"/>
            <a:ext cx="1454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4081896" y="4797152"/>
            <a:ext cx="0" cy="16561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20328833">
            <a:off x="788713" y="5309772"/>
            <a:ext cx="2393107" cy="6309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>
                <a:solidFill>
                  <a:srgbClr val="FF0000"/>
                </a:solidFill>
              </a:rPr>
              <a:t>입점완료</a:t>
            </a:r>
          </a:p>
        </p:txBody>
      </p:sp>
      <p:sp>
        <p:nvSpPr>
          <p:cNvPr id="26" name="TextBox 25"/>
          <p:cNvSpPr txBox="1"/>
          <p:nvPr/>
        </p:nvSpPr>
        <p:spPr>
          <a:xfrm rot="21064419">
            <a:off x="1043608" y="2132856"/>
            <a:ext cx="1224136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입점완료</a:t>
            </a:r>
          </a:p>
        </p:txBody>
      </p:sp>
      <p:sp>
        <p:nvSpPr>
          <p:cNvPr id="27" name="직사각형 26"/>
          <p:cNvSpPr/>
          <p:nvPr/>
        </p:nvSpPr>
        <p:spPr>
          <a:xfrm>
            <a:off x="4716015" y="2390640"/>
            <a:ext cx="3743565" cy="93610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716016" y="1484784"/>
            <a:ext cx="3743564" cy="8640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A96860D4-7A9A-4CF6-AE34-321C931F05F5}"/>
              </a:ext>
            </a:extLst>
          </p:cNvPr>
          <p:cNvSpPr/>
          <p:nvPr/>
        </p:nvSpPr>
        <p:spPr>
          <a:xfrm>
            <a:off x="539552" y="491948"/>
            <a:ext cx="1749433" cy="120883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C29239E9-2260-475F-9FF8-CF54CAC62CD9}"/>
              </a:ext>
            </a:extLst>
          </p:cNvPr>
          <p:cNvSpPr/>
          <p:nvPr/>
        </p:nvSpPr>
        <p:spPr>
          <a:xfrm>
            <a:off x="4716866" y="3326743"/>
            <a:ext cx="3743565" cy="81423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3669795-B1BD-45B0-9D64-0883A76B44E8}"/>
              </a:ext>
            </a:extLst>
          </p:cNvPr>
          <p:cNvSpPr/>
          <p:nvPr/>
        </p:nvSpPr>
        <p:spPr>
          <a:xfrm>
            <a:off x="3214959" y="491947"/>
            <a:ext cx="866938" cy="120882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각형 20">
            <a:extLst>
              <a:ext uri="{FF2B5EF4-FFF2-40B4-BE49-F238E27FC236}">
                <a16:creationId xmlns:a16="http://schemas.microsoft.com/office/drawing/2014/main" id="{5505D602-089D-4D83-9401-4786F91F7348}"/>
              </a:ext>
            </a:extLst>
          </p:cNvPr>
          <p:cNvSpPr/>
          <p:nvPr/>
        </p:nvSpPr>
        <p:spPr>
          <a:xfrm>
            <a:off x="4716015" y="306623"/>
            <a:ext cx="1224136" cy="504056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A</a:t>
            </a:r>
            <a:r>
              <a:rPr lang="ko-KR" altLang="en-US" sz="3200" dirty="0"/>
              <a:t>동</a:t>
            </a:r>
          </a:p>
        </p:txBody>
      </p:sp>
    </p:spTree>
    <p:extLst>
      <p:ext uri="{BB962C8B-B14F-4D97-AF65-F5344CB8AC3E}">
        <p14:creationId xmlns:p14="http://schemas.microsoft.com/office/powerpoint/2010/main" val="3943124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655272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각 층별 입점 점포</a:t>
            </a: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(A,B,C,D</a:t>
            </a:r>
            <a:r>
              <a:rPr lang="ko-KR" altLang="en-US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동</a:t>
            </a:r>
            <a:r>
              <a:rPr lang="en-US" altLang="ko-KR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669" y="1493953"/>
            <a:ext cx="7632848" cy="335168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층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편의점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설렁탕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중국집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한식뷔페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농협마트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안경점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커피숍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미용실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수협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농협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층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감자탕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미용실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골프용품점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병원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정형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신경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청소년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내과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      *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병원 입원실 병상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30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개 구비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층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네일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왁싱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영어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수학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외국어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학원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층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유황천 사우나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휘트닛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유술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체육관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탈모치유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발레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음식점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층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주짓수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태권도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점핑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운동시설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필라테스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사무실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탁구장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sk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텔레콤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운동시설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683" y="4874384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0000"/>
                </a:solidFill>
              </a:rPr>
              <a:t>* A</a:t>
            </a:r>
            <a:r>
              <a:rPr lang="ko-KR" altLang="en-US" sz="2400" b="1" dirty="0">
                <a:solidFill>
                  <a:srgbClr val="FF0000"/>
                </a:solidFill>
              </a:rPr>
              <a:t>동 제외 </a:t>
            </a:r>
            <a:r>
              <a:rPr lang="en-US" altLang="ko-KR" sz="2400" b="1" dirty="0">
                <a:solidFill>
                  <a:srgbClr val="FF0000"/>
                </a:solidFill>
              </a:rPr>
              <a:t>2, 3, 4, 5</a:t>
            </a:r>
            <a:r>
              <a:rPr lang="ko-KR" altLang="en-US" sz="2400" b="1" dirty="0">
                <a:solidFill>
                  <a:srgbClr val="FF0000"/>
                </a:solidFill>
              </a:rPr>
              <a:t>층 전면 상가 라인 제외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r>
              <a:rPr lang="ko-KR" altLang="en-US" sz="2400" b="1" dirty="0">
                <a:solidFill>
                  <a:srgbClr val="FF0000"/>
                </a:solidFill>
              </a:rPr>
              <a:t>    골프연습장 </a:t>
            </a:r>
            <a:r>
              <a:rPr lang="ko-KR" altLang="en-US" sz="2400" b="1" dirty="0" err="1">
                <a:solidFill>
                  <a:srgbClr val="FF0000"/>
                </a:solidFill>
              </a:rPr>
              <a:t>운영중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en-US" altLang="ko-KR" sz="2400" b="1" dirty="0">
                <a:solidFill>
                  <a:srgbClr val="FF0000"/>
                </a:solidFill>
              </a:rPr>
              <a:t>* A</a:t>
            </a:r>
            <a:r>
              <a:rPr lang="ko-KR" altLang="en-US" sz="2400" b="1" dirty="0">
                <a:solidFill>
                  <a:srgbClr val="FF0000"/>
                </a:solidFill>
              </a:rPr>
              <a:t>동 </a:t>
            </a:r>
            <a:r>
              <a:rPr lang="en-US" altLang="ko-KR" sz="2400" b="1" dirty="0">
                <a:solidFill>
                  <a:srgbClr val="FF0000"/>
                </a:solidFill>
              </a:rPr>
              <a:t>2</a:t>
            </a:r>
            <a:r>
              <a:rPr lang="ko-KR" altLang="en-US" sz="2400" b="1" dirty="0">
                <a:solidFill>
                  <a:srgbClr val="FF0000"/>
                </a:solidFill>
              </a:rPr>
              <a:t>층 </a:t>
            </a:r>
            <a:r>
              <a:rPr lang="ko-KR" altLang="en-US" sz="2400" b="1">
                <a:solidFill>
                  <a:srgbClr val="FF0000"/>
                </a:solidFill>
              </a:rPr>
              <a:t>메디컬센터로 구성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endParaRPr lang="en-US" altLang="ko-KR" sz="1200" b="1" dirty="0">
              <a:solidFill>
                <a:srgbClr val="FF0000"/>
              </a:solidFill>
            </a:endParaRPr>
          </a:p>
          <a:p>
            <a:r>
              <a:rPr lang="en-US" altLang="ko-KR" sz="2400" b="1" dirty="0">
                <a:solidFill>
                  <a:srgbClr val="FF0000"/>
                </a:solidFill>
              </a:rPr>
              <a:t>* 6</a:t>
            </a:r>
            <a:r>
              <a:rPr lang="ko-KR" altLang="en-US" sz="2400" b="1" dirty="0">
                <a:solidFill>
                  <a:srgbClr val="FF0000"/>
                </a:solidFill>
              </a:rPr>
              <a:t>월 말 기준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 err="1">
                <a:solidFill>
                  <a:srgbClr val="FF0000"/>
                </a:solidFill>
              </a:rPr>
              <a:t>이틀전</a:t>
            </a:r>
            <a:r>
              <a:rPr lang="ko-KR" altLang="en-US" sz="2400" b="1" dirty="0">
                <a:solidFill>
                  <a:srgbClr val="FF0000"/>
                </a:solidFill>
              </a:rPr>
              <a:t> </a:t>
            </a:r>
            <a:r>
              <a:rPr lang="ko-KR" altLang="en-US" sz="2400" b="1" dirty="0" err="1">
                <a:solidFill>
                  <a:srgbClr val="FF0000"/>
                </a:solidFill>
              </a:rPr>
              <a:t>예약시</a:t>
            </a:r>
            <a:r>
              <a:rPr lang="ko-KR" altLang="en-US" sz="2400" b="1" dirty="0">
                <a:solidFill>
                  <a:srgbClr val="FF0000"/>
                </a:solidFill>
              </a:rPr>
              <a:t> 이용가능</a:t>
            </a:r>
          </a:p>
        </p:txBody>
      </p:sp>
    </p:spTree>
    <p:extLst>
      <p:ext uri="{BB962C8B-B14F-4D97-AF65-F5344CB8AC3E}">
        <p14:creationId xmlns:p14="http://schemas.microsoft.com/office/powerpoint/2010/main" val="60837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404664"/>
            <a:ext cx="648072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아슬란</a:t>
            </a:r>
            <a:r>
              <a:rPr lang="ko-KR" altLang="en-US" sz="36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 스포츠몰의 입점 장점</a:t>
            </a:r>
            <a:endParaRPr lang="en-US" altLang="ko-KR" sz="3600" b="1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9669" y="1493953"/>
            <a:ext cx="7632848" cy="376718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5486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평 초대형 상가와 </a:t>
            </a:r>
            <a:r>
              <a:rPr lang="en-US" altLang="ko-KR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434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대의 넉넉한 주차공간</a:t>
            </a:r>
            <a:endParaRPr lang="en-US" altLang="ko-KR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야외 골프연습장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사우나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볼링장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롤러장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키즈카페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농협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수협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하나로 마트 등 대형 매장 입점 운영으로 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풍부한 유동인구</a:t>
            </a:r>
            <a:endParaRPr lang="en-US" altLang="ko-KR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진주 혁신 도시 내의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최대 상가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로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구성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(159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개 상가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근린 생활과 운동 시설 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병합건물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로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학원가와 판매 시설로 형성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메디컬존의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구성으로 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병원 집합건물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로서 추가 입주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가능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풍부한 상권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인근 아파트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[10M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앞 약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1000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세대 규모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월 입주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],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중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고등학교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스포츠몰 방문객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대비 부족한 입점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운영중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상가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ko-KR" altLang="en-US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건물에서 모두 해결 가능 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스포츠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키즈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의료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은행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식사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마트 등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9268" y="5512739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귀사의 성공 파트너로서 최선을 다하겠습니다</a:t>
            </a:r>
            <a:r>
              <a:rPr lang="en-US" altLang="ko-KR" sz="2400" b="1" dirty="0"/>
              <a:t>.</a:t>
            </a:r>
          </a:p>
          <a:p>
            <a:endParaRPr lang="en-US" altLang="ko-KR" sz="800" b="1" dirty="0"/>
          </a:p>
          <a:p>
            <a:pPr algn="r"/>
            <a:r>
              <a:rPr lang="ko-KR" altLang="en-US" sz="2400" b="1" dirty="0"/>
              <a:t>감사합니다</a:t>
            </a:r>
            <a:r>
              <a:rPr lang="en-US" altLang="ko-KR" sz="2400" b="1" dirty="0">
                <a:solidFill>
                  <a:srgbClr val="00B050"/>
                </a:solidFill>
              </a:rPr>
              <a:t>.</a:t>
            </a:r>
            <a:endParaRPr lang="ko-KR" alt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33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772B898A-635E-4F3B-9267-C1774868D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784976" cy="5386610"/>
          </a:xfrm>
          <a:prstGeom prst="rect">
            <a:avLst/>
          </a:prstGeom>
          <a:noFill/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51B4063B-83F5-44FF-8FB1-CE0948226232}"/>
              </a:ext>
            </a:extLst>
          </p:cNvPr>
          <p:cNvSpPr/>
          <p:nvPr/>
        </p:nvSpPr>
        <p:spPr>
          <a:xfrm>
            <a:off x="1979712" y="246219"/>
            <a:ext cx="5343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전체동</a:t>
            </a: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입점 현황</a:t>
            </a:r>
          </a:p>
        </p:txBody>
      </p:sp>
    </p:spTree>
    <p:extLst>
      <p:ext uri="{BB962C8B-B14F-4D97-AF65-F5344CB8AC3E}">
        <p14:creationId xmlns:p14="http://schemas.microsoft.com/office/powerpoint/2010/main" val="153596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1B4063B-83F5-44FF-8FB1-CE0948226232}"/>
              </a:ext>
            </a:extLst>
          </p:cNvPr>
          <p:cNvSpPr/>
          <p:nvPr/>
        </p:nvSpPr>
        <p:spPr>
          <a:xfrm>
            <a:off x="1979712" y="246219"/>
            <a:ext cx="5343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전체동</a:t>
            </a: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입점 현황</a:t>
            </a:r>
          </a:p>
        </p:txBody>
      </p:sp>
      <p:pic>
        <p:nvPicPr>
          <p:cNvPr id="3" name="그림 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3074AE1C-B0D0-4F00-B13E-BC9C35C7F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9548"/>
            <a:ext cx="8712968" cy="54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6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1B4063B-83F5-44FF-8FB1-CE0948226232}"/>
              </a:ext>
            </a:extLst>
          </p:cNvPr>
          <p:cNvSpPr/>
          <p:nvPr/>
        </p:nvSpPr>
        <p:spPr>
          <a:xfrm>
            <a:off x="1979712" y="246219"/>
            <a:ext cx="5343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전체동</a:t>
            </a: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입점 현황</a:t>
            </a:r>
          </a:p>
        </p:txBody>
      </p:sp>
      <p:pic>
        <p:nvPicPr>
          <p:cNvPr id="3" name="그림 2" descr="지도이(가) 표시된 사진&#10;&#10;자동 생성된 설명">
            <a:extLst>
              <a:ext uri="{FF2B5EF4-FFF2-40B4-BE49-F238E27FC236}">
                <a16:creationId xmlns:a16="http://schemas.microsoft.com/office/drawing/2014/main" id="{85B14EC6-A03E-4934-ACB8-5BDF4DC87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88533"/>
            <a:ext cx="8784976" cy="555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66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1B4063B-83F5-44FF-8FB1-CE0948226232}"/>
              </a:ext>
            </a:extLst>
          </p:cNvPr>
          <p:cNvSpPr/>
          <p:nvPr/>
        </p:nvSpPr>
        <p:spPr>
          <a:xfrm>
            <a:off x="1979712" y="246219"/>
            <a:ext cx="5343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전체동</a:t>
            </a: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입점 현황</a:t>
            </a:r>
          </a:p>
        </p:txBody>
      </p:sp>
      <p:pic>
        <p:nvPicPr>
          <p:cNvPr id="6" name="그림 5" descr="지도이(가) 표시된 사진&#10;&#10;자동 생성된 설명">
            <a:extLst>
              <a:ext uri="{FF2B5EF4-FFF2-40B4-BE49-F238E27FC236}">
                <a16:creationId xmlns:a16="http://schemas.microsoft.com/office/drawing/2014/main" id="{A90DB2D8-69A9-4CB4-A1D4-2EA811345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9549"/>
            <a:ext cx="8712968" cy="544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9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51B4063B-83F5-44FF-8FB1-CE0948226232}"/>
              </a:ext>
            </a:extLst>
          </p:cNvPr>
          <p:cNvSpPr/>
          <p:nvPr/>
        </p:nvSpPr>
        <p:spPr>
          <a:xfrm>
            <a:off x="1979712" y="246219"/>
            <a:ext cx="5343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전체동</a:t>
            </a:r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입점 현황</a:t>
            </a:r>
          </a:p>
        </p:txBody>
      </p:sp>
      <p:pic>
        <p:nvPicPr>
          <p:cNvPr id="3" name="그림 2" descr="지도이(가) 표시된 사진&#10;&#10;자동 생성된 설명">
            <a:extLst>
              <a:ext uri="{FF2B5EF4-FFF2-40B4-BE49-F238E27FC236}">
                <a16:creationId xmlns:a16="http://schemas.microsoft.com/office/drawing/2014/main" id="{BDADB59A-2677-4F1B-939E-8098396CB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9549"/>
            <a:ext cx="8784976" cy="54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11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D93A3226-3CF3-4E93-A343-98C6CE480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92237"/>
            <a:ext cx="8712968" cy="640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21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B59D7243-793D-4B98-841F-7E0900007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89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40" y="1462645"/>
            <a:ext cx="8716305" cy="5112568"/>
          </a:xfrm>
          <a:prstGeom prst="rect">
            <a:avLst/>
          </a:prstGeom>
        </p:spPr>
      </p:pic>
      <p:sp>
        <p:nvSpPr>
          <p:cNvPr id="5" name="타원 4"/>
          <p:cNvSpPr/>
          <p:nvPr/>
        </p:nvSpPr>
        <p:spPr>
          <a:xfrm>
            <a:off x="428594" y="5580147"/>
            <a:ext cx="619073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/>
              <a:t>특</a:t>
            </a:r>
          </a:p>
        </p:txBody>
      </p:sp>
      <p:sp>
        <p:nvSpPr>
          <p:cNvPr id="6" name="타원 5"/>
          <p:cNvSpPr/>
          <p:nvPr/>
        </p:nvSpPr>
        <p:spPr>
          <a:xfrm>
            <a:off x="1383748" y="5580147"/>
            <a:ext cx="619073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/>
              <a:t>별</a:t>
            </a:r>
          </a:p>
        </p:txBody>
      </p:sp>
      <p:sp>
        <p:nvSpPr>
          <p:cNvPr id="7" name="타원 6"/>
          <p:cNvSpPr/>
          <p:nvPr/>
        </p:nvSpPr>
        <p:spPr>
          <a:xfrm>
            <a:off x="2344235" y="5589672"/>
            <a:ext cx="619073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/>
              <a:t>분</a:t>
            </a:r>
          </a:p>
        </p:txBody>
      </p:sp>
      <p:sp>
        <p:nvSpPr>
          <p:cNvPr id="8" name="타원 7"/>
          <p:cNvSpPr/>
          <p:nvPr/>
        </p:nvSpPr>
        <p:spPr>
          <a:xfrm>
            <a:off x="3295329" y="5589672"/>
            <a:ext cx="619073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b="1"/>
              <a:t>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381" y="200761"/>
            <a:ext cx="82478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dirty="0">
                <a:latin typeface="Adobe 고딕 Std B" pitchFamily="34" charset="-127"/>
                <a:ea typeface="Adobe 고딕 Std B" pitchFamily="34" charset="-127"/>
              </a:rPr>
              <a:t>총 </a:t>
            </a:r>
            <a:r>
              <a:rPr lang="en-US" altLang="ko-KR" sz="2800" b="1" dirty="0">
                <a:latin typeface="Adobe 고딕 Std B" pitchFamily="34" charset="-127"/>
                <a:ea typeface="Adobe 고딕 Std B" pitchFamily="34" charset="-127"/>
              </a:rPr>
              <a:t>4</a:t>
            </a:r>
            <a:r>
              <a:rPr lang="ko-KR" altLang="en-US" sz="2800" b="1" dirty="0">
                <a:latin typeface="Adobe 고딕 Std B" pitchFamily="34" charset="-127"/>
                <a:ea typeface="Adobe 고딕 Std B" pitchFamily="34" charset="-127"/>
              </a:rPr>
              <a:t>개동으로 구성된 </a:t>
            </a:r>
            <a:r>
              <a:rPr lang="en-US" altLang="ko-KR" sz="4000" b="1" u="sng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5486</a:t>
            </a:r>
            <a:r>
              <a:rPr lang="ko-KR" altLang="en-US" sz="4000" b="1" u="sng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평</a:t>
            </a:r>
            <a:r>
              <a:rPr lang="ko-KR" altLang="en-US" sz="2800" b="1" dirty="0">
                <a:latin typeface="Adobe 고딕 Std B" pitchFamily="34" charset="-127"/>
                <a:ea typeface="Adobe 고딕 Std B" pitchFamily="34" charset="-127"/>
              </a:rPr>
              <a:t> 규모 진주</a:t>
            </a:r>
            <a:r>
              <a:rPr lang="en-US" altLang="ko-KR" sz="2800" b="1" dirty="0">
                <a:latin typeface="Adobe 고딕 Std B" pitchFamily="34" charset="-127"/>
                <a:ea typeface="Adobe 고딕 Std B" pitchFamily="34" charset="-127"/>
              </a:rPr>
              <a:t> </a:t>
            </a:r>
            <a:r>
              <a:rPr lang="ko-KR" altLang="en-US" sz="2800" b="1" dirty="0">
                <a:latin typeface="Adobe 고딕 Std B" pitchFamily="34" charset="-127"/>
                <a:ea typeface="Adobe 고딕 Std B" pitchFamily="34" charset="-127"/>
              </a:rPr>
              <a:t>최대 </a:t>
            </a:r>
            <a:endParaRPr lang="en-US" altLang="ko-KR" sz="2800" b="1" dirty="0">
              <a:latin typeface="Adobe 고딕 Std B" pitchFamily="34" charset="-127"/>
              <a:ea typeface="Adobe 고딕 Std B" pitchFamily="34" charset="-127"/>
            </a:endParaRPr>
          </a:p>
          <a:p>
            <a:pPr algn="ctr"/>
            <a:r>
              <a:rPr lang="ko-KR" altLang="en-US" sz="2800" b="1" dirty="0">
                <a:latin typeface="Adobe 고딕 Std B" pitchFamily="34" charset="-127"/>
                <a:ea typeface="Adobe 고딕 Std B" pitchFamily="34" charset="-127"/>
              </a:rPr>
              <a:t>복합 스포츠 몰 상가 </a:t>
            </a:r>
            <a:r>
              <a:rPr lang="en-US" altLang="ko-KR" sz="2800" b="1" dirty="0">
                <a:latin typeface="Adobe 고딕 Std B" pitchFamily="34" charset="-127"/>
                <a:ea typeface="Adobe 고딕 Std B" pitchFamily="34" charset="-127"/>
              </a:rPr>
              <a:t>(</a:t>
            </a:r>
            <a:r>
              <a:rPr lang="ko-KR" altLang="en-US" sz="2800" b="1" dirty="0">
                <a:latin typeface="Adobe 고딕 Std B" pitchFamily="34" charset="-127"/>
                <a:ea typeface="Adobe 고딕 Std B" pitchFamily="34" charset="-127"/>
              </a:rPr>
              <a:t>연 면적 </a:t>
            </a:r>
            <a:r>
              <a:rPr lang="en-US" altLang="ko-KR" sz="3600" b="1" dirty="0">
                <a:solidFill>
                  <a:srgbClr val="FF0000"/>
                </a:solidFill>
                <a:latin typeface="Adobe 고딕 Std B" pitchFamily="34" charset="-127"/>
                <a:ea typeface="Adobe 고딕 Std B" pitchFamily="34" charset="-127"/>
              </a:rPr>
              <a:t>13000</a:t>
            </a:r>
            <a:r>
              <a:rPr lang="ko-KR" altLang="en-US" sz="2800" b="1" dirty="0">
                <a:latin typeface="Adobe 고딕 Std B" pitchFamily="34" charset="-127"/>
                <a:ea typeface="Adobe 고딕 Std B" pitchFamily="34" charset="-127"/>
              </a:rPr>
              <a:t>평</a:t>
            </a:r>
            <a:r>
              <a:rPr lang="en-US" altLang="ko-KR" sz="2800" b="1" dirty="0">
                <a:latin typeface="Adobe 고딕 Std B" pitchFamily="34" charset="-127"/>
                <a:ea typeface="Adobe 고딕 Std B" pitchFamily="34" charset="-127"/>
              </a:rPr>
              <a:t>)</a:t>
            </a:r>
            <a:endParaRPr lang="ko-KR" altLang="en-US" sz="2800" b="1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9692" y="2492896"/>
            <a:ext cx="56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A</a:t>
            </a:r>
            <a:r>
              <a:rPr lang="ko-KR" altLang="en-US" sz="1500"/>
              <a:t>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3457" y="2924944"/>
            <a:ext cx="56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B</a:t>
            </a:r>
            <a:r>
              <a:rPr lang="ko-KR" altLang="en-US" sz="1500"/>
              <a:t>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4677" y="3140968"/>
            <a:ext cx="532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C</a:t>
            </a:r>
            <a:r>
              <a:rPr lang="ko-KR" altLang="en-US" sz="1500"/>
              <a:t>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92" y="3279418"/>
            <a:ext cx="5329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/>
              <a:t>D</a:t>
            </a:r>
            <a:r>
              <a:rPr lang="ko-KR" altLang="en-US" sz="1300"/>
              <a:t>동</a:t>
            </a:r>
          </a:p>
        </p:txBody>
      </p:sp>
    </p:spTree>
    <p:extLst>
      <p:ext uri="{BB962C8B-B14F-4D97-AF65-F5344CB8AC3E}">
        <p14:creationId xmlns:p14="http://schemas.microsoft.com/office/powerpoint/2010/main" val="4280568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이(가) 표시된 사진&#10;&#10;자동 생성된 설명">
            <a:extLst>
              <a:ext uri="{FF2B5EF4-FFF2-40B4-BE49-F238E27FC236}">
                <a16:creationId xmlns:a16="http://schemas.microsoft.com/office/drawing/2014/main" id="{F9487239-6489-4518-9413-B31BF9CF3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9073008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0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060D1A-6734-44AA-8811-7DDB49B333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세부사항 </a:t>
            </a:r>
            <a:r>
              <a:rPr lang="en-US" altLang="ko-KR" dirty="0"/>
              <a:t>(</a:t>
            </a:r>
            <a:r>
              <a:rPr lang="ko-KR" altLang="en-US" dirty="0"/>
              <a:t>조건</a:t>
            </a:r>
            <a:r>
              <a:rPr lang="en-US" altLang="ko-KR" dirty="0"/>
              <a:t>)</a:t>
            </a:r>
            <a:r>
              <a:rPr lang="ko-KR" altLang="en-US" dirty="0"/>
              <a:t> 상세 문의는</a:t>
            </a:r>
            <a:r>
              <a:rPr lang="en-US" altLang="ko-KR" dirty="0"/>
              <a:t> </a:t>
            </a:r>
            <a:r>
              <a:rPr lang="ko-KR" altLang="en-US" dirty="0"/>
              <a:t>담당자 앞으로</a:t>
            </a:r>
            <a:r>
              <a:rPr lang="en-US" altLang="ko-KR" dirty="0"/>
              <a:t> </a:t>
            </a:r>
            <a:r>
              <a:rPr lang="ko-KR" altLang="en-US" dirty="0"/>
              <a:t>연락 주시면 자세하게 안내 드리겠습니다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각종 문의 전화</a:t>
            </a:r>
            <a:r>
              <a:rPr lang="en-US" altLang="ko-KR" dirty="0"/>
              <a:t>, </a:t>
            </a:r>
            <a:r>
              <a:rPr lang="ko-KR" altLang="en-US" dirty="0"/>
              <a:t>추가적인 자료 요청 하시면 최대한 갖추어 연락</a:t>
            </a:r>
            <a:r>
              <a:rPr lang="en-US" altLang="ko-KR" dirty="0"/>
              <a:t>(</a:t>
            </a:r>
            <a:r>
              <a:rPr lang="ko-KR" altLang="en-US" dirty="0"/>
              <a:t>전송</a:t>
            </a:r>
            <a:r>
              <a:rPr lang="en-US" altLang="ko-KR" dirty="0"/>
              <a:t>)</a:t>
            </a:r>
            <a:r>
              <a:rPr lang="ko-KR" altLang="en-US" dirty="0"/>
              <a:t> 해 드리겠습니다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marL="0" indent="0" algn="r">
              <a:buNone/>
            </a:pPr>
            <a:r>
              <a:rPr lang="ko-KR" altLang="en-US" dirty="0"/>
              <a:t>감사합니다</a:t>
            </a:r>
            <a:r>
              <a:rPr lang="en-US" altLang="ko-KR" dirty="0"/>
              <a:t>.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DDE79A-0473-4AEA-A642-ADA8F76949A9}"/>
              </a:ext>
            </a:extLst>
          </p:cNvPr>
          <p:cNvSpPr/>
          <p:nvPr/>
        </p:nvSpPr>
        <p:spPr>
          <a:xfrm>
            <a:off x="914400" y="548680"/>
            <a:ext cx="4881736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세부사항 상세 문의</a:t>
            </a:r>
            <a:endParaRPr lang="ko-KR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4942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C396BAF-2115-4A9F-9CEB-FCA3D2FAC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70" y="332656"/>
            <a:ext cx="8684860" cy="608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27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CC5508-0DEF-4633-8EA4-9AEB2AE6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차 </a:t>
            </a:r>
            <a:r>
              <a:rPr lang="ko-KR" alt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례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510931-D929-4133-B261-654AEF8151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endParaRPr lang="en-US" altLang="ko-KR" sz="1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ko-KR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1. A</a:t>
            </a:r>
            <a:r>
              <a:rPr lang="ko-KR" alt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동 층별 안내</a:t>
            </a:r>
            <a:endParaRPr lang="en-US" altLang="ko-KR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US" altLang="ko-KR" sz="1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ko-KR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</a:t>
            </a:r>
            <a:r>
              <a:rPr lang="ko-KR" alt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각 층별 입점 점포 목록</a:t>
            </a:r>
            <a:endParaRPr lang="en-US" altLang="ko-KR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US" altLang="ko-KR" sz="1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ko-KR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</a:t>
            </a:r>
            <a:r>
              <a:rPr lang="ko-KR" altLang="en-US" sz="3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아슬란</a:t>
            </a:r>
            <a:r>
              <a:rPr lang="ko-KR" alt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몰 장점</a:t>
            </a:r>
            <a:endParaRPr lang="en-US" altLang="ko-KR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US" altLang="ko-KR" sz="1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ko-KR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4. </a:t>
            </a:r>
            <a:r>
              <a:rPr lang="ko-KR" alt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전체 동 입점 현황</a:t>
            </a:r>
            <a:endParaRPr lang="en-US" altLang="ko-KR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US" altLang="ko-KR" sz="1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r>
              <a:rPr lang="en-US" altLang="ko-KR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5. </a:t>
            </a:r>
            <a:r>
              <a:rPr lang="ko-KR" alt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전체 가격표</a:t>
            </a:r>
            <a:r>
              <a:rPr lang="en-US" altLang="ko-KR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및 마무리</a:t>
            </a:r>
          </a:p>
        </p:txBody>
      </p:sp>
    </p:spTree>
    <p:extLst>
      <p:ext uri="{BB962C8B-B14F-4D97-AF65-F5344CB8AC3E}">
        <p14:creationId xmlns:p14="http://schemas.microsoft.com/office/powerpoint/2010/main" val="196077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47" y="260648"/>
            <a:ext cx="4124994" cy="6264696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0640"/>
              </p:ext>
            </p:extLst>
          </p:nvPr>
        </p:nvGraphicFramePr>
        <p:xfrm>
          <a:off x="4860032" y="908720"/>
          <a:ext cx="3744417" cy="524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[A</a:t>
                      </a:r>
                      <a:r>
                        <a:rPr lang="ko-KR" altLang="en-US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동</a:t>
                      </a:r>
                      <a:r>
                        <a:rPr lang="en-US" altLang="ko-KR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] </a:t>
                      </a:r>
                      <a:r>
                        <a:rPr lang="ko-KR" altLang="en-US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지하</a:t>
                      </a:r>
                      <a:r>
                        <a:rPr lang="en-US" altLang="ko-KR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</a:t>
                      </a:r>
                      <a:r>
                        <a:rPr lang="ko-KR" altLang="en-US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3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54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(A</a:t>
                      </a:r>
                      <a:r>
                        <a:rPr lang="ko-KR" altLang="en-US" sz="54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동</a:t>
                      </a:r>
                      <a:r>
                        <a:rPr lang="en-US" altLang="ko-KR" sz="54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4800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입점 </a:t>
                      </a:r>
                      <a:r>
                        <a:rPr lang="ko-KR" altLang="en-US" sz="4800" dirty="0" err="1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운영중</a:t>
                      </a:r>
                      <a:endParaRPr lang="en-US" altLang="ko-KR" sz="4800" dirty="0">
                        <a:solidFill>
                          <a:srgbClr val="FF00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dirty="0">
                        <a:solidFill>
                          <a:srgbClr val="FF00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5000" b="1" dirty="0" err="1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아슬란</a:t>
                      </a:r>
                      <a:endParaRPr lang="en-US" altLang="ko-KR" sz="5000" b="1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50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볼링센터</a:t>
                      </a:r>
                      <a:endParaRPr lang="en-US" altLang="ko-KR" sz="5000" b="1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endParaRPr lang="en-US" altLang="ko-KR" sz="1600" b="1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55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(18</a:t>
                      </a:r>
                      <a:r>
                        <a:rPr lang="ko-KR" altLang="en-US" sz="55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레인</a:t>
                      </a:r>
                      <a:r>
                        <a:rPr lang="en-US" altLang="ko-KR" sz="55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endParaRPr lang="ko-KR" altLang="en-US" sz="5500" b="1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611560" y="476672"/>
            <a:ext cx="3384376" cy="58326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 rot="19018559">
            <a:off x="518635" y="2735050"/>
            <a:ext cx="3570226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4800" b="1">
                <a:solidFill>
                  <a:srgbClr val="FF0000"/>
                </a:solidFill>
              </a:rPr>
              <a:t>입점 운영중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139952" y="116632"/>
            <a:ext cx="504056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오각형 8">
            <a:extLst>
              <a:ext uri="{FF2B5EF4-FFF2-40B4-BE49-F238E27FC236}">
                <a16:creationId xmlns:a16="http://schemas.microsoft.com/office/drawing/2014/main" id="{08247C0A-A1F4-43F5-AFC0-BB80883F7FDA}"/>
              </a:ext>
            </a:extLst>
          </p:cNvPr>
          <p:cNvSpPr/>
          <p:nvPr/>
        </p:nvSpPr>
        <p:spPr>
          <a:xfrm>
            <a:off x="4870887" y="260648"/>
            <a:ext cx="1224136" cy="57606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A</a:t>
            </a:r>
            <a:r>
              <a:rPr lang="ko-KR" altLang="en-US" sz="3200" dirty="0"/>
              <a:t>동</a:t>
            </a:r>
          </a:p>
        </p:txBody>
      </p:sp>
    </p:spTree>
    <p:extLst>
      <p:ext uri="{BB962C8B-B14F-4D97-AF65-F5344CB8AC3E}">
        <p14:creationId xmlns:p14="http://schemas.microsoft.com/office/powerpoint/2010/main" val="149343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104456" cy="6233507"/>
          </a:xfrm>
        </p:spPr>
      </p:pic>
      <p:sp>
        <p:nvSpPr>
          <p:cNvPr id="6" name="직사각형 5"/>
          <p:cNvSpPr/>
          <p:nvPr/>
        </p:nvSpPr>
        <p:spPr>
          <a:xfrm>
            <a:off x="4067944" y="173924"/>
            <a:ext cx="504056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144392"/>
              </p:ext>
            </p:extLst>
          </p:nvPr>
        </p:nvGraphicFramePr>
        <p:xfrm>
          <a:off x="4716016" y="715517"/>
          <a:ext cx="3744417" cy="5495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37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00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[A</a:t>
                      </a:r>
                      <a:r>
                        <a:rPr lang="ko-KR" altLang="en-US" sz="300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동</a:t>
                      </a:r>
                      <a:r>
                        <a:rPr lang="en-US" altLang="ko-KR" sz="300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] 1</a:t>
                      </a:r>
                      <a:r>
                        <a:rPr lang="ko-KR" altLang="en-US" sz="300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층 판매 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101</a:t>
                      </a:r>
                      <a:r>
                        <a:rPr lang="ko-KR" altLang="en-US" sz="1200" b="1"/>
                        <a:t>호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/>
                        <a:t>편의점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/>
                        <a:t>운영중</a:t>
                      </a:r>
                      <a:endParaRPr lang="ko-KR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102</a:t>
                      </a:r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“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임대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”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가능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6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103</a:t>
                      </a:r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“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임대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”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가능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104</a:t>
                      </a:r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“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임대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”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가능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6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105</a:t>
                      </a:r>
                      <a:endParaRPr lang="ko-KR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수협 </a:t>
                      </a:r>
                      <a:r>
                        <a:rPr lang="en-US" altLang="ko-KR" sz="1200" b="1" dirty="0"/>
                        <a:t>(</a:t>
                      </a:r>
                      <a:r>
                        <a:rPr lang="ko-KR" altLang="en-US" sz="1200" b="1" dirty="0"/>
                        <a:t>은행창구</a:t>
                      </a:r>
                      <a:r>
                        <a:rPr lang="en-US" altLang="ko-KR" sz="1200" b="1" dirty="0"/>
                        <a:t>)</a:t>
                      </a:r>
                      <a:endParaRPr lang="ko-KR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/>
                        <a:t>운영중</a:t>
                      </a:r>
                      <a:endParaRPr lang="ko-KR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106</a:t>
                      </a:r>
                      <a:endParaRPr lang="ko-KR" altLang="en-US" sz="1200" b="1"/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200" b="1" dirty="0"/>
                    </a:p>
                    <a:p>
                      <a:pPr algn="ctr" latinLnBrk="1"/>
                      <a:endParaRPr lang="en-US" altLang="ko-KR" sz="1200" b="1" dirty="0"/>
                    </a:p>
                    <a:p>
                      <a:pPr algn="ctr" latinLnBrk="1"/>
                      <a:r>
                        <a:rPr lang="ko-KR" altLang="en-US" sz="1200" b="1" dirty="0"/>
                        <a:t>설렁탕집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200" b="1" dirty="0"/>
                    </a:p>
                    <a:p>
                      <a:pPr algn="ctr" latinLnBrk="1"/>
                      <a:endParaRPr lang="en-US" altLang="ko-KR" sz="1200" b="1" dirty="0"/>
                    </a:p>
                    <a:p>
                      <a:pPr algn="ctr" latinLnBrk="1"/>
                      <a:r>
                        <a:rPr lang="ko-KR" altLang="en-US" sz="1200" b="1" dirty="0" err="1"/>
                        <a:t>운영중</a:t>
                      </a:r>
                      <a:endParaRPr lang="ko-KR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6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107</a:t>
                      </a:r>
                      <a:endParaRPr lang="ko-KR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108</a:t>
                      </a:r>
                      <a:endParaRPr lang="ko-KR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6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109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accent1"/>
                          </a:solidFill>
                        </a:rPr>
                        <a:t>분양</a:t>
                      </a:r>
                      <a:r>
                        <a:rPr lang="en-US" altLang="ko-KR" sz="1200" b="1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ko-KR" altLang="en-US" sz="1200" b="1">
                          <a:solidFill>
                            <a:schemeClr val="accent1"/>
                          </a:solidFill>
                        </a:rPr>
                        <a:t>임대가능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110</a:t>
                      </a:r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accent1"/>
                          </a:solidFill>
                        </a:rPr>
                        <a:t>분양</a:t>
                      </a:r>
                      <a:r>
                        <a:rPr lang="en-US" altLang="ko-KR" sz="1200" b="1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ko-KR" altLang="en-US" sz="1200" b="1">
                          <a:solidFill>
                            <a:schemeClr val="accent1"/>
                          </a:solidFill>
                        </a:rPr>
                        <a:t>임대가능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6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/>
                        <a:t>111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accent1"/>
                          </a:solidFill>
                        </a:rPr>
                        <a:t>분양</a:t>
                      </a:r>
                      <a:r>
                        <a:rPr lang="en-US" altLang="ko-KR" sz="1200" b="1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ko-KR" altLang="en-US" sz="1200" b="1">
                          <a:solidFill>
                            <a:schemeClr val="accent1"/>
                          </a:solidFill>
                        </a:rPr>
                        <a:t>임대가능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112</a:t>
                      </a:r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분양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임대가능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6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113</a:t>
                      </a:r>
                      <a:endParaRPr lang="ko-KR" altLang="en-US" sz="1200" b="1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한식당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/>
                        <a:t>운영중</a:t>
                      </a:r>
                      <a:endParaRPr lang="ko-KR" altLang="en-US" sz="12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114</a:t>
                      </a:r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accent1"/>
                          </a:solidFill>
                        </a:rPr>
                        <a:t>분양</a:t>
                      </a:r>
                      <a:r>
                        <a:rPr lang="en-US" altLang="ko-KR" sz="1200" b="1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ko-KR" altLang="en-US" sz="1200" b="1">
                          <a:solidFill>
                            <a:schemeClr val="accent1"/>
                          </a:solidFill>
                        </a:rPr>
                        <a:t>임대가능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6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115</a:t>
                      </a:r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“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임대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”</a:t>
                      </a:r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가능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116</a:t>
                      </a:r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약국지정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accent1"/>
                          </a:solidFill>
                        </a:rPr>
                        <a:t>분양</a:t>
                      </a:r>
                      <a:r>
                        <a:rPr lang="en-US" altLang="ko-KR" sz="1200" b="1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ko-KR" altLang="en-US" sz="1200" b="1">
                          <a:solidFill>
                            <a:schemeClr val="accent1"/>
                          </a:solidFill>
                        </a:rPr>
                        <a:t>임대가능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117</a:t>
                      </a:r>
                      <a:endParaRPr lang="ko-KR" alt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>
                          <a:solidFill>
                            <a:schemeClr val="accent1"/>
                          </a:solidFill>
                        </a:rPr>
                        <a:t>분양</a:t>
                      </a:r>
                      <a:r>
                        <a:rPr lang="en-US" altLang="ko-KR" sz="1200" b="1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ko-KR" altLang="en-US" sz="1200" b="1">
                          <a:solidFill>
                            <a:schemeClr val="accent1"/>
                          </a:solidFill>
                        </a:rPr>
                        <a:t>임대가능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368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/>
                        <a:t>118</a:t>
                      </a:r>
                      <a:endParaRPr lang="ko-KR" altLang="en-US" sz="1200" b="1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중국집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임대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accent1"/>
                          </a:solidFill>
                        </a:rPr>
                        <a:t>분양가</a:t>
                      </a: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</a:rPr>
                        <a:t>임대</a:t>
                      </a:r>
                      <a:r>
                        <a:rPr lang="ko-KR" altLang="en-US" sz="1200" b="1" dirty="0"/>
                        <a:t>중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496572" y="649716"/>
            <a:ext cx="432048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843808" y="664230"/>
            <a:ext cx="1080120" cy="11951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96572" y="2204864"/>
            <a:ext cx="1123100" cy="1512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656812" y="4250116"/>
            <a:ext cx="129614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059832" y="5085184"/>
            <a:ext cx="893124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67B3B2D-801B-4E1A-8D75-ED9DFBEFDCBC}"/>
              </a:ext>
            </a:extLst>
          </p:cNvPr>
          <p:cNvSpPr/>
          <p:nvPr/>
        </p:nvSpPr>
        <p:spPr>
          <a:xfrm>
            <a:off x="1763688" y="5085183"/>
            <a:ext cx="443161" cy="1126163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46F2DF7-3B96-4A85-959A-2D992A26105E}"/>
              </a:ext>
            </a:extLst>
          </p:cNvPr>
          <p:cNvSpPr/>
          <p:nvPr/>
        </p:nvSpPr>
        <p:spPr>
          <a:xfrm>
            <a:off x="4721572" y="5085183"/>
            <a:ext cx="3738861" cy="288034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0A0A10-B276-40AD-9E75-0C5BE27E4B30}"/>
              </a:ext>
            </a:extLst>
          </p:cNvPr>
          <p:cNvSpPr txBox="1"/>
          <p:nvPr/>
        </p:nvSpPr>
        <p:spPr>
          <a:xfrm>
            <a:off x="4716015" y="6199564"/>
            <a:ext cx="3744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* 116</a:t>
            </a:r>
            <a:r>
              <a:rPr lang="ko-KR" altLang="en-US" sz="2400" b="1" dirty="0"/>
              <a:t>호 약국 </a:t>
            </a:r>
            <a:r>
              <a:rPr lang="ko-KR" altLang="en-US" sz="2400" b="1" dirty="0">
                <a:solidFill>
                  <a:srgbClr val="FF0000"/>
                </a:solidFill>
              </a:rPr>
              <a:t>독점</a:t>
            </a:r>
            <a:r>
              <a:rPr lang="ko-KR" altLang="en-US" sz="2400" b="1" dirty="0"/>
              <a:t> 운영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72CE10-F709-4159-BE14-142F388A6DCF}"/>
              </a:ext>
            </a:extLst>
          </p:cNvPr>
          <p:cNvSpPr txBox="1"/>
          <p:nvPr/>
        </p:nvSpPr>
        <p:spPr>
          <a:xfrm rot="19018559">
            <a:off x="776660" y="4967590"/>
            <a:ext cx="1686021" cy="5232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</a:rPr>
              <a:t>독점 운영</a:t>
            </a:r>
          </a:p>
        </p:txBody>
      </p:sp>
      <p:sp>
        <p:nvSpPr>
          <p:cNvPr id="16" name="화살표: 오각형 15">
            <a:extLst>
              <a:ext uri="{FF2B5EF4-FFF2-40B4-BE49-F238E27FC236}">
                <a16:creationId xmlns:a16="http://schemas.microsoft.com/office/drawing/2014/main" id="{66A50640-13D4-4B85-99A1-AD4669A1019A}"/>
              </a:ext>
            </a:extLst>
          </p:cNvPr>
          <p:cNvSpPr/>
          <p:nvPr/>
        </p:nvSpPr>
        <p:spPr>
          <a:xfrm>
            <a:off x="4716015" y="173924"/>
            <a:ext cx="1224136" cy="49848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A</a:t>
            </a:r>
            <a:r>
              <a:rPr lang="ko-KR" altLang="en-US" sz="3200" dirty="0"/>
              <a:t>동</a:t>
            </a:r>
          </a:p>
        </p:txBody>
      </p:sp>
    </p:spTree>
    <p:extLst>
      <p:ext uri="{BB962C8B-B14F-4D97-AF65-F5344CB8AC3E}">
        <p14:creationId xmlns:p14="http://schemas.microsoft.com/office/powerpoint/2010/main" val="26017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4219821" cy="640871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70945" y="1916832"/>
            <a:ext cx="1148727" cy="172819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139952" y="116632"/>
            <a:ext cx="504056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70945" y="4869160"/>
            <a:ext cx="3524991" cy="15841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 rot="20540071">
            <a:off x="899592" y="5268833"/>
            <a:ext cx="2664296" cy="7848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4500" b="1">
                <a:solidFill>
                  <a:srgbClr val="FF0000"/>
                </a:solidFill>
              </a:rPr>
              <a:t>입점완료</a:t>
            </a:r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74641"/>
              </p:ext>
            </p:extLst>
          </p:nvPr>
        </p:nvGraphicFramePr>
        <p:xfrm>
          <a:off x="4754116" y="750586"/>
          <a:ext cx="3994348" cy="492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96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6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[A</a:t>
                      </a:r>
                      <a:r>
                        <a:rPr lang="ko-KR" altLang="en-US" sz="36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동</a:t>
                      </a:r>
                      <a:r>
                        <a:rPr lang="en-US" altLang="ko-KR" sz="36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]</a:t>
                      </a:r>
                      <a:r>
                        <a:rPr lang="en-US" altLang="ko-KR" sz="35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</a:t>
                      </a:r>
                      <a:r>
                        <a:rPr lang="ko-KR" altLang="en-US" sz="35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층 메디컬 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9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1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정형외과</a:t>
                      </a:r>
                      <a:r>
                        <a:rPr lang="en-US" altLang="ko-KR" sz="21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/</a:t>
                      </a:r>
                      <a:r>
                        <a:rPr lang="ko-KR" altLang="en-US" sz="21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신경외과</a:t>
                      </a:r>
                      <a:endParaRPr lang="en-US" altLang="ko-KR" sz="21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20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내과</a:t>
                      </a:r>
                      <a:r>
                        <a:rPr lang="en-US" altLang="ko-KR" sz="20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/</a:t>
                      </a:r>
                      <a:r>
                        <a:rPr lang="ko-KR" altLang="en-US" sz="20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가정의학과</a:t>
                      </a:r>
                      <a:r>
                        <a:rPr lang="en-US" altLang="ko-KR" sz="20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/</a:t>
                      </a:r>
                      <a:r>
                        <a:rPr lang="ko-KR" altLang="en-US" sz="20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소아청소년과</a:t>
                      </a:r>
                      <a:endParaRPr lang="en-US" altLang="ko-KR" sz="2000" dirty="0"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21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</a:t>
                      </a:r>
                      <a:r>
                        <a:rPr lang="ko-KR" altLang="en-US" sz="2100" dirty="0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개 과 </a:t>
                      </a:r>
                      <a:r>
                        <a:rPr lang="ko-KR" altLang="en-US" sz="2100" dirty="0" err="1"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입점완료</a:t>
                      </a:r>
                      <a:r>
                        <a:rPr lang="en-US" altLang="ko-KR" sz="210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(8</a:t>
                      </a:r>
                      <a:r>
                        <a:rPr lang="ko-KR" altLang="en-US" sz="210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월 개원</a:t>
                      </a:r>
                      <a:r>
                        <a:rPr lang="en-US" altLang="ko-KR" sz="210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210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* </a:t>
                      </a:r>
                      <a:r>
                        <a:rPr lang="ko-KR" altLang="en-US" sz="210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병상 </a:t>
                      </a:r>
                      <a:r>
                        <a:rPr lang="en-US" altLang="ko-KR" sz="210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30</a:t>
                      </a:r>
                      <a:r>
                        <a:rPr lang="ko-KR" altLang="en-US" sz="2100" dirty="0">
                          <a:solidFill>
                            <a:srgbClr val="FF0000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개 구비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434">
                <a:tc>
                  <a:txBody>
                    <a:bodyPr/>
                    <a:lstStyle/>
                    <a:p>
                      <a:pPr algn="ctr" latinLnBrk="1"/>
                      <a:endParaRPr lang="ko-KR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9253">
                <a:tc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  <a:p>
                      <a:pPr algn="ctr" latinLnBrk="1"/>
                      <a:r>
                        <a:rPr lang="ko-KR" altLang="en-US" b="1" dirty="0">
                          <a:latin typeface="Adobe 고딕 Std B" pitchFamily="34" charset="-127"/>
                          <a:ea typeface="Adobe 고딕 Std B" pitchFamily="34" charset="-127"/>
                        </a:rPr>
                        <a:t>이비인후과</a:t>
                      </a:r>
                      <a:r>
                        <a:rPr lang="en-US" altLang="ko-KR" b="1" dirty="0">
                          <a:latin typeface="Adobe 고딕 Std B" pitchFamily="34" charset="-127"/>
                          <a:ea typeface="Adobe 고딕 Std B" pitchFamily="34" charset="-127"/>
                        </a:rPr>
                        <a:t>/</a:t>
                      </a:r>
                      <a:r>
                        <a:rPr lang="ko-KR" altLang="en-US" b="1" dirty="0">
                          <a:latin typeface="Adobe 고딕 Std B" pitchFamily="34" charset="-127"/>
                          <a:ea typeface="Adobe 고딕 Std B" pitchFamily="34" charset="-127"/>
                        </a:rPr>
                        <a:t>안과</a:t>
                      </a:r>
                      <a:r>
                        <a:rPr lang="en-US" altLang="ko-KR" b="1" dirty="0">
                          <a:latin typeface="Adobe 고딕 Std B" pitchFamily="34" charset="-127"/>
                          <a:ea typeface="Adobe 고딕 Std B" pitchFamily="34" charset="-127"/>
                        </a:rPr>
                        <a:t>/</a:t>
                      </a:r>
                      <a:r>
                        <a:rPr lang="ko-KR" altLang="en-US" b="1" dirty="0">
                          <a:latin typeface="Adobe 고딕 Std B" pitchFamily="34" charset="-127"/>
                          <a:ea typeface="Adobe 고딕 Std B" pitchFamily="34" charset="-127"/>
                        </a:rPr>
                        <a:t>치과</a:t>
                      </a:r>
                      <a:endParaRPr lang="en-US" altLang="ko-KR" b="1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  <a:p>
                      <a:pPr algn="ctr" latinLnBrk="1"/>
                      <a:r>
                        <a:rPr lang="ko-KR" altLang="en-US" b="1" dirty="0">
                          <a:latin typeface="Adobe 고딕 Std B" pitchFamily="34" charset="-127"/>
                          <a:ea typeface="Adobe 고딕 Std B" pitchFamily="34" charset="-127"/>
                        </a:rPr>
                        <a:t>한의원 등</a:t>
                      </a:r>
                      <a:r>
                        <a:rPr lang="en-US" altLang="ko-KR" b="1" dirty="0">
                          <a:latin typeface="Adobe 고딕 Std B" pitchFamily="34" charset="-127"/>
                          <a:ea typeface="Adobe 고딕 Std B" pitchFamily="34" charset="-127"/>
                        </a:rPr>
                        <a:t>…</a:t>
                      </a:r>
                    </a:p>
                    <a:p>
                      <a:pPr algn="ctr" latinLnBrk="1"/>
                      <a:r>
                        <a:rPr lang="ko-KR" altLang="en-US" sz="4500" b="1" dirty="0">
                          <a:solidFill>
                            <a:srgbClr val="FF0000"/>
                          </a:solidFill>
                          <a:latin typeface="Adobe 고딕 Std B" pitchFamily="34" charset="-127"/>
                          <a:ea typeface="Adobe 고딕 Std B" pitchFamily="34" charset="-127"/>
                        </a:rPr>
                        <a:t>입점 환영</a:t>
                      </a:r>
                      <a:endParaRPr lang="en-US" altLang="ko-KR" sz="4500" b="1" dirty="0">
                        <a:solidFill>
                          <a:srgbClr val="FF0000"/>
                        </a:solidFill>
                        <a:latin typeface="Adobe 고딕 Std B" pitchFamily="34" charset="-127"/>
                        <a:ea typeface="Adobe 고딕 Std B" pitchFamily="34" charset="-127"/>
                      </a:endParaRPr>
                    </a:p>
                    <a:p>
                      <a:pPr algn="ctr" latinLnBrk="1"/>
                      <a:r>
                        <a:rPr lang="en-US" altLang="ko-KR" b="1" dirty="0">
                          <a:latin typeface="Adobe 고딕 Std B" pitchFamily="34" charset="-127"/>
                          <a:ea typeface="Adobe 고딕 Std B" pitchFamily="34" charset="-127"/>
                        </a:rPr>
                        <a:t>(</a:t>
                      </a:r>
                      <a:r>
                        <a:rPr lang="ko-KR" altLang="en-US" b="1" dirty="0">
                          <a:latin typeface="Adobe 고딕 Std B" pitchFamily="34" charset="-127"/>
                          <a:ea typeface="Adobe 고딕 Std B" pitchFamily="34" charset="-127"/>
                        </a:rPr>
                        <a:t>각종 조율 </a:t>
                      </a:r>
                      <a:r>
                        <a:rPr lang="en-US" altLang="ko-KR" b="1" dirty="0">
                          <a:latin typeface="Adobe 고딕 Std B" pitchFamily="34" charset="-127"/>
                          <a:ea typeface="Adobe 고딕 Std B" pitchFamily="34" charset="-127"/>
                        </a:rPr>
                        <a:t>/</a:t>
                      </a:r>
                      <a:r>
                        <a:rPr lang="ko-KR" altLang="en-US" b="1" dirty="0" err="1">
                          <a:latin typeface="Adobe 고딕 Std B" pitchFamily="34" charset="-127"/>
                          <a:ea typeface="Adobe 고딕 Std B" pitchFamily="34" charset="-127"/>
                        </a:rPr>
                        <a:t>협의후</a:t>
                      </a:r>
                      <a:r>
                        <a:rPr lang="ko-KR" altLang="en-US" b="1" dirty="0">
                          <a:latin typeface="Adobe 고딕 Std B" pitchFamily="34" charset="-127"/>
                          <a:ea typeface="Adobe 고딕 Std B" pitchFamily="34" charset="-127"/>
                        </a:rPr>
                        <a:t> 진행 가능</a:t>
                      </a:r>
                      <a:r>
                        <a:rPr lang="en-US" altLang="ko-KR" b="1" dirty="0">
                          <a:latin typeface="Adobe 고딕 Std B" pitchFamily="34" charset="-127"/>
                          <a:ea typeface="Adobe 고딕 Std B" pitchFamily="34" charset="-127"/>
                        </a:rPr>
                        <a:t>)</a:t>
                      </a:r>
                    </a:p>
                    <a:p>
                      <a:pPr algn="ctr" latinLnBrk="1"/>
                      <a:endParaRPr lang="ko-KR" altLang="en-US" b="1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4796796" y="1384448"/>
            <a:ext cx="3938966" cy="13714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784095" y="2792667"/>
            <a:ext cx="3951667" cy="78034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468172" y="282991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여성 의원</a:t>
            </a:r>
            <a:endParaRPr lang="en-US" altLang="ko-KR" sz="2400" b="1" dirty="0"/>
          </a:p>
          <a:p>
            <a:pPr algn="ctr"/>
            <a:r>
              <a:rPr lang="ko-KR" altLang="en-US" sz="2400" b="1" dirty="0"/>
              <a:t>협의중</a:t>
            </a:r>
          </a:p>
        </p:txBody>
      </p:sp>
      <p:sp>
        <p:nvSpPr>
          <p:cNvPr id="14" name="TextBox 13"/>
          <p:cNvSpPr txBox="1"/>
          <p:nvPr/>
        </p:nvSpPr>
        <p:spPr>
          <a:xfrm rot="18755420">
            <a:off x="577256" y="2596261"/>
            <a:ext cx="936104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협의중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3131840" y="404664"/>
            <a:ext cx="0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131840" y="404664"/>
            <a:ext cx="48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620152" y="404664"/>
            <a:ext cx="0" cy="5760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3620152" y="980728"/>
            <a:ext cx="3757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995936" y="980728"/>
            <a:ext cx="0" cy="7920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131840" y="1731822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03848" y="133180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/>
              <a:t>수협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8653EC-4EBA-4E30-B80B-9B22F704A5D9}"/>
              </a:ext>
            </a:extLst>
          </p:cNvPr>
          <p:cNvSpPr txBox="1"/>
          <p:nvPr/>
        </p:nvSpPr>
        <p:spPr>
          <a:xfrm>
            <a:off x="4796796" y="5709065"/>
            <a:ext cx="374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/>
              <a:t>이비인후과</a:t>
            </a:r>
            <a:endParaRPr lang="en-US" altLang="ko-KR" sz="2400" b="1" dirty="0"/>
          </a:p>
          <a:p>
            <a:pPr algn="ctr"/>
            <a:r>
              <a:rPr lang="ko-KR" altLang="en-US" sz="2400" b="1" dirty="0"/>
              <a:t>협의중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448FA4EF-3AE9-415A-B73C-287BFA068A3D}"/>
              </a:ext>
            </a:extLst>
          </p:cNvPr>
          <p:cNvSpPr/>
          <p:nvPr/>
        </p:nvSpPr>
        <p:spPr>
          <a:xfrm>
            <a:off x="2627784" y="3645023"/>
            <a:ext cx="1402456" cy="99158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674A9FF-A875-4BF3-8797-BBA3D3F1586C}"/>
              </a:ext>
            </a:extLst>
          </p:cNvPr>
          <p:cNvSpPr/>
          <p:nvPr/>
        </p:nvSpPr>
        <p:spPr>
          <a:xfrm>
            <a:off x="4796796" y="5689080"/>
            <a:ext cx="3938966" cy="79374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331D75-91C7-4D30-A432-DAFC4690F342}"/>
              </a:ext>
            </a:extLst>
          </p:cNvPr>
          <p:cNvSpPr txBox="1"/>
          <p:nvPr/>
        </p:nvSpPr>
        <p:spPr>
          <a:xfrm rot="2218716">
            <a:off x="2853392" y="3962075"/>
            <a:ext cx="877423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협의중</a:t>
            </a:r>
          </a:p>
        </p:txBody>
      </p:sp>
      <p:sp>
        <p:nvSpPr>
          <p:cNvPr id="25" name="화살표: 오각형 24">
            <a:extLst>
              <a:ext uri="{FF2B5EF4-FFF2-40B4-BE49-F238E27FC236}">
                <a16:creationId xmlns:a16="http://schemas.microsoft.com/office/drawing/2014/main" id="{5585C732-D825-471D-BBB9-226E63CCD29A}"/>
              </a:ext>
            </a:extLst>
          </p:cNvPr>
          <p:cNvSpPr/>
          <p:nvPr/>
        </p:nvSpPr>
        <p:spPr>
          <a:xfrm>
            <a:off x="4773248" y="151133"/>
            <a:ext cx="1224136" cy="518774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A</a:t>
            </a:r>
            <a:r>
              <a:rPr lang="ko-KR" altLang="en-US" sz="3200" dirty="0"/>
              <a:t>동</a:t>
            </a:r>
          </a:p>
        </p:txBody>
      </p:sp>
    </p:spTree>
    <p:extLst>
      <p:ext uri="{BB962C8B-B14F-4D97-AF65-F5344CB8AC3E}">
        <p14:creationId xmlns:p14="http://schemas.microsoft.com/office/powerpoint/2010/main" val="402997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3" y="289618"/>
            <a:ext cx="4181669" cy="6350772"/>
          </a:xfrm>
        </p:spPr>
      </p:pic>
      <p:cxnSp>
        <p:nvCxnSpPr>
          <p:cNvPr id="14" name="직선 연결선 13"/>
          <p:cNvCxnSpPr/>
          <p:nvPr/>
        </p:nvCxnSpPr>
        <p:spPr>
          <a:xfrm>
            <a:off x="395536" y="476672"/>
            <a:ext cx="0" cy="59766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V="1">
            <a:off x="395536" y="6453336"/>
            <a:ext cx="3528392" cy="29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395536" y="476672"/>
            <a:ext cx="1728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153708" y="476672"/>
            <a:ext cx="0" cy="26642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2123728" y="3140968"/>
            <a:ext cx="1800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3923928" y="3140968"/>
            <a:ext cx="0" cy="331236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9867103">
            <a:off x="668533" y="4026585"/>
            <a:ext cx="2910390" cy="7848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입점확정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4067944" y="116632"/>
            <a:ext cx="504056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4" name="표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859363"/>
              </p:ext>
            </p:extLst>
          </p:nvPr>
        </p:nvGraphicFramePr>
        <p:xfrm>
          <a:off x="4539838" y="764214"/>
          <a:ext cx="4219105" cy="5792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403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[A</a:t>
                      </a:r>
                      <a:r>
                        <a:rPr lang="ko-KR" altLang="en-US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동</a:t>
                      </a:r>
                      <a:r>
                        <a:rPr lang="en-US" altLang="ko-KR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]  3</a:t>
                      </a:r>
                      <a:r>
                        <a:rPr lang="ko-KR" altLang="en-US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층 </a:t>
                      </a:r>
                      <a:r>
                        <a:rPr lang="ko-KR" altLang="en-US" sz="3300" dirty="0" err="1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키즈</a:t>
                      </a:r>
                      <a:r>
                        <a:rPr lang="ko-KR" altLang="en-US" sz="3300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602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36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히어로즈 </a:t>
                      </a:r>
                      <a:endParaRPr lang="en-US" altLang="ko-KR" sz="3600" b="1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3600" b="1" dirty="0" err="1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키즈</a:t>
                      </a:r>
                      <a:r>
                        <a:rPr lang="ko-KR" altLang="en-US" sz="36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카페</a:t>
                      </a:r>
                      <a:endParaRPr lang="en-US" altLang="ko-KR" sz="3600" b="1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endParaRPr lang="en-US" altLang="ko-KR" sz="1000" b="1" dirty="0">
                        <a:solidFill>
                          <a:srgbClr val="FF00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4500" b="1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“</a:t>
                      </a:r>
                      <a:r>
                        <a:rPr lang="ko-KR" altLang="en-US" sz="4500" b="1" dirty="0" err="1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입점확정</a:t>
                      </a:r>
                      <a:r>
                        <a:rPr lang="en-US" altLang="ko-KR" sz="4500" b="1" dirty="0">
                          <a:solidFill>
                            <a:srgbClr val="FF0000"/>
                          </a:solidFill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”</a:t>
                      </a:r>
                    </a:p>
                    <a:p>
                      <a:pPr algn="ctr" latinLnBrk="1"/>
                      <a:endParaRPr lang="en-US" altLang="ko-KR" sz="1000" b="1" dirty="0">
                        <a:solidFill>
                          <a:srgbClr val="FF0000"/>
                        </a:solidFill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36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12</a:t>
                      </a:r>
                      <a:r>
                        <a:rPr lang="ko-KR" altLang="en-US" sz="3600" b="1" dirty="0" err="1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월오픈</a:t>
                      </a:r>
                      <a:endParaRPr lang="en-US" altLang="ko-KR" sz="3600" b="1" dirty="0"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36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(650</a:t>
                      </a:r>
                      <a:r>
                        <a:rPr lang="ko-KR" altLang="en-US" sz="36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평</a:t>
                      </a:r>
                      <a:r>
                        <a:rPr lang="en-US" altLang="ko-KR" sz="36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r>
                        <a:rPr lang="en-US" altLang="ko-KR" sz="32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(</a:t>
                      </a:r>
                      <a:r>
                        <a:rPr lang="ko-KR" altLang="en-US" sz="32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분양가능</a:t>
                      </a:r>
                      <a:r>
                        <a:rPr lang="en-US" altLang="ko-KR" sz="3200" b="1" dirty="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8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305</a:t>
                      </a:r>
                      <a:r>
                        <a:rPr lang="ko-KR" altLang="en-US" b="1"/>
                        <a:t>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/>
                        <a:t>네일샵</a:t>
                      </a: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err="1">
                          <a:solidFill>
                            <a:schemeClr val="accent1"/>
                          </a:solidFill>
                        </a:rPr>
                        <a:t>운영중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/>
                        <a:t>306</a:t>
                      </a:r>
                      <a:r>
                        <a:rPr lang="ko-KR" altLang="en-US" b="1"/>
                        <a:t>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solidFill>
                            <a:schemeClr val="accent1"/>
                          </a:solidFill>
                        </a:rPr>
                        <a:t>분양가능</a:t>
                      </a: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</a:rPr>
                        <a:t>임대중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8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307</a:t>
                      </a:r>
                      <a:r>
                        <a:rPr lang="ko-KR" altLang="en-US" b="1" dirty="0"/>
                        <a:t>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/>
                        <a:t>영어학원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endParaRPr lang="en-US" altLang="ko-KR" b="1" dirty="0"/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1" dirty="0" err="1">
                          <a:solidFill>
                            <a:schemeClr val="accent1"/>
                          </a:solidFill>
                        </a:rPr>
                        <a:t>운영중</a:t>
                      </a:r>
                      <a:endParaRPr lang="ko-KR" altLang="en-US" sz="1800" b="1" dirty="0">
                        <a:solidFill>
                          <a:schemeClr val="accent1"/>
                        </a:solidFill>
                      </a:endParaRPr>
                    </a:p>
                    <a:p>
                      <a:pPr algn="ctr" latinLnBrk="1"/>
                      <a:endParaRPr lang="en-US" altLang="ko-K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308</a:t>
                      </a:r>
                      <a:r>
                        <a:rPr lang="ko-KR" altLang="en-US" b="1" dirty="0"/>
                        <a:t>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dirty="0"/>
                        <a:t>영어학원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9544AF86-0188-4FCD-9EF9-3A73DEE25059}"/>
              </a:ext>
            </a:extLst>
          </p:cNvPr>
          <p:cNvSpPr/>
          <p:nvPr/>
        </p:nvSpPr>
        <p:spPr>
          <a:xfrm>
            <a:off x="2171468" y="447702"/>
            <a:ext cx="456316" cy="13250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3131809-54FF-4546-80D5-0BD60FB0ED30}"/>
              </a:ext>
            </a:extLst>
          </p:cNvPr>
          <p:cNvSpPr/>
          <p:nvPr/>
        </p:nvSpPr>
        <p:spPr>
          <a:xfrm>
            <a:off x="4572007" y="4703053"/>
            <a:ext cx="4176463" cy="50405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B021F02-0009-4D86-9905-B1BC3158146A}"/>
              </a:ext>
            </a:extLst>
          </p:cNvPr>
          <p:cNvSpPr/>
          <p:nvPr/>
        </p:nvSpPr>
        <p:spPr>
          <a:xfrm>
            <a:off x="4570030" y="5614448"/>
            <a:ext cx="4176462" cy="95867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5FA8AED-9E6C-4814-81A6-40E115023009}"/>
              </a:ext>
            </a:extLst>
          </p:cNvPr>
          <p:cNvSpPr/>
          <p:nvPr/>
        </p:nvSpPr>
        <p:spPr>
          <a:xfrm>
            <a:off x="3023828" y="456089"/>
            <a:ext cx="900099" cy="132506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오각형 17">
            <a:extLst>
              <a:ext uri="{FF2B5EF4-FFF2-40B4-BE49-F238E27FC236}">
                <a16:creationId xmlns:a16="http://schemas.microsoft.com/office/drawing/2014/main" id="{D998B52A-0A61-4AF8-83E5-07239954A018}"/>
              </a:ext>
            </a:extLst>
          </p:cNvPr>
          <p:cNvSpPr/>
          <p:nvPr/>
        </p:nvSpPr>
        <p:spPr>
          <a:xfrm>
            <a:off x="4542019" y="195674"/>
            <a:ext cx="1224136" cy="504056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A</a:t>
            </a:r>
            <a:r>
              <a:rPr lang="ko-KR" altLang="en-US" sz="3200" dirty="0"/>
              <a:t>동</a:t>
            </a:r>
          </a:p>
        </p:txBody>
      </p:sp>
    </p:spTree>
    <p:extLst>
      <p:ext uri="{BB962C8B-B14F-4D97-AF65-F5344CB8AC3E}">
        <p14:creationId xmlns:p14="http://schemas.microsoft.com/office/powerpoint/2010/main" val="2040110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172406" cy="6336704"/>
          </a:xfrm>
        </p:spPr>
      </p:pic>
      <p:sp>
        <p:nvSpPr>
          <p:cNvPr id="7" name="모서리가 둥근 직사각형 6"/>
          <p:cNvSpPr/>
          <p:nvPr/>
        </p:nvSpPr>
        <p:spPr>
          <a:xfrm>
            <a:off x="539552" y="446692"/>
            <a:ext cx="3384376" cy="1224136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096410" y="116632"/>
            <a:ext cx="504056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55576" y="764704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>
                <a:solidFill>
                  <a:srgbClr val="FF0000"/>
                </a:solidFill>
              </a:rPr>
              <a:t>입점완료</a:t>
            </a:r>
          </a:p>
        </p:txBody>
      </p:sp>
      <p:cxnSp>
        <p:nvCxnSpPr>
          <p:cNvPr id="15" name="직선 연결선 14"/>
          <p:cNvCxnSpPr/>
          <p:nvPr/>
        </p:nvCxnSpPr>
        <p:spPr>
          <a:xfrm>
            <a:off x="497524" y="1772816"/>
            <a:ext cx="0" cy="46805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67544" y="1773378"/>
            <a:ext cx="20882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55776" y="1773378"/>
            <a:ext cx="0" cy="7195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555776" y="2492896"/>
            <a:ext cx="3600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915816" y="2492896"/>
            <a:ext cx="0" cy="57606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915816" y="3068960"/>
            <a:ext cx="100811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3923928" y="3068960"/>
            <a:ext cx="0" cy="33263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467544" y="6395280"/>
            <a:ext cx="345638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9576898">
            <a:off x="698781" y="4221825"/>
            <a:ext cx="2952328" cy="83099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>
                <a:solidFill>
                  <a:srgbClr val="FF0000"/>
                </a:solidFill>
              </a:rPr>
              <a:t>입점완료</a:t>
            </a:r>
          </a:p>
        </p:txBody>
      </p:sp>
      <p:graphicFrame>
        <p:nvGraphicFramePr>
          <p:cNvPr id="36" name="표 35"/>
          <p:cNvGraphicFramePr>
            <a:graphicFrameLocks noGrp="1"/>
          </p:cNvGraphicFramePr>
          <p:nvPr/>
        </p:nvGraphicFramePr>
        <p:xfrm>
          <a:off x="4716016" y="1149424"/>
          <a:ext cx="3744417" cy="4168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08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20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[A</a:t>
                      </a:r>
                      <a:r>
                        <a:rPr lang="ko-KR" altLang="en-US" sz="320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동</a:t>
                      </a:r>
                      <a:r>
                        <a:rPr lang="en-US" altLang="ko-KR" sz="320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]  4</a:t>
                      </a:r>
                      <a:r>
                        <a:rPr lang="ko-KR" altLang="en-US" sz="3200"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층 라이프존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424">
                <a:tc gridSpan="3">
                  <a:txBody>
                    <a:bodyPr/>
                    <a:lstStyle/>
                    <a:p>
                      <a:pPr algn="ctr" latinLnBrk="1"/>
                      <a:endParaRPr lang="en-US" altLang="ko-KR" sz="2500" b="1"/>
                    </a:p>
                    <a:p>
                      <a:pPr algn="ctr" latinLnBrk="1"/>
                      <a:r>
                        <a:rPr lang="ko-KR" altLang="en-US" sz="2700" b="1"/>
                        <a:t>유황 온천 사우나 </a:t>
                      </a:r>
                      <a:endParaRPr lang="en-US" altLang="ko-KR" sz="2700" b="1"/>
                    </a:p>
                    <a:p>
                      <a:pPr algn="ctr" latinLnBrk="1"/>
                      <a:r>
                        <a:rPr lang="ko-KR" altLang="en-US" sz="2700" b="1"/>
                        <a:t>운영중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102">
                <a:tc gridSpan="3">
                  <a:txBody>
                    <a:bodyPr/>
                    <a:lstStyle/>
                    <a:p>
                      <a:pPr algn="ctr" latinLnBrk="1"/>
                      <a:endParaRPr lang="en-US" altLang="ko-KR" sz="2500" b="1">
                        <a:latin typeface="Adobe 고딕 Std B" pitchFamily="34" charset="-127"/>
                        <a:ea typeface="Adobe 고딕 Std B" pitchFamily="34" charset="-127"/>
                      </a:endParaRPr>
                    </a:p>
                    <a:p>
                      <a:pPr algn="ctr" latinLnBrk="1"/>
                      <a:r>
                        <a:rPr lang="ko-KR" altLang="en-US" sz="2500" b="1">
                          <a:latin typeface="Adobe 고딕 Std B" pitchFamily="34" charset="-127"/>
                          <a:ea typeface="Adobe 고딕 Std B" pitchFamily="34" charset="-127"/>
                        </a:rPr>
                        <a:t>휘트니스 센터 </a:t>
                      </a:r>
                      <a:endParaRPr lang="en-US" altLang="ko-KR" sz="2500" b="1">
                        <a:latin typeface="Adobe 고딕 Std B" pitchFamily="34" charset="-127"/>
                        <a:ea typeface="Adobe 고딕 Std B" pitchFamily="34" charset="-127"/>
                      </a:endParaRPr>
                    </a:p>
                    <a:p>
                      <a:pPr algn="ctr" latinLnBrk="1"/>
                      <a:r>
                        <a:rPr lang="ko-KR" altLang="en-US" sz="2500" b="1">
                          <a:latin typeface="Adobe 고딕 Std B" pitchFamily="34" charset="-127"/>
                          <a:ea typeface="Adobe 고딕 Std B" pitchFamily="34" charset="-127"/>
                        </a:rPr>
                        <a:t>운영중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8102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직사각형 36"/>
          <p:cNvSpPr/>
          <p:nvPr/>
        </p:nvSpPr>
        <p:spPr>
          <a:xfrm>
            <a:off x="4716016" y="3140968"/>
            <a:ext cx="3672408" cy="129614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4716016" y="1988840"/>
            <a:ext cx="3672408" cy="11521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오각형 17">
            <a:extLst>
              <a:ext uri="{FF2B5EF4-FFF2-40B4-BE49-F238E27FC236}">
                <a16:creationId xmlns:a16="http://schemas.microsoft.com/office/drawing/2014/main" id="{BF6BC57A-0374-47C8-853F-FCD52FFC7551}"/>
              </a:ext>
            </a:extLst>
          </p:cNvPr>
          <p:cNvSpPr/>
          <p:nvPr/>
        </p:nvSpPr>
        <p:spPr>
          <a:xfrm>
            <a:off x="4744481" y="441996"/>
            <a:ext cx="1224136" cy="599415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/>
              <a:t>A</a:t>
            </a:r>
            <a:r>
              <a:rPr lang="ko-KR" altLang="en-US" sz="3200" dirty="0"/>
              <a:t>동</a:t>
            </a:r>
          </a:p>
        </p:txBody>
      </p:sp>
    </p:spTree>
    <p:extLst>
      <p:ext uri="{BB962C8B-B14F-4D97-AF65-F5344CB8AC3E}">
        <p14:creationId xmlns:p14="http://schemas.microsoft.com/office/powerpoint/2010/main" val="382555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균형">
  <a:themeElements>
    <a:clrScheme name="균형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균형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균형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TM16401371[[fn=아틀라스]]</Template>
  <TotalTime>61</TotalTime>
  <Words>667</Words>
  <Application>Microsoft Office PowerPoint</Application>
  <PresentationFormat>화면 슬라이드 쇼(4:3)</PresentationFormat>
  <Paragraphs>187</Paragraphs>
  <Slides>21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Adobe 고딕 Std B</vt:lpstr>
      <vt:lpstr>HY견고딕</vt:lpstr>
      <vt:lpstr>HY헤드라인M</vt:lpstr>
      <vt:lpstr>맑은 고딕</vt:lpstr>
      <vt:lpstr>Franklin Gothic Book</vt:lpstr>
      <vt:lpstr>Perpetua</vt:lpstr>
      <vt:lpstr>Wingdings</vt:lpstr>
      <vt:lpstr>Wingdings 2</vt:lpstr>
      <vt:lpstr>균형</vt:lpstr>
      <vt:lpstr>PowerPoint 프레젠테이션</vt:lpstr>
      <vt:lpstr>PowerPoint 프레젠테이션</vt:lpstr>
      <vt:lpstr>PowerPoint 프레젠테이션</vt:lpstr>
      <vt:lpstr>차 례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szlegend@naver.com</dc:creator>
  <cp:lastModifiedBy>szlegend@naver.com</cp:lastModifiedBy>
  <cp:revision>16</cp:revision>
  <dcterms:created xsi:type="dcterms:W3CDTF">2020-07-14T05:25:14Z</dcterms:created>
  <dcterms:modified xsi:type="dcterms:W3CDTF">2020-07-14T07:26:59Z</dcterms:modified>
</cp:coreProperties>
</file>