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17" r:id="rId2"/>
    <p:sldId id="408" r:id="rId3"/>
    <p:sldId id="393" r:id="rId4"/>
    <p:sldId id="395" r:id="rId5"/>
    <p:sldId id="413" r:id="rId6"/>
    <p:sldId id="399" r:id="rId7"/>
    <p:sldId id="419" r:id="rId8"/>
    <p:sldId id="420" r:id="rId9"/>
    <p:sldId id="421" r:id="rId10"/>
    <p:sldId id="422" r:id="rId11"/>
    <p:sldId id="423" r:id="rId12"/>
    <p:sldId id="424" r:id="rId13"/>
    <p:sldId id="405" r:id="rId14"/>
    <p:sldId id="425" r:id="rId15"/>
    <p:sldId id="418" r:id="rId16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orient="horz" pos="2432">
          <p15:clr>
            <a:srgbClr val="A4A3A4"/>
          </p15:clr>
        </p15:guide>
        <p15:guide id="3" orient="horz" pos="3385">
          <p15:clr>
            <a:srgbClr val="A4A3A4"/>
          </p15:clr>
        </p15:guide>
        <p15:guide id="4" orient="horz" pos="955">
          <p15:clr>
            <a:srgbClr val="A4A3A4"/>
          </p15:clr>
        </p15:guide>
        <p15:guide id="5" pos="567">
          <p15:clr>
            <a:srgbClr val="A4A3A4"/>
          </p15:clr>
        </p15:guide>
        <p15:guide id="6" pos="5239">
          <p15:clr>
            <a:srgbClr val="A4A3A4"/>
          </p15:clr>
        </p15:guide>
        <p15:guide id="7" pos="2925">
          <p15:clr>
            <a:srgbClr val="A4A3A4"/>
          </p15:clr>
        </p15:guide>
        <p15:guide id="8" pos="1247">
          <p15:clr>
            <a:srgbClr val="A4A3A4"/>
          </p15:clr>
        </p15:guide>
        <p15:guide id="9" pos="46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7" autoAdjust="0"/>
    <p:restoredTop sz="94622" autoAdjust="0"/>
  </p:normalViewPr>
  <p:slideViewPr>
    <p:cSldViewPr>
      <p:cViewPr varScale="1">
        <p:scale>
          <a:sx n="87" d="100"/>
          <a:sy n="87" d="100"/>
        </p:scale>
        <p:origin x="1542" y="84"/>
      </p:cViewPr>
      <p:guideLst>
        <p:guide orient="horz" pos="2750"/>
        <p:guide orient="horz" pos="2432"/>
        <p:guide orient="horz" pos="3385"/>
        <p:guide orient="horz" pos="955"/>
        <p:guide pos="567"/>
        <p:guide pos="5239"/>
        <p:guide pos="2925"/>
        <p:guide pos="1247"/>
        <p:guide pos="46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sbs파워FM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'Sheet1'!$B$2:$B$14</c:f>
              <c:numCache>
                <c:formatCode>General</c:formatCode>
                <c:ptCount val="13"/>
                <c:pt idx="0">
                  <c:v>21.6</c:v>
                </c:pt>
                <c:pt idx="1">
                  <c:v>21.3</c:v>
                </c:pt>
                <c:pt idx="2">
                  <c:v>22.6</c:v>
                </c:pt>
                <c:pt idx="3">
                  <c:v>23.1</c:v>
                </c:pt>
                <c:pt idx="4">
                  <c:v>24.3</c:v>
                </c:pt>
                <c:pt idx="5">
                  <c:v>23.7</c:v>
                </c:pt>
                <c:pt idx="6">
                  <c:v>22.4</c:v>
                </c:pt>
                <c:pt idx="7">
                  <c:v>22.9</c:v>
                </c:pt>
                <c:pt idx="8">
                  <c:v>23.2</c:v>
                </c:pt>
                <c:pt idx="9">
                  <c:v>24.5</c:v>
                </c:pt>
                <c:pt idx="10">
                  <c:v>24.8</c:v>
                </c:pt>
                <c:pt idx="11">
                  <c:v>24.6</c:v>
                </c:pt>
                <c:pt idx="12">
                  <c:v>24.7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'Sheet1'!$C$1</c:f>
              <c:strCache>
                <c:ptCount val="1"/>
                <c:pt idx="0">
                  <c:v>TBS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'Sheet1'!$C$2:$C$14</c:f>
              <c:numCache>
                <c:formatCode>General</c:formatCode>
                <c:ptCount val="13"/>
                <c:pt idx="0">
                  <c:v>7.8</c:v>
                </c:pt>
                <c:pt idx="1">
                  <c:v>9.1</c:v>
                </c:pt>
                <c:pt idx="2">
                  <c:v>9.8000000000000007</c:v>
                </c:pt>
                <c:pt idx="3">
                  <c:v>13.6</c:v>
                </c:pt>
                <c:pt idx="4">
                  <c:v>14.8</c:v>
                </c:pt>
                <c:pt idx="5">
                  <c:v>15.1</c:v>
                </c:pt>
                <c:pt idx="6">
                  <c:v>15.7</c:v>
                </c:pt>
                <c:pt idx="7">
                  <c:v>14.6</c:v>
                </c:pt>
                <c:pt idx="8">
                  <c:v>13.1</c:v>
                </c:pt>
                <c:pt idx="9">
                  <c:v>15.8</c:v>
                </c:pt>
                <c:pt idx="10">
                  <c:v>15.4</c:v>
                </c:pt>
                <c:pt idx="11">
                  <c:v>17</c:v>
                </c:pt>
                <c:pt idx="12">
                  <c:v>14.7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'Sheet1'!$D$1</c:f>
              <c:strCache>
                <c:ptCount val="1"/>
                <c:pt idx="0">
                  <c:v>MBC표준FM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'Sheet1'!$D$2:$D$14</c:f>
              <c:numCache>
                <c:formatCode>General</c:formatCode>
                <c:ptCount val="13"/>
                <c:pt idx="0">
                  <c:v>19.2</c:v>
                </c:pt>
                <c:pt idx="1">
                  <c:v>18.5</c:v>
                </c:pt>
                <c:pt idx="2">
                  <c:v>18</c:v>
                </c:pt>
                <c:pt idx="3">
                  <c:v>13.5</c:v>
                </c:pt>
                <c:pt idx="4">
                  <c:v>14.9</c:v>
                </c:pt>
                <c:pt idx="5">
                  <c:v>13.8</c:v>
                </c:pt>
                <c:pt idx="6">
                  <c:v>14.7</c:v>
                </c:pt>
                <c:pt idx="7">
                  <c:v>14.6</c:v>
                </c:pt>
                <c:pt idx="8">
                  <c:v>13.6</c:v>
                </c:pt>
                <c:pt idx="9">
                  <c:v>14.1</c:v>
                </c:pt>
                <c:pt idx="10">
                  <c:v>13.9</c:v>
                </c:pt>
                <c:pt idx="11">
                  <c:v>12.1</c:v>
                </c:pt>
                <c:pt idx="12">
                  <c:v>14.4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'Sheet1'!$E$1</c:f>
              <c:strCache>
                <c:ptCount val="1"/>
                <c:pt idx="0">
                  <c:v>CBS음악FM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'Sheet1'!$E$2:$E$14</c:f>
              <c:numCache>
                <c:formatCode>General</c:formatCode>
                <c:ptCount val="13"/>
                <c:pt idx="0">
                  <c:v>14.6</c:v>
                </c:pt>
                <c:pt idx="1">
                  <c:v>15.4</c:v>
                </c:pt>
                <c:pt idx="2">
                  <c:v>16</c:v>
                </c:pt>
                <c:pt idx="3">
                  <c:v>14.6</c:v>
                </c:pt>
                <c:pt idx="4">
                  <c:v>16</c:v>
                </c:pt>
                <c:pt idx="5">
                  <c:v>15.3</c:v>
                </c:pt>
                <c:pt idx="6">
                  <c:v>13.8</c:v>
                </c:pt>
                <c:pt idx="7">
                  <c:v>13.8</c:v>
                </c:pt>
                <c:pt idx="8">
                  <c:v>13.4</c:v>
                </c:pt>
                <c:pt idx="9">
                  <c:v>13.3</c:v>
                </c:pt>
                <c:pt idx="10">
                  <c:v>12.2</c:v>
                </c:pt>
                <c:pt idx="11">
                  <c:v>12.9</c:v>
                </c:pt>
                <c:pt idx="12">
                  <c:v>12.2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'Sheet1'!$F$1</c:f>
              <c:strCache>
                <c:ptCount val="1"/>
                <c:pt idx="0">
                  <c:v>KBS제2FM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'Sheet1'!$F$2:$F$14</c:f>
              <c:numCache>
                <c:formatCode>General</c:formatCode>
                <c:ptCount val="13"/>
                <c:pt idx="0">
                  <c:v>12.8</c:v>
                </c:pt>
                <c:pt idx="1">
                  <c:v>11.8</c:v>
                </c:pt>
                <c:pt idx="2">
                  <c:v>11.8</c:v>
                </c:pt>
                <c:pt idx="3">
                  <c:v>10.9</c:v>
                </c:pt>
                <c:pt idx="4">
                  <c:v>9.1</c:v>
                </c:pt>
                <c:pt idx="5">
                  <c:v>9.7000000000000011</c:v>
                </c:pt>
                <c:pt idx="6">
                  <c:v>10</c:v>
                </c:pt>
                <c:pt idx="7">
                  <c:v>11.8</c:v>
                </c:pt>
                <c:pt idx="8">
                  <c:v>11.6</c:v>
                </c:pt>
                <c:pt idx="9">
                  <c:v>10.6</c:v>
                </c:pt>
                <c:pt idx="10">
                  <c:v>10.6</c:v>
                </c:pt>
                <c:pt idx="11">
                  <c:v>11.7</c:v>
                </c:pt>
                <c:pt idx="12">
                  <c:v>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'Sheet1'!$G$1</c:f>
              <c:strCache>
                <c:ptCount val="1"/>
                <c:pt idx="0">
                  <c:v>MBCFM4U</c:v>
                </c:pt>
              </c:strCache>
            </c:strRef>
          </c:tx>
          <c:cat>
            <c:strRef>
              <c:f>'Sheet1'!$A$2:$A$14</c:f>
              <c:strCache>
                <c:ptCount val="13"/>
                <c:pt idx="0">
                  <c:v>2017.1R</c:v>
                </c:pt>
                <c:pt idx="1">
                  <c:v>2R</c:v>
                </c:pt>
                <c:pt idx="2">
                  <c:v>3R</c:v>
                </c:pt>
                <c:pt idx="3">
                  <c:v>4R</c:v>
                </c:pt>
                <c:pt idx="4">
                  <c:v>2018.1R</c:v>
                </c:pt>
                <c:pt idx="5">
                  <c:v>2R</c:v>
                </c:pt>
                <c:pt idx="6">
                  <c:v>3R</c:v>
                </c:pt>
                <c:pt idx="7">
                  <c:v>4R</c:v>
                </c:pt>
                <c:pt idx="8">
                  <c:v>2019.1R</c:v>
                </c:pt>
                <c:pt idx="9">
                  <c:v>2R</c:v>
                </c:pt>
                <c:pt idx="10">
                  <c:v>3R</c:v>
                </c:pt>
                <c:pt idx="11">
                  <c:v>4R</c:v>
                </c:pt>
                <c:pt idx="12">
                  <c:v>2020.1R</c:v>
                </c:pt>
              </c:strCache>
            </c:strRef>
          </c:cat>
          <c:val>
            <c:numRef>
              <c:f>'Sheet1'!$G$2:$G$14</c:f>
              <c:numCache>
                <c:formatCode>General</c:formatCode>
                <c:ptCount val="13"/>
                <c:pt idx="0">
                  <c:v>12.1</c:v>
                </c:pt>
                <c:pt idx="1">
                  <c:v>12.7</c:v>
                </c:pt>
                <c:pt idx="2">
                  <c:v>11.6</c:v>
                </c:pt>
                <c:pt idx="3">
                  <c:v>10.8</c:v>
                </c:pt>
                <c:pt idx="4">
                  <c:v>9.9</c:v>
                </c:pt>
                <c:pt idx="5">
                  <c:v>9.5</c:v>
                </c:pt>
                <c:pt idx="6">
                  <c:v>10.3</c:v>
                </c:pt>
                <c:pt idx="7">
                  <c:v>10.7</c:v>
                </c:pt>
                <c:pt idx="8">
                  <c:v>9.8000000000000007</c:v>
                </c:pt>
                <c:pt idx="9">
                  <c:v>9.8000000000000007</c:v>
                </c:pt>
                <c:pt idx="10">
                  <c:v>9.3000000000000007</c:v>
                </c:pt>
                <c:pt idx="11">
                  <c:v>9.8000000000000007</c:v>
                </c:pt>
                <c:pt idx="12">
                  <c:v>11.3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005152"/>
        <c:axId val="208005544"/>
      </c:lineChart>
      <c:catAx>
        <c:axId val="208005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005544"/>
        <c:crosses val="autoZero"/>
        <c:auto val="1"/>
        <c:lblAlgn val="ctr"/>
        <c:lblOffset val="100"/>
        <c:noMultiLvlLbl val="0"/>
      </c:catAx>
      <c:valAx>
        <c:axId val="208005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0051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34061318164109"/>
          <c:y val="4.2806297168559797E-4"/>
          <c:w val="0.13659390544314171"/>
          <c:h val="0.4161290904390591"/>
        </c:manualLayout>
      </c:layout>
      <c:overlay val="0"/>
      <c:txPr>
        <a:bodyPr/>
        <a:lstStyle/>
        <a:p>
          <a:pPr>
            <a:defRPr sz="12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0EE3E-D2CA-4405-A31C-0EA3DA718F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093913C9-5169-4662-9C15-10C33604F053}">
      <dgm:prSet phldrT="[텍스트]"/>
      <dgm:spPr/>
      <dgm:t>
        <a:bodyPr/>
        <a:lstStyle/>
        <a:p>
          <a:pPr latinLnBrk="1"/>
          <a:r>
            <a:rPr lang="ko-KR" altLang="en-US" b="1" dirty="0" smtClean="0">
              <a:solidFill>
                <a:schemeClr val="bg1"/>
              </a:solidFill>
            </a:rPr>
            <a:t>일반협찬</a:t>
          </a:r>
          <a:endParaRPr lang="ko-KR" altLang="en-US" b="1" dirty="0">
            <a:solidFill>
              <a:schemeClr val="bg1"/>
            </a:solidFill>
          </a:endParaRPr>
        </a:p>
      </dgm:t>
    </dgm:pt>
    <dgm:pt modelId="{258D8E48-82FC-4079-8CC5-435991F9C3D3}" type="parTrans" cxnId="{F398FC0B-883B-4486-BDAB-12B95C21E9D9}">
      <dgm:prSet/>
      <dgm:spPr/>
      <dgm:t>
        <a:bodyPr/>
        <a:lstStyle/>
        <a:p>
          <a:pPr latinLnBrk="1"/>
          <a:endParaRPr lang="ko-KR" altLang="en-US"/>
        </a:p>
      </dgm:t>
    </dgm:pt>
    <dgm:pt modelId="{AFDAB1B4-211F-4168-A539-103BE0B2CA7B}" type="sibTrans" cxnId="{F398FC0B-883B-4486-BDAB-12B95C21E9D9}">
      <dgm:prSet/>
      <dgm:spPr/>
      <dgm:t>
        <a:bodyPr/>
        <a:lstStyle/>
        <a:p>
          <a:pPr latinLnBrk="1"/>
          <a:endParaRPr lang="ko-KR" altLang="en-US"/>
        </a:p>
      </dgm:t>
    </dgm:pt>
    <dgm:pt modelId="{5E6EFF9F-86B3-4FED-A0E9-292354AD47E7}">
      <dgm:prSet phldrT="[텍스트]"/>
      <dgm:spPr/>
      <dgm:t>
        <a:bodyPr/>
        <a:lstStyle/>
        <a:p>
          <a:pPr latinLnBrk="1"/>
          <a:r>
            <a:rPr lang="ko-KR" altLang="en-US" dirty="0" smtClean="0"/>
            <a:t>협찬상품 또는 현금 등을 제공해주는 대가로 브랜드와 상품명을 고지하는 형태</a:t>
          </a:r>
          <a:endParaRPr lang="ko-KR" altLang="en-US" dirty="0"/>
        </a:p>
      </dgm:t>
    </dgm:pt>
    <dgm:pt modelId="{37BDC2BD-1069-4F97-BCAC-103753649C61}" type="parTrans" cxnId="{3806FE85-EF19-4A92-9082-09922F1AEC02}">
      <dgm:prSet/>
      <dgm:spPr/>
      <dgm:t>
        <a:bodyPr/>
        <a:lstStyle/>
        <a:p>
          <a:pPr latinLnBrk="1"/>
          <a:endParaRPr lang="ko-KR" altLang="en-US"/>
        </a:p>
      </dgm:t>
    </dgm:pt>
    <dgm:pt modelId="{21E9D092-6025-4F82-A08C-954904B75057}" type="sibTrans" cxnId="{3806FE85-EF19-4A92-9082-09922F1AEC02}">
      <dgm:prSet/>
      <dgm:spPr/>
      <dgm:t>
        <a:bodyPr/>
        <a:lstStyle/>
        <a:p>
          <a:pPr latinLnBrk="1"/>
          <a:endParaRPr lang="ko-KR" altLang="en-US"/>
        </a:p>
      </dgm:t>
    </dgm:pt>
    <dgm:pt modelId="{75D4E035-85EE-43FF-AB36-E761D3602D10}">
      <dgm:prSet phldrT="[텍스트]"/>
      <dgm:spPr/>
      <dgm:t>
        <a:bodyPr/>
        <a:lstStyle/>
        <a:p>
          <a:pPr latinLnBrk="1"/>
          <a:r>
            <a:rPr lang="ko-KR" altLang="en-US" b="1" dirty="0" smtClean="0"/>
            <a:t>코너협찬</a:t>
          </a:r>
          <a:endParaRPr lang="ko-KR" altLang="en-US" b="1" dirty="0"/>
        </a:p>
      </dgm:t>
    </dgm:pt>
    <dgm:pt modelId="{B1F287DC-BA0A-4C8A-8A13-9EAE3307D995}" type="parTrans" cxnId="{EFA9BB12-E21A-4B8C-B13B-38615D4631C3}">
      <dgm:prSet/>
      <dgm:spPr/>
      <dgm:t>
        <a:bodyPr/>
        <a:lstStyle/>
        <a:p>
          <a:pPr latinLnBrk="1"/>
          <a:endParaRPr lang="ko-KR" altLang="en-US"/>
        </a:p>
      </dgm:t>
    </dgm:pt>
    <dgm:pt modelId="{14ACC13F-0860-4E8D-8FA3-D6283706E176}" type="sibTrans" cxnId="{EFA9BB12-E21A-4B8C-B13B-38615D4631C3}">
      <dgm:prSet/>
      <dgm:spPr/>
      <dgm:t>
        <a:bodyPr/>
        <a:lstStyle/>
        <a:p>
          <a:pPr latinLnBrk="1"/>
          <a:endParaRPr lang="ko-KR" altLang="en-US"/>
        </a:p>
      </dgm:t>
    </dgm:pt>
    <dgm:pt modelId="{45A449E3-21EF-41FF-B801-DF30D83957AD}">
      <dgm:prSet phldrT="[텍스트]"/>
      <dgm:spPr/>
      <dgm:t>
        <a:bodyPr/>
        <a:lstStyle/>
        <a:p>
          <a:pPr latinLnBrk="1"/>
          <a:r>
            <a:rPr lang="ko-KR" altLang="en-US" dirty="0" smtClean="0"/>
            <a:t>현재 진행중인 </a:t>
          </a:r>
          <a:r>
            <a:rPr lang="ko-KR" altLang="en-US" dirty="0" err="1" smtClean="0"/>
            <a:t>코너內에</a:t>
          </a:r>
          <a:r>
            <a:rPr lang="ko-KR" altLang="en-US" dirty="0" smtClean="0"/>
            <a:t> 협찬</a:t>
          </a:r>
          <a:r>
            <a:rPr lang="en-US" altLang="ko-KR" dirty="0" smtClean="0"/>
            <a:t>, </a:t>
          </a:r>
          <a:r>
            <a:rPr lang="ko-KR" altLang="en-US" dirty="0" smtClean="0"/>
            <a:t>단독 또는 소수의 광고주 </a:t>
          </a:r>
          <a:r>
            <a:rPr lang="ko-KR" altLang="en-US" dirty="0" err="1" smtClean="0"/>
            <a:t>멘트</a:t>
          </a:r>
          <a:r>
            <a:rPr lang="ko-KR" altLang="en-US" dirty="0" smtClean="0"/>
            <a:t> 고지</a:t>
          </a:r>
          <a:endParaRPr lang="ko-KR" altLang="en-US" dirty="0"/>
        </a:p>
      </dgm:t>
    </dgm:pt>
    <dgm:pt modelId="{B8BE4A89-8C35-42EA-B716-DC8BCEB3C4C2}" type="parTrans" cxnId="{EA396D2B-5813-43B7-AED4-62E60D4AF392}">
      <dgm:prSet/>
      <dgm:spPr/>
      <dgm:t>
        <a:bodyPr/>
        <a:lstStyle/>
        <a:p>
          <a:pPr latinLnBrk="1"/>
          <a:endParaRPr lang="ko-KR" altLang="en-US"/>
        </a:p>
      </dgm:t>
    </dgm:pt>
    <dgm:pt modelId="{846C53B3-AA4E-4063-9590-B7E9CB66A627}" type="sibTrans" cxnId="{EA396D2B-5813-43B7-AED4-62E60D4AF392}">
      <dgm:prSet/>
      <dgm:spPr/>
      <dgm:t>
        <a:bodyPr/>
        <a:lstStyle/>
        <a:p>
          <a:pPr latinLnBrk="1"/>
          <a:endParaRPr lang="ko-KR" altLang="en-US"/>
        </a:p>
      </dgm:t>
    </dgm:pt>
    <dgm:pt modelId="{56D31B82-DD17-4DAC-9685-CBF296DD8634}">
      <dgm:prSet phldrT="[텍스트]"/>
      <dgm:spPr/>
      <dgm:t>
        <a:bodyPr/>
        <a:lstStyle/>
        <a:p>
          <a:pPr latinLnBrk="1"/>
          <a:r>
            <a:rPr lang="ko-KR" altLang="en-US" b="1" dirty="0" smtClean="0"/>
            <a:t>신규코너</a:t>
          </a:r>
          <a:endParaRPr lang="en-US" altLang="ko-KR" b="1" dirty="0" smtClean="0"/>
        </a:p>
        <a:p>
          <a:pPr latinLnBrk="1"/>
          <a:r>
            <a:rPr lang="ko-KR" altLang="en-US" b="1" dirty="0" smtClean="0"/>
            <a:t>제작협찬</a:t>
          </a:r>
          <a:endParaRPr lang="ko-KR" altLang="en-US" b="1" dirty="0"/>
        </a:p>
      </dgm:t>
    </dgm:pt>
    <dgm:pt modelId="{04DB1C3A-F83A-4E0C-85F8-A5904F5A4771}" type="parTrans" cxnId="{5B7B433B-8021-4DC3-BB9A-39728D226872}">
      <dgm:prSet/>
      <dgm:spPr/>
      <dgm:t>
        <a:bodyPr/>
        <a:lstStyle/>
        <a:p>
          <a:pPr latinLnBrk="1"/>
          <a:endParaRPr lang="ko-KR" altLang="en-US"/>
        </a:p>
      </dgm:t>
    </dgm:pt>
    <dgm:pt modelId="{DE7FA741-4A63-4068-8BB6-4B607C1AE564}" type="sibTrans" cxnId="{5B7B433B-8021-4DC3-BB9A-39728D226872}">
      <dgm:prSet/>
      <dgm:spPr/>
      <dgm:t>
        <a:bodyPr/>
        <a:lstStyle/>
        <a:p>
          <a:pPr latinLnBrk="1"/>
          <a:endParaRPr lang="ko-KR" altLang="en-US"/>
        </a:p>
      </dgm:t>
    </dgm:pt>
    <dgm:pt modelId="{5E6F84FE-4CC0-429C-89F4-C557ADF4DCEA}">
      <dgm:prSet phldrT="[텍스트]"/>
      <dgm:spPr/>
      <dgm:t>
        <a:bodyPr/>
        <a:lstStyle/>
        <a:p>
          <a:pPr latinLnBrk="1"/>
          <a:r>
            <a:rPr lang="ko-KR" altLang="en-US" dirty="0" smtClean="0"/>
            <a:t>프로그램 제작진과의 협의를 통해 코너의 </a:t>
          </a:r>
          <a:r>
            <a:rPr lang="ko-KR" altLang="en-US" dirty="0" err="1" smtClean="0"/>
            <a:t>컨셉을</a:t>
          </a:r>
          <a:r>
            <a:rPr lang="ko-KR" altLang="en-US" dirty="0" smtClean="0"/>
            <a:t> 저해하지 않는 선에서 최대한 광고주 </a:t>
          </a:r>
          <a:r>
            <a:rPr lang="en-US" altLang="ko-KR" dirty="0" smtClean="0"/>
            <a:t>needs </a:t>
          </a:r>
          <a:r>
            <a:rPr lang="ko-KR" altLang="en-US" dirty="0" smtClean="0"/>
            <a:t>반영</a:t>
          </a:r>
          <a:endParaRPr lang="ko-KR" altLang="en-US" dirty="0"/>
        </a:p>
      </dgm:t>
    </dgm:pt>
    <dgm:pt modelId="{B814F094-9826-44E9-AAF6-FEFE9B662764}" type="parTrans" cxnId="{DBC57B7D-D1A7-461D-A7E0-9025DE53B41E}">
      <dgm:prSet/>
      <dgm:spPr/>
      <dgm:t>
        <a:bodyPr/>
        <a:lstStyle/>
        <a:p>
          <a:pPr latinLnBrk="1"/>
          <a:endParaRPr lang="ko-KR" altLang="en-US"/>
        </a:p>
      </dgm:t>
    </dgm:pt>
    <dgm:pt modelId="{153340EA-4ACA-46E1-8065-F5BFE497E92B}" type="sibTrans" cxnId="{DBC57B7D-D1A7-461D-A7E0-9025DE53B41E}">
      <dgm:prSet/>
      <dgm:spPr/>
      <dgm:t>
        <a:bodyPr/>
        <a:lstStyle/>
        <a:p>
          <a:pPr latinLnBrk="1"/>
          <a:endParaRPr lang="ko-KR" altLang="en-US"/>
        </a:p>
      </dgm:t>
    </dgm:pt>
    <dgm:pt modelId="{4DD562DC-8DCB-4AB2-96B9-CEF1B6B84EBC}" type="pres">
      <dgm:prSet presAssocID="{C190EE3E-D2CA-4405-A31C-0EA3DA718F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BA7223-A999-44B9-8BC9-EBB2D46AEB82}" type="pres">
      <dgm:prSet presAssocID="{093913C9-5169-4662-9C15-10C33604F053}" presName="linNode" presStyleCnt="0"/>
      <dgm:spPr/>
    </dgm:pt>
    <dgm:pt modelId="{93BCD798-DE24-4BC4-BF07-062168E8DEAF}" type="pres">
      <dgm:prSet presAssocID="{093913C9-5169-4662-9C15-10C33604F053}" presName="parentText" presStyleLbl="node1" presStyleIdx="0" presStyleCnt="3" custLinFactNeighborX="-10367" custLinFactNeighborY="-56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7D580AF-2DE3-40EF-BF94-A6797A120464}" type="pres">
      <dgm:prSet presAssocID="{093913C9-5169-4662-9C15-10C33604F05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311813-C5CD-454B-88E2-89B721314572}" type="pres">
      <dgm:prSet presAssocID="{AFDAB1B4-211F-4168-A539-103BE0B2CA7B}" presName="sp" presStyleCnt="0"/>
      <dgm:spPr/>
    </dgm:pt>
    <dgm:pt modelId="{718955C6-1763-4BB3-92E8-F0E2CC84FE20}" type="pres">
      <dgm:prSet presAssocID="{75D4E035-85EE-43FF-AB36-E761D3602D10}" presName="linNode" presStyleCnt="0"/>
      <dgm:spPr/>
    </dgm:pt>
    <dgm:pt modelId="{013E949B-DFBE-4799-B2DF-118D02F9BD6E}" type="pres">
      <dgm:prSet presAssocID="{75D4E035-85EE-43FF-AB36-E761D3602D1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B48812-A9EE-40B4-86FC-3ADB7238C52C}" type="pres">
      <dgm:prSet presAssocID="{75D4E035-85EE-43FF-AB36-E761D3602D1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179212-0DC5-46D8-9701-4D66152AF1D3}" type="pres">
      <dgm:prSet presAssocID="{14ACC13F-0860-4E8D-8FA3-D6283706E176}" presName="sp" presStyleCnt="0"/>
      <dgm:spPr/>
    </dgm:pt>
    <dgm:pt modelId="{020D161C-CA63-475D-AB32-6CE96146BE7A}" type="pres">
      <dgm:prSet presAssocID="{56D31B82-DD17-4DAC-9685-CBF296DD8634}" presName="linNode" presStyleCnt="0"/>
      <dgm:spPr/>
    </dgm:pt>
    <dgm:pt modelId="{05F46013-AF10-428C-8AE6-3B7E622A652C}" type="pres">
      <dgm:prSet presAssocID="{56D31B82-DD17-4DAC-9685-CBF296DD863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0F73B8-813E-461F-B350-C5425EEC878B}" type="pres">
      <dgm:prSet presAssocID="{56D31B82-DD17-4DAC-9685-CBF296DD863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93AB166-6F1C-47B7-9118-03B79A588E42}" type="presOf" srcId="{093913C9-5169-4662-9C15-10C33604F053}" destId="{93BCD798-DE24-4BC4-BF07-062168E8DEAF}" srcOrd="0" destOrd="0" presId="urn:microsoft.com/office/officeart/2005/8/layout/vList5"/>
    <dgm:cxn modelId="{3806FE85-EF19-4A92-9082-09922F1AEC02}" srcId="{093913C9-5169-4662-9C15-10C33604F053}" destId="{5E6EFF9F-86B3-4FED-A0E9-292354AD47E7}" srcOrd="0" destOrd="0" parTransId="{37BDC2BD-1069-4F97-BCAC-103753649C61}" sibTransId="{21E9D092-6025-4F82-A08C-954904B75057}"/>
    <dgm:cxn modelId="{F398FC0B-883B-4486-BDAB-12B95C21E9D9}" srcId="{C190EE3E-D2CA-4405-A31C-0EA3DA718F8F}" destId="{093913C9-5169-4662-9C15-10C33604F053}" srcOrd="0" destOrd="0" parTransId="{258D8E48-82FC-4079-8CC5-435991F9C3D3}" sibTransId="{AFDAB1B4-211F-4168-A539-103BE0B2CA7B}"/>
    <dgm:cxn modelId="{6F05DC29-C7AD-4A77-90A5-95CEBE7BF5C4}" type="presOf" srcId="{75D4E035-85EE-43FF-AB36-E761D3602D10}" destId="{013E949B-DFBE-4799-B2DF-118D02F9BD6E}" srcOrd="0" destOrd="0" presId="urn:microsoft.com/office/officeart/2005/8/layout/vList5"/>
    <dgm:cxn modelId="{49143016-8262-496D-B9EF-BFCA7CF8EF51}" type="presOf" srcId="{56D31B82-DD17-4DAC-9685-CBF296DD8634}" destId="{05F46013-AF10-428C-8AE6-3B7E622A652C}" srcOrd="0" destOrd="0" presId="urn:microsoft.com/office/officeart/2005/8/layout/vList5"/>
    <dgm:cxn modelId="{4A25C2D6-EDEE-457C-A0A8-16A170172AA5}" type="presOf" srcId="{5E6EFF9F-86B3-4FED-A0E9-292354AD47E7}" destId="{67D580AF-2DE3-40EF-BF94-A6797A120464}" srcOrd="0" destOrd="0" presId="urn:microsoft.com/office/officeart/2005/8/layout/vList5"/>
    <dgm:cxn modelId="{935961B6-E7CF-458E-A0E6-ED5A015CAC99}" type="presOf" srcId="{5E6F84FE-4CC0-429C-89F4-C557ADF4DCEA}" destId="{1E0F73B8-813E-461F-B350-C5425EEC878B}" srcOrd="0" destOrd="0" presId="urn:microsoft.com/office/officeart/2005/8/layout/vList5"/>
    <dgm:cxn modelId="{EA396D2B-5813-43B7-AED4-62E60D4AF392}" srcId="{75D4E035-85EE-43FF-AB36-E761D3602D10}" destId="{45A449E3-21EF-41FF-B801-DF30D83957AD}" srcOrd="0" destOrd="0" parTransId="{B8BE4A89-8C35-42EA-B716-DC8BCEB3C4C2}" sibTransId="{846C53B3-AA4E-4063-9590-B7E9CB66A627}"/>
    <dgm:cxn modelId="{1255D3D5-E496-4831-A0CE-D14C2B30D7B5}" type="presOf" srcId="{C190EE3E-D2CA-4405-A31C-0EA3DA718F8F}" destId="{4DD562DC-8DCB-4AB2-96B9-CEF1B6B84EBC}" srcOrd="0" destOrd="0" presId="urn:microsoft.com/office/officeart/2005/8/layout/vList5"/>
    <dgm:cxn modelId="{5B7B433B-8021-4DC3-BB9A-39728D226872}" srcId="{C190EE3E-D2CA-4405-A31C-0EA3DA718F8F}" destId="{56D31B82-DD17-4DAC-9685-CBF296DD8634}" srcOrd="2" destOrd="0" parTransId="{04DB1C3A-F83A-4E0C-85F8-A5904F5A4771}" sibTransId="{DE7FA741-4A63-4068-8BB6-4B607C1AE564}"/>
    <dgm:cxn modelId="{DBC57B7D-D1A7-461D-A7E0-9025DE53B41E}" srcId="{56D31B82-DD17-4DAC-9685-CBF296DD8634}" destId="{5E6F84FE-4CC0-429C-89F4-C557ADF4DCEA}" srcOrd="0" destOrd="0" parTransId="{B814F094-9826-44E9-AAF6-FEFE9B662764}" sibTransId="{153340EA-4ACA-46E1-8065-F5BFE497E92B}"/>
    <dgm:cxn modelId="{37D000A5-E63D-40AC-9F25-0162796FA22D}" type="presOf" srcId="{45A449E3-21EF-41FF-B801-DF30D83957AD}" destId="{2CB48812-A9EE-40B4-86FC-3ADB7238C52C}" srcOrd="0" destOrd="0" presId="urn:microsoft.com/office/officeart/2005/8/layout/vList5"/>
    <dgm:cxn modelId="{EFA9BB12-E21A-4B8C-B13B-38615D4631C3}" srcId="{C190EE3E-D2CA-4405-A31C-0EA3DA718F8F}" destId="{75D4E035-85EE-43FF-AB36-E761D3602D10}" srcOrd="1" destOrd="0" parTransId="{B1F287DC-BA0A-4C8A-8A13-9EAE3307D995}" sibTransId="{14ACC13F-0860-4E8D-8FA3-D6283706E176}"/>
    <dgm:cxn modelId="{B4247925-E8EB-44D9-AB92-C569CE252825}" type="presParOf" srcId="{4DD562DC-8DCB-4AB2-96B9-CEF1B6B84EBC}" destId="{39BA7223-A999-44B9-8BC9-EBB2D46AEB82}" srcOrd="0" destOrd="0" presId="urn:microsoft.com/office/officeart/2005/8/layout/vList5"/>
    <dgm:cxn modelId="{8A04EB44-447E-43E5-962A-E5FA38176364}" type="presParOf" srcId="{39BA7223-A999-44B9-8BC9-EBB2D46AEB82}" destId="{93BCD798-DE24-4BC4-BF07-062168E8DEAF}" srcOrd="0" destOrd="0" presId="urn:microsoft.com/office/officeart/2005/8/layout/vList5"/>
    <dgm:cxn modelId="{DF45C06D-688E-4C25-BA4E-70942AA8029F}" type="presParOf" srcId="{39BA7223-A999-44B9-8BC9-EBB2D46AEB82}" destId="{67D580AF-2DE3-40EF-BF94-A6797A120464}" srcOrd="1" destOrd="0" presId="urn:microsoft.com/office/officeart/2005/8/layout/vList5"/>
    <dgm:cxn modelId="{76F5AAE2-549C-4C7B-B959-72D668988116}" type="presParOf" srcId="{4DD562DC-8DCB-4AB2-96B9-CEF1B6B84EBC}" destId="{B6311813-C5CD-454B-88E2-89B721314572}" srcOrd="1" destOrd="0" presId="urn:microsoft.com/office/officeart/2005/8/layout/vList5"/>
    <dgm:cxn modelId="{C321705F-02C5-4F68-B55E-2E712FDE8E6B}" type="presParOf" srcId="{4DD562DC-8DCB-4AB2-96B9-CEF1B6B84EBC}" destId="{718955C6-1763-4BB3-92E8-F0E2CC84FE20}" srcOrd="2" destOrd="0" presId="urn:microsoft.com/office/officeart/2005/8/layout/vList5"/>
    <dgm:cxn modelId="{C897B2D3-112C-477F-9225-7B882F67D184}" type="presParOf" srcId="{718955C6-1763-4BB3-92E8-F0E2CC84FE20}" destId="{013E949B-DFBE-4799-B2DF-118D02F9BD6E}" srcOrd="0" destOrd="0" presId="urn:microsoft.com/office/officeart/2005/8/layout/vList5"/>
    <dgm:cxn modelId="{B063C1F7-9494-49FE-80A0-A7F9AB4BD1F7}" type="presParOf" srcId="{718955C6-1763-4BB3-92E8-F0E2CC84FE20}" destId="{2CB48812-A9EE-40B4-86FC-3ADB7238C52C}" srcOrd="1" destOrd="0" presId="urn:microsoft.com/office/officeart/2005/8/layout/vList5"/>
    <dgm:cxn modelId="{450958BB-2FB3-47BA-A442-6E6FB14C5CE0}" type="presParOf" srcId="{4DD562DC-8DCB-4AB2-96B9-CEF1B6B84EBC}" destId="{BD179212-0DC5-46D8-9701-4D66152AF1D3}" srcOrd="3" destOrd="0" presId="urn:microsoft.com/office/officeart/2005/8/layout/vList5"/>
    <dgm:cxn modelId="{01252C05-E8D9-4C20-AB17-FEC51A624666}" type="presParOf" srcId="{4DD562DC-8DCB-4AB2-96B9-CEF1B6B84EBC}" destId="{020D161C-CA63-475D-AB32-6CE96146BE7A}" srcOrd="4" destOrd="0" presId="urn:microsoft.com/office/officeart/2005/8/layout/vList5"/>
    <dgm:cxn modelId="{BC18727C-88C9-40C4-A2D4-1B13274F0FC6}" type="presParOf" srcId="{020D161C-CA63-475D-AB32-6CE96146BE7A}" destId="{05F46013-AF10-428C-8AE6-3B7E622A652C}" srcOrd="0" destOrd="0" presId="urn:microsoft.com/office/officeart/2005/8/layout/vList5"/>
    <dgm:cxn modelId="{218F9155-00EA-423E-A8B7-340681185860}" type="presParOf" srcId="{020D161C-CA63-475D-AB32-6CE96146BE7A}" destId="{1E0F73B8-813E-461F-B350-C5425EEC87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80AF-2DE3-40EF-BF94-A6797A120464}">
      <dsp:nvSpPr>
        <dsp:cNvPr id="0" name=""/>
        <dsp:cNvSpPr/>
      </dsp:nvSpPr>
      <dsp:spPr>
        <a:xfrm rot="5400000">
          <a:off x="4641978" y="-1774161"/>
          <a:ext cx="1047750" cy="486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협찬상품 또는 현금 등을 제공해주는 대가로 브랜드와 상품명을 고지하는 형태</a:t>
          </a:r>
          <a:endParaRPr lang="ko-KR" altLang="en-US" sz="1600" kern="1200" dirty="0"/>
        </a:p>
      </dsp:txBody>
      <dsp:txXfrm rot="-5400000">
        <a:off x="2734864" y="184100"/>
        <a:ext cx="4810833" cy="945456"/>
      </dsp:txXfrm>
    </dsp:sp>
    <dsp:sp modelId="{93BCD798-DE24-4BC4-BF07-062168E8DEAF}">
      <dsp:nvSpPr>
        <dsp:cNvPr id="0" name=""/>
        <dsp:cNvSpPr/>
      </dsp:nvSpPr>
      <dsp:spPr>
        <a:xfrm>
          <a:off x="0" y="0"/>
          <a:ext cx="2734863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>
              <a:solidFill>
                <a:schemeClr val="bg1"/>
              </a:solidFill>
            </a:rPr>
            <a:t>일반협찬</a:t>
          </a:r>
          <a:endParaRPr lang="ko-KR" altLang="en-US" sz="2200" b="1" kern="1200" dirty="0">
            <a:solidFill>
              <a:schemeClr val="bg1"/>
            </a:solidFill>
          </a:endParaRPr>
        </a:p>
      </dsp:txBody>
      <dsp:txXfrm>
        <a:off x="63934" y="63934"/>
        <a:ext cx="2606995" cy="1181819"/>
      </dsp:txXfrm>
    </dsp:sp>
    <dsp:sp modelId="{2CB48812-A9EE-40B4-86FC-3ADB7238C52C}">
      <dsp:nvSpPr>
        <dsp:cNvPr id="0" name=""/>
        <dsp:cNvSpPr/>
      </dsp:nvSpPr>
      <dsp:spPr>
        <a:xfrm rot="5400000">
          <a:off x="4641978" y="-398990"/>
          <a:ext cx="1047750" cy="486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현재 진행중인 </a:t>
          </a:r>
          <a:r>
            <a:rPr lang="ko-KR" altLang="en-US" sz="1600" kern="1200" dirty="0" err="1" smtClean="0"/>
            <a:t>코너內에</a:t>
          </a:r>
          <a:r>
            <a:rPr lang="ko-KR" altLang="en-US" sz="1600" kern="1200" dirty="0" smtClean="0"/>
            <a:t> 협찬</a:t>
          </a:r>
          <a:r>
            <a:rPr lang="en-US" altLang="ko-KR" sz="1600" kern="1200" dirty="0" smtClean="0"/>
            <a:t>, </a:t>
          </a:r>
          <a:r>
            <a:rPr lang="ko-KR" altLang="en-US" sz="1600" kern="1200" dirty="0" smtClean="0"/>
            <a:t>단독 또는 소수의 광고주 </a:t>
          </a:r>
          <a:r>
            <a:rPr lang="ko-KR" altLang="en-US" sz="1600" kern="1200" dirty="0" err="1" smtClean="0"/>
            <a:t>멘트</a:t>
          </a:r>
          <a:r>
            <a:rPr lang="ko-KR" altLang="en-US" sz="1600" kern="1200" dirty="0" smtClean="0"/>
            <a:t> 고지</a:t>
          </a:r>
          <a:endParaRPr lang="ko-KR" altLang="en-US" sz="1600" kern="1200" dirty="0"/>
        </a:p>
      </dsp:txBody>
      <dsp:txXfrm rot="-5400000">
        <a:off x="2734864" y="1559271"/>
        <a:ext cx="4810833" cy="945456"/>
      </dsp:txXfrm>
    </dsp:sp>
    <dsp:sp modelId="{013E949B-DFBE-4799-B2DF-118D02F9BD6E}">
      <dsp:nvSpPr>
        <dsp:cNvPr id="0" name=""/>
        <dsp:cNvSpPr/>
      </dsp:nvSpPr>
      <dsp:spPr>
        <a:xfrm>
          <a:off x="0" y="1377156"/>
          <a:ext cx="2734863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코너협찬</a:t>
          </a:r>
          <a:endParaRPr lang="ko-KR" altLang="en-US" sz="2200" b="1" kern="1200" dirty="0"/>
        </a:p>
      </dsp:txBody>
      <dsp:txXfrm>
        <a:off x="63934" y="1441090"/>
        <a:ext cx="2606995" cy="1181819"/>
      </dsp:txXfrm>
    </dsp:sp>
    <dsp:sp modelId="{1E0F73B8-813E-461F-B350-C5425EEC878B}">
      <dsp:nvSpPr>
        <dsp:cNvPr id="0" name=""/>
        <dsp:cNvSpPr/>
      </dsp:nvSpPr>
      <dsp:spPr>
        <a:xfrm rot="5400000">
          <a:off x="4641978" y="976181"/>
          <a:ext cx="1047750" cy="486198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프로그램 제작진과의 협의를 통해 코너의 </a:t>
          </a:r>
          <a:r>
            <a:rPr lang="ko-KR" altLang="en-US" sz="1600" kern="1200" dirty="0" err="1" smtClean="0"/>
            <a:t>컨셉을</a:t>
          </a:r>
          <a:r>
            <a:rPr lang="ko-KR" altLang="en-US" sz="1600" kern="1200" dirty="0" smtClean="0"/>
            <a:t> 저해하지 않는 선에서 최대한 광고주 </a:t>
          </a:r>
          <a:r>
            <a:rPr lang="en-US" altLang="ko-KR" sz="1600" kern="1200" dirty="0" smtClean="0"/>
            <a:t>needs </a:t>
          </a:r>
          <a:r>
            <a:rPr lang="ko-KR" altLang="en-US" sz="1600" kern="1200" dirty="0" smtClean="0"/>
            <a:t>반영</a:t>
          </a:r>
          <a:endParaRPr lang="ko-KR" altLang="en-US" sz="1600" kern="1200" dirty="0"/>
        </a:p>
      </dsp:txBody>
      <dsp:txXfrm rot="-5400000">
        <a:off x="2734864" y="2934443"/>
        <a:ext cx="4810833" cy="945456"/>
      </dsp:txXfrm>
    </dsp:sp>
    <dsp:sp modelId="{05F46013-AF10-428C-8AE6-3B7E622A652C}">
      <dsp:nvSpPr>
        <dsp:cNvPr id="0" name=""/>
        <dsp:cNvSpPr/>
      </dsp:nvSpPr>
      <dsp:spPr>
        <a:xfrm>
          <a:off x="0" y="2752328"/>
          <a:ext cx="2734863" cy="130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신규코너</a:t>
          </a:r>
          <a:endParaRPr lang="en-US" altLang="ko-KR" sz="2200" b="1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제작협찬</a:t>
          </a:r>
          <a:endParaRPr lang="ko-KR" altLang="en-US" sz="2200" b="1" kern="1200" dirty="0"/>
        </a:p>
      </dsp:txBody>
      <dsp:txXfrm>
        <a:off x="63934" y="2816262"/>
        <a:ext cx="2606995" cy="1181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73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118" y="0"/>
            <a:ext cx="2944972" cy="496095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89E7918F-10C4-4C6A-B72D-E15E5CF80880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610" y="4715273"/>
            <a:ext cx="5438456" cy="4466432"/>
          </a:xfrm>
          <a:prstGeom prst="rect">
            <a:avLst/>
          </a:prstGeom>
        </p:spPr>
        <p:txBody>
          <a:bodyPr vert="horz" lIns="91266" tIns="45633" rIns="91266" bIns="45633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959"/>
            <a:ext cx="2944973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118" y="9428959"/>
            <a:ext cx="2944972" cy="496094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2FF47A0-E6B6-42BF-951A-070EEE5BFF2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5228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63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F1041F-46EF-4482-A0DF-691D4BF32E84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ko-KR"/>
          </a:p>
        </p:txBody>
      </p:sp>
      <p:sp>
        <p:nvSpPr>
          <p:cNvPr id="16388" name="바닥글 개체 틀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98418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FF47A0-E6B6-42BF-951A-070EEE5BFF2E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0696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36BB8-4DC4-4A72-8F45-8019A3A44830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09DE-1A29-419A-B205-BA1FDEA672F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6E02C-73B3-4C8E-B862-DEBC17F62B87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0570-B0FD-4B12-B506-D4DE9207A4B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283CF-B8AA-4D6B-815A-E6A1A9C54807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EB6F2-ACAB-445A-BE41-35D7388F574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25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D9297-8055-4908-A944-D4D78A101575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7139-F8E9-4F2D-9CED-9B62C4A127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D7621-21FC-424C-B216-628A857AD380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43853-4009-42AE-B837-61B2FDFADD5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E918-BBBE-46C5-BD88-DB798FE96145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4A078-B8E6-4341-A8A6-5E3C0926FCA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0E427-4061-47F6-A9B5-DCA1C4A8EE08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DB4FF-79D2-4B12-A6FC-565D6D62D1F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1D2A0-1006-4CA4-AEFD-F9D017F6581D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7C4E-08AC-4864-AC8B-44D4C1DFEA7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52CE-7CBC-4CBE-BFEB-D2CF56C88E04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B3457-223C-443D-8437-5756C438228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7BA44-E318-42E9-8906-59E120E86DAA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25EB-0811-471E-9311-FDAE2221A08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0EF6A-D7C0-4AB4-B8F2-3A7EEDD4599D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0452-8324-4AB0-B873-FE73AA7A37E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9AB1E7B-D1D3-4EE0-B0A7-5527F5FF7F74}" type="datetimeFigureOut">
              <a:rPr lang="ko-KR" altLang="en-US"/>
              <a:pPr>
                <a:defRPr/>
              </a:pPr>
              <a:t>2020-09-16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3E9C17-52F4-499F-90CE-2BEFCB71263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0" y="1304764"/>
            <a:ext cx="9144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endParaRPr lang="en-US" altLang="ko-KR" sz="3000" spc="-300" dirty="0" smtClean="0">
              <a:solidFill>
                <a:prstClr val="black"/>
              </a:solidFill>
              <a:latin typeface="+mn-ea"/>
              <a:ea typeface="+mn-ea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en-US" sz="3000" spc="-300" dirty="0" smtClean="0">
                <a:solidFill>
                  <a:prstClr val="black"/>
                </a:solidFill>
                <a:latin typeface="+mn-ea"/>
                <a:ea typeface="+mn-ea"/>
              </a:rPr>
              <a:t>라디오협찬 제안</a:t>
            </a:r>
            <a:r>
              <a:rPr lang="ko-KR" altLang="en-US" sz="3000" spc="-300" dirty="0">
                <a:solidFill>
                  <a:prstClr val="black"/>
                </a:solidFill>
                <a:latin typeface="+mn-ea"/>
                <a:ea typeface="+mn-ea"/>
              </a:rPr>
              <a:t>서</a:t>
            </a:r>
            <a:endParaRPr lang="en-US" altLang="ko-KR" sz="3000" spc="-3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4812801"/>
            <a:ext cx="831648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3" name="직사각형 2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MBC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표준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FM(95.9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7583" y="60636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127359"/>
              </p:ext>
            </p:extLst>
          </p:nvPr>
        </p:nvGraphicFramePr>
        <p:xfrm>
          <a:off x="323526" y="764704"/>
          <a:ext cx="8640961" cy="5136227"/>
        </p:xfrm>
        <a:graphic>
          <a:graphicData uri="http://schemas.openxmlformats.org/drawingml/2006/table">
            <a:tbl>
              <a:tblPr/>
              <a:tblGrid>
                <a:gridCol w="11521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여성시대 양희은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서경석입니다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강석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,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김혜영의 싱글벙글 쇼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정선희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문천식의 </a:t>
                      </a:r>
                      <a:endParaRPr lang="en-US" altLang="ko-K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지금은 라디오시대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62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0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09:00~11:00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12:00~14:00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16:00~18:00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05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4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550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17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572085"/>
            <a:ext cx="1241675" cy="178490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572085"/>
            <a:ext cx="1238250" cy="17849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0004" y="1572085"/>
            <a:ext cx="1228725" cy="17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09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3" name="직사각형 2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CBS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음악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FM(93.9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27583" y="6135687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40335"/>
              </p:ext>
            </p:extLst>
          </p:nvPr>
        </p:nvGraphicFramePr>
        <p:xfrm>
          <a:off x="323526" y="764704"/>
          <a:ext cx="8640962" cy="4760330"/>
        </p:xfrm>
        <a:graphic>
          <a:graphicData uri="http://schemas.openxmlformats.org/drawingml/2006/table">
            <a:tbl>
              <a:tblPr/>
              <a:tblGrid>
                <a:gridCol w="1008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88232"/>
              </a:tblGrid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457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김용신의 </a:t>
                      </a:r>
                      <a:endParaRPr lang="en-US" altLang="ko-K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그대와 여는 아침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이수영의 </a:t>
                      </a:r>
                      <a:endParaRPr lang="en-US" altLang="ko-KR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시에 만납시다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배미향의 저녁스케치</a:t>
                      </a:r>
                      <a:r>
                        <a:rPr lang="ko-KR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김현주의 행복한 동행</a:t>
                      </a:r>
                      <a:endParaRPr lang="ko-KR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18:00~22:00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20:00~22:00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ko-KR" alt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　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3839"/>
            <a:ext cx="1200150" cy="173931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9270" y="1556254"/>
            <a:ext cx="1219200" cy="17526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0186" y="1575304"/>
            <a:ext cx="1228725" cy="1714500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5717" y="1584829"/>
            <a:ext cx="1257300" cy="1724025"/>
          </a:xfrm>
          <a:prstGeom prst="rect">
            <a:avLst/>
          </a:prstGeom>
        </p:spPr>
      </p:pic>
      <p:cxnSp>
        <p:nvCxnSpPr>
          <p:cNvPr id="17" name="직선 연결선 16"/>
          <p:cNvCxnSpPr/>
          <p:nvPr/>
        </p:nvCxnSpPr>
        <p:spPr>
          <a:xfrm>
            <a:off x="7020272" y="980728"/>
            <a:ext cx="0" cy="338437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35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286" y="1124744"/>
            <a:ext cx="2520000" cy="216000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319" y="1201043"/>
            <a:ext cx="2520000" cy="209614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27" y="1124744"/>
            <a:ext cx="2520000" cy="2083702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7" name="직사각형 6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_T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BS FM(95.1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9" name="그림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0319" y="3501008"/>
            <a:ext cx="2520000" cy="2134679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8127" y="3501008"/>
            <a:ext cx="2520000" cy="2119266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77028" y="3493301"/>
            <a:ext cx="2520000" cy="212697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19672" y="5949280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atin typeface="+mn-ea"/>
                <a:ea typeface="+mn-ea"/>
              </a:rPr>
              <a:t>현물</a:t>
            </a:r>
            <a:r>
              <a:rPr lang="en-US" altLang="ko-KR" b="1" dirty="0" smtClean="0">
                <a:latin typeface="+mn-ea"/>
                <a:ea typeface="+mn-ea"/>
              </a:rPr>
              <a:t>(</a:t>
            </a:r>
            <a:r>
              <a:rPr lang="ko-KR" altLang="en-US" b="1" dirty="0" smtClean="0">
                <a:latin typeface="+mn-ea"/>
                <a:ea typeface="+mn-ea"/>
              </a:rPr>
              <a:t>자사제품</a:t>
            </a:r>
            <a:r>
              <a:rPr lang="en-US" altLang="ko-KR" b="1" dirty="0" smtClean="0">
                <a:latin typeface="+mn-ea"/>
                <a:ea typeface="+mn-ea"/>
              </a:rPr>
              <a:t>)</a:t>
            </a:r>
            <a:r>
              <a:rPr lang="ko-KR" altLang="en-US" b="1" dirty="0" smtClean="0">
                <a:latin typeface="+mn-ea"/>
                <a:ea typeface="+mn-ea"/>
              </a:rPr>
              <a:t> 협찬 </a:t>
            </a:r>
            <a:r>
              <a:rPr lang="en-US" altLang="ko-KR" sz="2400" b="1" dirty="0" smtClean="0">
                <a:solidFill>
                  <a:srgbClr val="FF0000"/>
                </a:solidFill>
                <a:latin typeface="+mn-ea"/>
                <a:ea typeface="+mn-ea"/>
              </a:rPr>
              <a:t>150</a:t>
            </a:r>
            <a:r>
              <a:rPr lang="en-US" altLang="ko-KR" b="1" dirty="0" smtClean="0">
                <a:latin typeface="+mn-ea"/>
                <a:ea typeface="+mn-ea"/>
              </a:rPr>
              <a:t> </a:t>
            </a:r>
            <a:r>
              <a:rPr lang="ko-KR" altLang="en-US" b="1" dirty="0" smtClean="0">
                <a:latin typeface="+mn-ea"/>
                <a:ea typeface="+mn-ea"/>
              </a:rPr>
              <a:t>만원</a:t>
            </a:r>
            <a:r>
              <a:rPr lang="en-US" altLang="ko-KR" b="1" dirty="0" smtClean="0">
                <a:latin typeface="+mn-ea"/>
                <a:ea typeface="+mn-ea"/>
              </a:rPr>
              <a:t> </a:t>
            </a:r>
          </a:p>
          <a:p>
            <a:pPr algn="ctr"/>
            <a:r>
              <a:rPr lang="ko-KR" altLang="en-US" b="1" dirty="0" err="1" smtClean="0">
                <a:latin typeface="+mn-ea"/>
                <a:ea typeface="+mn-ea"/>
              </a:rPr>
              <a:t>대행료</a:t>
            </a:r>
            <a:r>
              <a:rPr lang="en-US" altLang="ko-KR" sz="1200" b="1" dirty="0" smtClean="0">
                <a:latin typeface="+mn-ea"/>
                <a:ea typeface="+mn-ea"/>
              </a:rPr>
              <a:t>(</a:t>
            </a:r>
            <a:r>
              <a:rPr lang="ko-KR" altLang="en-US" sz="1200" b="1" dirty="0" smtClean="0">
                <a:latin typeface="+mn-ea"/>
                <a:ea typeface="+mn-ea"/>
              </a:rPr>
              <a:t>재세공과금</a:t>
            </a:r>
            <a:r>
              <a:rPr lang="en-US" altLang="ko-KR" sz="1200" b="1" dirty="0" smtClean="0">
                <a:latin typeface="+mn-ea"/>
                <a:ea typeface="+mn-ea"/>
              </a:rPr>
              <a:t>, </a:t>
            </a:r>
            <a:r>
              <a:rPr lang="ko-KR" altLang="en-US" sz="1200" b="1" dirty="0" err="1" smtClean="0">
                <a:latin typeface="+mn-ea"/>
                <a:ea typeface="+mn-ea"/>
              </a:rPr>
              <a:t>원천세</a:t>
            </a:r>
            <a:r>
              <a:rPr lang="en-US" altLang="ko-KR" sz="1200" b="1" dirty="0" smtClean="0">
                <a:latin typeface="+mn-ea"/>
                <a:ea typeface="+mn-ea"/>
              </a:rPr>
              <a:t>, </a:t>
            </a:r>
            <a:r>
              <a:rPr lang="ko-KR" altLang="en-US" sz="1200" b="1" dirty="0" err="1" smtClean="0">
                <a:latin typeface="+mn-ea"/>
                <a:ea typeface="+mn-ea"/>
              </a:rPr>
              <a:t>전파료</a:t>
            </a:r>
            <a:r>
              <a:rPr lang="ko-KR" altLang="en-US" sz="1200" b="1" dirty="0" smtClean="0">
                <a:latin typeface="+mn-ea"/>
                <a:ea typeface="+mn-ea"/>
              </a:rPr>
              <a:t> 등</a:t>
            </a:r>
            <a:r>
              <a:rPr lang="en-US" altLang="ko-KR" sz="1200" b="1" dirty="0" smtClean="0">
                <a:latin typeface="+mn-ea"/>
                <a:ea typeface="+mn-ea"/>
              </a:rPr>
              <a:t>)</a:t>
            </a:r>
            <a:r>
              <a:rPr lang="ko-KR" altLang="en-US" sz="1200" b="1" dirty="0" smtClean="0">
                <a:latin typeface="+mn-ea"/>
                <a:ea typeface="+mn-ea"/>
              </a:rPr>
              <a:t> </a:t>
            </a:r>
            <a:r>
              <a:rPr lang="en-US" altLang="ko-KR" b="1" dirty="0" smtClean="0">
                <a:solidFill>
                  <a:srgbClr val="FF0000"/>
                </a:solidFill>
                <a:latin typeface="+mn-ea"/>
                <a:ea typeface="+mn-ea"/>
              </a:rPr>
              <a:t>50</a:t>
            </a:r>
            <a:r>
              <a:rPr lang="ko-KR" altLang="en-US" b="1" dirty="0" smtClean="0">
                <a:latin typeface="+mn-ea"/>
                <a:ea typeface="+mn-ea"/>
              </a:rPr>
              <a:t>만원</a:t>
            </a:r>
            <a:endParaRPr lang="ko-KR" altLang="en-US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629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548680"/>
            <a:ext cx="4719957" cy="37965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1867" b="1" spc="-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제주고딕" panose="02000300000000000000" pitchFamily="2" charset="-127"/>
                <a:ea typeface="제주고딕" panose="02000300000000000000" pitchFamily="2" charset="-127"/>
              </a:rPr>
              <a:t> 라디오 채널 점유 청취율 순위</a:t>
            </a:r>
            <a:endParaRPr lang="ko-KR" altLang="en-US" sz="1867" b="1" spc="-200" dirty="0">
              <a:solidFill>
                <a:schemeClr val="tx1">
                  <a:lumMod val="75000"/>
                  <a:lumOff val="25000"/>
                </a:schemeClr>
              </a:solidFill>
              <a:latin typeface="제주고딕" panose="02000300000000000000" pitchFamily="2" charset="-127"/>
              <a:ea typeface="제주고딕" panose="02000300000000000000" pitchFamily="2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5816" y="3933056"/>
            <a:ext cx="48381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dirty="0" smtClean="0"/>
              <a:t>*</a:t>
            </a:r>
            <a:r>
              <a:rPr lang="ko-KR" altLang="en-US" sz="1050" dirty="0" smtClean="0"/>
              <a:t>한국리서치 </a:t>
            </a:r>
            <a:r>
              <a:rPr lang="en-US" altLang="ko-KR" sz="1050" dirty="0" smtClean="0"/>
              <a:t>MRS </a:t>
            </a:r>
            <a:r>
              <a:rPr lang="ko-KR" altLang="en-US" sz="1050" dirty="0" smtClean="0"/>
              <a:t>수도권 </a:t>
            </a:r>
            <a:r>
              <a:rPr lang="en-US" altLang="ko-KR" sz="1050" dirty="0" smtClean="0"/>
              <a:t>13~69</a:t>
            </a:r>
            <a:r>
              <a:rPr lang="ko-KR" altLang="en-US" sz="1050" dirty="0" smtClean="0"/>
              <a:t>세 라디오 청취자 기준</a:t>
            </a:r>
            <a:r>
              <a:rPr lang="en-US" altLang="ko-KR" sz="1050" dirty="0" smtClean="0"/>
              <a:t>(2016-1R~2019-2R)</a:t>
            </a:r>
            <a:endParaRPr lang="ko-KR" altLang="en-US" sz="1050" dirty="0"/>
          </a:p>
        </p:txBody>
      </p:sp>
      <p:graphicFrame>
        <p:nvGraphicFramePr>
          <p:cNvPr id="7" name="차트 6"/>
          <p:cNvGraphicFramePr/>
          <p:nvPr/>
        </p:nvGraphicFramePr>
        <p:xfrm>
          <a:off x="179512" y="1340768"/>
          <a:ext cx="8819964" cy="391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3317"/>
            <a:ext cx="8856983" cy="66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타원 4"/>
          <p:cNvSpPr/>
          <p:nvPr/>
        </p:nvSpPr>
        <p:spPr>
          <a:xfrm>
            <a:off x="1173974" y="2357042"/>
            <a:ext cx="1700806" cy="1731657"/>
          </a:xfrm>
          <a:prstGeom prst="ellipse">
            <a:avLst/>
          </a:prstGeom>
          <a:solidFill>
            <a:srgbClr val="F5770F">
              <a:alpha val="81000"/>
            </a:srgbClr>
          </a:solidFill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0"/>
          </a:p>
        </p:txBody>
      </p:sp>
      <p:sp>
        <p:nvSpPr>
          <p:cNvPr id="6" name="타원 5"/>
          <p:cNvSpPr/>
          <p:nvPr/>
        </p:nvSpPr>
        <p:spPr>
          <a:xfrm>
            <a:off x="2467448" y="2308343"/>
            <a:ext cx="1700806" cy="1731657"/>
          </a:xfrm>
          <a:prstGeom prst="ellipse">
            <a:avLst/>
          </a:prstGeom>
          <a:solidFill>
            <a:srgbClr val="F5770F">
              <a:alpha val="81000"/>
            </a:srgbClr>
          </a:solidFill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0"/>
          </a:p>
        </p:txBody>
      </p:sp>
      <p:sp>
        <p:nvSpPr>
          <p:cNvPr id="7" name="타원 6"/>
          <p:cNvSpPr/>
          <p:nvPr/>
        </p:nvSpPr>
        <p:spPr>
          <a:xfrm>
            <a:off x="3889525" y="2342781"/>
            <a:ext cx="1700806" cy="1731657"/>
          </a:xfrm>
          <a:prstGeom prst="ellipse">
            <a:avLst/>
          </a:prstGeom>
          <a:solidFill>
            <a:srgbClr val="F5770F">
              <a:alpha val="81000"/>
            </a:srgbClr>
          </a:solidFill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0"/>
          </a:p>
        </p:txBody>
      </p:sp>
      <p:sp>
        <p:nvSpPr>
          <p:cNvPr id="8" name="타원 7"/>
          <p:cNvSpPr/>
          <p:nvPr/>
        </p:nvSpPr>
        <p:spPr>
          <a:xfrm>
            <a:off x="5247301" y="2342781"/>
            <a:ext cx="1700806" cy="1731657"/>
          </a:xfrm>
          <a:prstGeom prst="ellipse">
            <a:avLst/>
          </a:prstGeom>
          <a:solidFill>
            <a:srgbClr val="F5770F">
              <a:alpha val="65000"/>
            </a:srgbClr>
          </a:solidFill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0"/>
          </a:p>
        </p:txBody>
      </p:sp>
      <p:sp>
        <p:nvSpPr>
          <p:cNvPr id="10" name="타원 9"/>
          <p:cNvSpPr/>
          <p:nvPr/>
        </p:nvSpPr>
        <p:spPr>
          <a:xfrm>
            <a:off x="6401410" y="2342781"/>
            <a:ext cx="1700806" cy="1731657"/>
          </a:xfrm>
          <a:prstGeom prst="ellipse">
            <a:avLst/>
          </a:prstGeom>
          <a:solidFill>
            <a:srgbClr val="F5770F">
              <a:alpha val="81000"/>
            </a:srgbClr>
          </a:solidFill>
          <a:ln>
            <a:noFill/>
          </a:ln>
          <a:scene3d>
            <a:camera prst="obliqueBottom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0"/>
          </a:p>
        </p:txBody>
      </p:sp>
      <p:sp>
        <p:nvSpPr>
          <p:cNvPr id="9" name="TextBox 8"/>
          <p:cNvSpPr txBox="1"/>
          <p:nvPr/>
        </p:nvSpPr>
        <p:spPr>
          <a:xfrm>
            <a:off x="1449116" y="2439404"/>
            <a:ext cx="6688838" cy="148502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9050" b="1" spc="660" dirty="0">
                <a:solidFill>
                  <a:schemeClr val="bg1"/>
                </a:solidFill>
                <a:latin typeface="08서울남산체 세로쓰기" panose="02020603020101020101" pitchFamily="18" charset="-127"/>
                <a:ea typeface="08서울남산체 세로쓰기" panose="02020603020101020101" pitchFamily="18" charset="-127"/>
              </a:rPr>
              <a:t>감사합니다</a:t>
            </a:r>
          </a:p>
        </p:txBody>
      </p:sp>
      <p:pic>
        <p:nvPicPr>
          <p:cNvPr id="11" name="Picture 10" descr="C:\Users\코마콤\Desktop\코마로고(컬러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70" y="5786299"/>
            <a:ext cx="2896079" cy="63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3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+mn-lt"/>
                <a:ea typeface="맑은 고딕" pitchFamily="50" charset="-127"/>
              </a:rPr>
              <a:t>라디오협찬광고 종류</a:t>
            </a:r>
            <a:endParaRPr kumimoji="0" lang="en-US" altLang="ko-KR" b="1" dirty="0">
              <a:solidFill>
                <a:srgbClr val="404040"/>
              </a:solidFill>
              <a:latin typeface="+mn-lt"/>
              <a:ea typeface="맑은 고딕" pitchFamily="50" charset="-127"/>
            </a:endParaRPr>
          </a:p>
        </p:txBody>
      </p:sp>
      <p:graphicFrame>
        <p:nvGraphicFramePr>
          <p:cNvPr id="19" name="다이어그램 18"/>
          <p:cNvGraphicFramePr/>
          <p:nvPr/>
        </p:nvGraphicFramePr>
        <p:xfrm>
          <a:off x="719572" y="1700808"/>
          <a:ext cx="75968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8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+mn-lt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+mn-lt"/>
                <a:ea typeface="맑은 고딕" pitchFamily="50" charset="-127"/>
              </a:rPr>
              <a:t>라디오협찬광고 소개</a:t>
            </a:r>
            <a:endParaRPr kumimoji="0" lang="en-US" altLang="ko-KR" b="1" dirty="0">
              <a:solidFill>
                <a:srgbClr val="404040"/>
              </a:solidFill>
              <a:latin typeface="+mn-lt"/>
              <a:ea typeface="맑은 고딕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827584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현금</a:t>
            </a:r>
            <a:r>
              <a:rPr lang="en-US" altLang="ko-KR" sz="1400" dirty="0" smtClean="0">
                <a:solidFill>
                  <a:schemeClr val="tx1"/>
                </a:solidFill>
              </a:rPr>
              <a:t> </a:t>
            </a:r>
            <a:r>
              <a:rPr lang="ko-KR" altLang="en-US" sz="1400" dirty="0" smtClean="0">
                <a:solidFill>
                  <a:schemeClr val="tx1"/>
                </a:solidFill>
              </a:rPr>
              <a:t>또는 자사 상품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프로그램 협찬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755576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563888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진행자가 프로그램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방송 중 </a:t>
            </a:r>
            <a:r>
              <a:rPr lang="ko-KR" altLang="en-US" sz="1400" dirty="0" err="1" smtClean="0">
                <a:solidFill>
                  <a:schemeClr val="tx1"/>
                </a:solidFill>
              </a:rPr>
              <a:t>협찬사와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협찬상품 고지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(</a:t>
            </a:r>
            <a:r>
              <a:rPr lang="ko-KR" altLang="en-US" sz="1400" dirty="0" smtClean="0">
                <a:solidFill>
                  <a:schemeClr val="tx1"/>
                </a:solidFill>
              </a:rPr>
              <a:t>평균 주 </a:t>
            </a:r>
            <a:r>
              <a:rPr lang="en-US" altLang="ko-KR" sz="1400" dirty="0" smtClean="0">
                <a:solidFill>
                  <a:schemeClr val="tx1"/>
                </a:solidFill>
              </a:rPr>
              <a:t>5</a:t>
            </a:r>
            <a:r>
              <a:rPr lang="ko-KR" altLang="en-US" sz="1400" dirty="0" smtClean="0">
                <a:solidFill>
                  <a:schemeClr val="tx1"/>
                </a:solidFill>
              </a:rPr>
              <a:t>회 방송</a:t>
            </a:r>
            <a:r>
              <a:rPr lang="en-US" altLang="ko-KR" sz="1400" dirty="0" smtClean="0">
                <a:solidFill>
                  <a:schemeClr val="tx1"/>
                </a:solidFill>
              </a:rPr>
              <a:t>)</a:t>
            </a:r>
            <a:r>
              <a:rPr lang="ko-KR" altLang="en-US" sz="1400" dirty="0" smtClean="0">
                <a:solidFill>
                  <a:schemeClr val="tx1"/>
                </a:solidFill>
              </a:rPr>
              <a:t>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491880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228184" y="2132856"/>
            <a:ext cx="2088232" cy="1368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사연에 당첨된 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청취자들에게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400" dirty="0" smtClean="0">
                <a:solidFill>
                  <a:schemeClr val="tx1"/>
                </a:solidFill>
              </a:rPr>
              <a:t>협찬상품 발송   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6156176" y="2060848"/>
            <a:ext cx="2232248" cy="1512168"/>
          </a:xfrm>
          <a:prstGeom prst="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오른쪽 화살표 14"/>
          <p:cNvSpPr/>
          <p:nvPr/>
        </p:nvSpPr>
        <p:spPr>
          <a:xfrm>
            <a:off x="5724128" y="2708920"/>
            <a:ext cx="50405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화살표 15"/>
          <p:cNvSpPr/>
          <p:nvPr/>
        </p:nvSpPr>
        <p:spPr>
          <a:xfrm>
            <a:off x="2987824" y="2708920"/>
            <a:ext cx="504056" cy="288032"/>
          </a:xfrm>
          <a:prstGeom prst="rightArrow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4" y="4223905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600" b="1" dirty="0" err="1" smtClean="0">
                <a:solidFill>
                  <a:srgbClr val="FF0000"/>
                </a:solidFill>
                <a:latin typeface="+mn-ea"/>
                <a:ea typeface="+mn-ea"/>
              </a:rPr>
              <a:t>멘트형태</a:t>
            </a:r>
            <a:endParaRPr lang="en-US" altLang="ko-KR" sz="1600" b="1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600" dirty="0" smtClean="0">
                <a:latin typeface="+mn-ea"/>
                <a:ea typeface="+mn-ea"/>
              </a:rPr>
              <a:t>프로그램에 함께 해주신 분들에게 </a:t>
            </a:r>
            <a:endParaRPr lang="en-US" altLang="ko-KR" b="1" dirty="0" smtClean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ko-KR" b="1" dirty="0" smtClean="0">
                <a:latin typeface="+mn-ea"/>
                <a:ea typeface="+mn-ea"/>
              </a:rPr>
              <a:t>        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광고주</a:t>
            </a:r>
            <a:r>
              <a:rPr lang="ko-KR" altLang="en-US" b="1" dirty="0" smtClean="0">
                <a:latin typeface="+mn-ea"/>
                <a:ea typeface="+mn-ea"/>
              </a:rPr>
              <a:t>에서 </a:t>
            </a:r>
            <a:r>
              <a:rPr lang="ko-KR" altLang="en-US" sz="2400" b="1" dirty="0" smtClean="0">
                <a:solidFill>
                  <a:srgbClr val="FF0000"/>
                </a:solidFill>
                <a:latin typeface="+mn-ea"/>
                <a:ea typeface="+mn-ea"/>
              </a:rPr>
              <a:t>제품</a:t>
            </a:r>
            <a:r>
              <a:rPr lang="ko-KR" altLang="en-US" b="1" dirty="0" smtClean="0">
                <a:latin typeface="+mn-ea"/>
                <a:ea typeface="+mn-ea"/>
              </a:rPr>
              <a:t>을 드립니다</a:t>
            </a:r>
            <a:r>
              <a:rPr lang="en-US" altLang="ko-KR" b="1" dirty="0" smtClean="0">
                <a:latin typeface="+mn-ea"/>
                <a:ea typeface="+mn-ea"/>
              </a:rPr>
              <a:t>. </a:t>
            </a:r>
            <a:r>
              <a:rPr lang="ko-KR" altLang="en-US" b="1" dirty="0" smtClean="0">
                <a:latin typeface="+mn-ea"/>
                <a:ea typeface="+mn-ea"/>
              </a:rPr>
              <a:t> </a:t>
            </a:r>
            <a:endParaRPr lang="ko-KR" altLang="en-US" b="1" dirty="0">
              <a:latin typeface="+mn-ea"/>
              <a:ea typeface="+mn-ea"/>
            </a:endParaRPr>
          </a:p>
        </p:txBody>
      </p:sp>
      <p:sp>
        <p:nvSpPr>
          <p:cNvPr id="18" name="양쪽 대괄호 17"/>
          <p:cNvSpPr/>
          <p:nvPr/>
        </p:nvSpPr>
        <p:spPr>
          <a:xfrm>
            <a:off x="611560" y="4367920"/>
            <a:ext cx="7992888" cy="1102479"/>
          </a:xfrm>
          <a:prstGeom prst="bracketPair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67544" y="1268760"/>
            <a:ext cx="8424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+mn-ea"/>
                <a:ea typeface="+mn-ea"/>
              </a:rPr>
              <a:t>라디오 프로그램에 현금</a:t>
            </a:r>
            <a:r>
              <a:rPr lang="en-US" altLang="ko-KR" sz="1400" b="1" dirty="0" smtClean="0">
                <a:latin typeface="+mn-ea"/>
                <a:ea typeface="+mn-ea"/>
              </a:rPr>
              <a:t> </a:t>
            </a:r>
            <a:r>
              <a:rPr lang="ko-KR" altLang="en-US" sz="1400" b="1" dirty="0" smtClean="0">
                <a:latin typeface="+mn-ea"/>
                <a:ea typeface="+mn-ea"/>
              </a:rPr>
              <a:t>또는 자사 제품을 협찬하고</a:t>
            </a:r>
            <a:r>
              <a:rPr lang="en-US" altLang="ko-KR" sz="1400" b="1" dirty="0" smtClean="0">
                <a:latin typeface="+mn-ea"/>
                <a:ea typeface="+mn-ea"/>
              </a:rPr>
              <a:t>, DJ</a:t>
            </a:r>
            <a:r>
              <a:rPr lang="ko-KR" altLang="en-US" sz="1400" b="1" dirty="0" smtClean="0">
                <a:latin typeface="+mn-ea"/>
                <a:ea typeface="+mn-ea"/>
              </a:rPr>
              <a:t>가 방송 중에 협찬사를 고지해주는 광고   </a:t>
            </a:r>
            <a:endParaRPr lang="ko-KR" altLang="en-US" sz="1400" b="1" dirty="0">
              <a:latin typeface="+mn-ea"/>
              <a:ea typeface="+mn-ea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611391" y="5711590"/>
            <a:ext cx="4552867" cy="351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171450" indent="-1714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협찬광고 </a:t>
            </a:r>
            <a:r>
              <a:rPr lang="ko-KR" altLang="en-US" sz="12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멘트는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방송협찬심의규정을 따릅니다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광고주명과 제품명 동시 노출 불가</a:t>
            </a:r>
            <a:endParaRPr lang="en-US" altLang="ko-KR" sz="1200" dirty="0" smtClean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200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ko-KR" altLang="en-US" sz="12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광고주명은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수식어포함 </a:t>
            </a:r>
            <a:r>
              <a:rPr lang="en-US" altLang="ko-KR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8~10</a:t>
            </a:r>
            <a:r>
              <a:rPr lang="ko-KR" altLang="en-US" sz="12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 이내</a:t>
            </a:r>
            <a:endParaRPr lang="ko-KR" altLang="ko-KR" sz="12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83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라디오협찬광고 진행절차</a:t>
            </a:r>
            <a:endParaRPr kumimoji="0" lang="en-US" altLang="ko-KR" b="1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5536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집행 결정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선정</a:t>
            </a:r>
            <a:r>
              <a:rPr lang="en-US" altLang="ko-KR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상</a:t>
            </a:r>
            <a:r>
              <a:rPr lang="ko-KR" altLang="en-US" sz="12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품 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</a:t>
            </a:r>
            <a:endParaRPr lang="en-US" altLang="ko-KR" sz="1200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200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멘트</a:t>
            </a:r>
            <a:r>
              <a:rPr lang="ko-KR" altLang="en-US" sz="1200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결정 </a:t>
            </a:r>
            <a:endParaRPr lang="ko-KR" altLang="en-US" sz="12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2778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</a:t>
            </a:r>
            <a:r>
              <a:rPr lang="ko-KR" altLang="en-US" sz="1400" b="1" dirty="0" err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멘트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조율 및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상품 협의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478802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심의 신청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심의 통과 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948264" y="1628800"/>
            <a:ext cx="165618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ON AIR</a:t>
            </a: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(1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or 2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아래쪽 화살표 22"/>
          <p:cNvSpPr/>
          <p:nvPr/>
        </p:nvSpPr>
        <p:spPr>
          <a:xfrm rot="16200000">
            <a:off x="2142630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5317758"/>
            <a:ext cx="7488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방송국 별 심의 신청 마감일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- KBS,SBS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매월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15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/ MBC, CBS, TBS 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매월 </a:t>
            </a:r>
            <a:r>
              <a:rPr lang="en-US" altLang="ko-KR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20</a:t>
            </a:r>
            <a:r>
              <a:rPr lang="ko-KR" altLang="en-US" sz="14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552" y="4035459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협찬멘트는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방송법에 따라 심사되며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희망멘트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부결 시 방송국 </a:t>
            </a:r>
            <a:r>
              <a:rPr lang="ko-KR" altLang="en-US" sz="14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행정팀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협의와 조율 필요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9552" y="4467507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공식적인 심의 전 제작진 협의를 통해 협찬상품 진행가능여부 및 수량조절   </a:t>
            </a:r>
            <a:endParaRPr lang="ko-KR" altLang="en-US" sz="14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7" name="아래쪽 화살표 26"/>
          <p:cNvSpPr/>
          <p:nvPr/>
        </p:nvSpPr>
        <p:spPr>
          <a:xfrm rot="16200000">
            <a:off x="4374878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8" name="아래쪽 화살표 27"/>
          <p:cNvSpPr/>
          <p:nvPr/>
        </p:nvSpPr>
        <p:spPr>
          <a:xfrm rot="16200000">
            <a:off x="6535118" y="2185962"/>
            <a:ext cx="376242" cy="414046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39552" y="4899555"/>
            <a:ext cx="8136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방송국과의 원활한 심의 절차를 위해 심의 마감일 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3~4</a:t>
            </a:r>
            <a:r>
              <a:rPr lang="ko-KR" altLang="en-US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일 전 신청 권유</a:t>
            </a:r>
            <a:r>
              <a:rPr lang="en-US" altLang="ko-KR" sz="14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30" name="직사각형 29"/>
          <p:cNvSpPr/>
          <p:nvPr/>
        </p:nvSpPr>
        <p:spPr>
          <a:xfrm>
            <a:off x="395536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262778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8802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6948264" y="1628800"/>
            <a:ext cx="1656184" cy="1368152"/>
          </a:xfrm>
          <a:prstGeom prst="rect">
            <a:avLst/>
          </a:prstGeom>
          <a:noFill/>
          <a:ln w="381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85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07950" y="122238"/>
            <a:ext cx="8921750" cy="5207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75" y="138113"/>
            <a:ext cx="7272338" cy="4770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kumimoji="0" lang="ko-KR" altLang="en-US" sz="2500" b="1" dirty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500" b="1" dirty="0" smtClean="0">
                <a:solidFill>
                  <a:srgbClr val="404040"/>
                </a:solidFill>
                <a:latin typeface="맑은 고딕" pitchFamily="50" charset="-127"/>
                <a:ea typeface="맑은 고딕" pitchFamily="50" charset="-127"/>
              </a:rPr>
              <a:t>라디오 일반협찬 광고 조건</a:t>
            </a:r>
            <a:endParaRPr kumimoji="0" lang="en-US" altLang="ko-KR" b="1" dirty="0">
              <a:solidFill>
                <a:srgbClr val="40404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7624" y="1556792"/>
            <a:ext cx="280831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상당의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 협찬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제작진과 협의하여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필요한 상품 구매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]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331640" y="1700808"/>
            <a:ext cx="2520280" cy="20882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716016" y="1556792"/>
            <a:ext cx="2808312" cy="2376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150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 상당의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제품 협찬 </a:t>
            </a:r>
            <a:endParaRPr lang="en-US" altLang="ko-KR" sz="1400" b="1" dirty="0" smtClean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/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+ </a:t>
            </a:r>
          </a:p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</a:t>
            </a:r>
            <a:r>
              <a:rPr lang="en-US" altLang="ko-KR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endParaRPr lang="ko-KR" altLang="en-US" sz="12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4860032" y="1700808"/>
            <a:ext cx="2520280" cy="208823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순서도: 천공 테이프 12"/>
          <p:cNvSpPr/>
          <p:nvPr/>
        </p:nvSpPr>
        <p:spPr>
          <a:xfrm>
            <a:off x="827584" y="1340768"/>
            <a:ext cx="1080120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현금 협찬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순서도: 천공 테이프 13"/>
          <p:cNvSpPr/>
          <p:nvPr/>
        </p:nvSpPr>
        <p:spPr>
          <a:xfrm>
            <a:off x="4283968" y="1340768"/>
            <a:ext cx="1080120" cy="576064"/>
          </a:xfrm>
          <a:prstGeom prst="flowChartPunchedTape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 </a:t>
            </a:r>
            <a:r>
              <a:rPr lang="ko-KR" altLang="en-US" sz="1400" b="1" dirty="0" smtClean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 </a:t>
            </a:r>
            <a:endParaRPr lang="ko-KR" altLang="en-US" sz="1400" b="1" dirty="0">
              <a:solidFill>
                <a:schemeClr val="tx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양쪽 대괄호 14"/>
          <p:cNvSpPr/>
          <p:nvPr/>
        </p:nvSpPr>
        <p:spPr>
          <a:xfrm>
            <a:off x="755576" y="4665910"/>
            <a:ext cx="7776864" cy="576064"/>
          </a:xfrm>
          <a:prstGeom prst="bracketPair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계약 기간 </a:t>
            </a:r>
            <a:r>
              <a:rPr lang="en-US" altLang="ko-KR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: 6</a:t>
            </a:r>
            <a:r>
              <a:rPr lang="ko-KR" altLang="en-US" sz="16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개월</a:t>
            </a:r>
            <a:endParaRPr lang="ko-KR" altLang="en-US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5816" y="350100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[*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부가세 별도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553000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진행 조건은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MBC, SBS, KBS 3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사 동일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* MBC ‘BIG3’ 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프로그램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여성시대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싱글벙글쇼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지금은라디오시대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SBS-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파워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FM ‘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컬투쇼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현금협찬만 가능 </a:t>
            </a:r>
            <a:endParaRPr lang="en-US" altLang="ko-KR" sz="1200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[MBC ‘BIG3’ &amp; SBS ‘</a:t>
            </a:r>
            <a:r>
              <a:rPr lang="ko-KR" altLang="en-US" sz="1200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컬투쇼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는 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270~300</a:t>
            </a:r>
            <a:r>
              <a:rPr lang="ko-KR" altLang="en-US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만원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진행가능여부 사전체크 요망</a:t>
            </a:r>
            <a:r>
              <a:rPr lang="en-US" altLang="ko-KR" sz="12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44208" y="3501008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[*</a:t>
            </a:r>
            <a:r>
              <a:rPr lang="ko-KR" altLang="en-US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부가세 별도</a:t>
            </a:r>
            <a:r>
              <a:rPr lang="en-US" altLang="ko-KR" sz="9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]</a:t>
            </a:r>
            <a:endParaRPr lang="ko-KR" altLang="en-US" sz="9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25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0"/>
          <p:cNvGrpSpPr/>
          <p:nvPr/>
        </p:nvGrpSpPr>
        <p:grpSpPr>
          <a:xfrm>
            <a:off x="2238567" y="1916832"/>
            <a:ext cx="4661768" cy="1011016"/>
            <a:chOff x="971600" y="1844824"/>
            <a:chExt cx="1357063" cy="1440160"/>
          </a:xfrm>
        </p:grpSpPr>
        <p:sp>
          <p:nvSpPr>
            <p:cNvPr id="22" name="TextBox 21"/>
            <p:cNvSpPr txBox="1"/>
            <p:nvPr/>
          </p:nvSpPr>
          <p:spPr>
            <a:xfrm>
              <a:off x="1146242" y="2065819"/>
              <a:ext cx="1002440" cy="10083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ko-KR" altLang="en-US" sz="4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  <a:ea typeface="+mn-ea"/>
                </a:rPr>
                <a:t>프로그램 제안</a:t>
              </a:r>
              <a:endParaRPr lang="en-US" altLang="ko-KR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</a:endParaRPr>
            </a:p>
          </p:txBody>
        </p:sp>
        <p:grpSp>
          <p:nvGrpSpPr>
            <p:cNvPr id="3" name="그룹 22"/>
            <p:cNvGrpSpPr/>
            <p:nvPr/>
          </p:nvGrpSpPr>
          <p:grpSpPr>
            <a:xfrm>
              <a:off x="971600" y="1844824"/>
              <a:ext cx="1348574" cy="72007"/>
              <a:chOff x="971600" y="1844824"/>
              <a:chExt cx="1348574" cy="72007"/>
            </a:xfrm>
          </p:grpSpPr>
          <p:cxnSp>
            <p:nvCxnSpPr>
              <p:cNvPr id="27" name="직선 연결선 26"/>
              <p:cNvCxnSpPr/>
              <p:nvPr/>
            </p:nvCxnSpPr>
            <p:spPr>
              <a:xfrm>
                <a:off x="971600" y="1844824"/>
                <a:ext cx="134857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직선 연결선 27"/>
              <p:cNvCxnSpPr/>
              <p:nvPr/>
            </p:nvCxnSpPr>
            <p:spPr>
              <a:xfrm>
                <a:off x="971600" y="1916831"/>
                <a:ext cx="13485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그룹 23"/>
            <p:cNvGrpSpPr/>
            <p:nvPr/>
          </p:nvGrpSpPr>
          <p:grpSpPr>
            <a:xfrm rot="10800000">
              <a:off x="980089" y="3212976"/>
              <a:ext cx="1348574" cy="72008"/>
              <a:chOff x="971600" y="1844824"/>
              <a:chExt cx="1348574" cy="72008"/>
            </a:xfrm>
          </p:grpSpPr>
          <p:cxnSp>
            <p:nvCxnSpPr>
              <p:cNvPr id="25" name="직선 연결선 24"/>
              <p:cNvCxnSpPr/>
              <p:nvPr/>
            </p:nvCxnSpPr>
            <p:spPr>
              <a:xfrm>
                <a:off x="971600" y="1844824"/>
                <a:ext cx="1348574" cy="0"/>
              </a:xfrm>
              <a:prstGeom prst="lin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연결선 25"/>
              <p:cNvCxnSpPr/>
              <p:nvPr/>
            </p:nvCxnSpPr>
            <p:spPr>
              <a:xfrm>
                <a:off x="971600" y="1916832"/>
                <a:ext cx="1348574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3533" y="3464184"/>
            <a:ext cx="1916934" cy="17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3" name="직사각형 2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SBS 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파워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FM(107.7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19672" y="6396335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268760"/>
            <a:ext cx="1296144" cy="1863207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340768"/>
            <a:ext cx="1263610" cy="1864129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1268760"/>
            <a:ext cx="1256670" cy="1863207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340768"/>
            <a:ext cx="1287747" cy="1851137"/>
          </a:xfrm>
          <a:prstGeom prst="rect">
            <a:avLst/>
          </a:prstGeom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251520" y="692696"/>
          <a:ext cx="8640966" cy="5777148"/>
        </p:xfrm>
        <a:graphic>
          <a:graphicData uri="http://schemas.openxmlformats.org/drawingml/2006/table">
            <a:tbl>
              <a:tblPr/>
              <a:tblGrid>
                <a:gridCol w="1080122"/>
                <a:gridCol w="72008"/>
                <a:gridCol w="1319806"/>
                <a:gridCol w="48344"/>
                <a:gridCol w="1463824"/>
                <a:gridCol w="48344"/>
                <a:gridCol w="1319808"/>
                <a:gridCol w="1560512"/>
                <a:gridCol w="1728198"/>
              </a:tblGrid>
              <a:tr h="42461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김영철의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파워 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최화정의 파워타임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두시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탈출 </a:t>
                      </a:r>
                      <a:r>
                        <a:rPr lang="ko-KR" alt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컬투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쇼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</a:t>
                      </a:r>
                      <a:r>
                        <a:rPr lang="ko-KR" altLang="en-US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붐붐파워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박소현의 러브게임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02861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181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+mn-ea"/>
                        </a:rPr>
                        <a:t>12:00~14:00</a:t>
                      </a:r>
                      <a:endParaRPr lang="ko-KR" altLang="en-US" sz="11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14:00~16:00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16:00~18:00               18:00~20:00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372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전국방송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로컬방송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b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                                (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서울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울산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강원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2455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  <a:p>
                      <a:pPr algn="ctr" fontAlgn="ctr"/>
                      <a:endParaRPr lang="en-US" altLang="ko-K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US" altLang="ko-KR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  <a:p>
                      <a:pPr algn="ctr" fontAlgn="ctr"/>
                      <a:endParaRPr lang="en-US" altLang="ko-KR" sz="1050" b="1" i="0" u="none" strike="noStrike" dirty="0" smtClean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ko-KR" altLang="en-US" sz="1200" dirty="0"/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  <a:p>
                      <a:pPr algn="ctr" fontAlgn="ctr"/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  <a:p>
                      <a:pPr algn="ctr" fontAlgn="ctr"/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745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+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100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+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50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</a:p>
                  </a:txBody>
                  <a:tcPr marL="9525" marR="9525" marT="9525" marB="0" anchor="ctr"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3922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기프트몰 수수료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직선 연결선 12"/>
          <p:cNvCxnSpPr/>
          <p:nvPr/>
        </p:nvCxnSpPr>
        <p:spPr>
          <a:xfrm>
            <a:off x="7164288" y="836712"/>
            <a:ext cx="0" cy="51125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4128" y="3717032"/>
            <a:ext cx="12298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>
                <a:latin typeface="+mj-ea"/>
                <a:ea typeface="+mj-ea"/>
              </a:rPr>
              <a:t>로컬방송</a:t>
            </a:r>
            <a:endParaRPr lang="en-US" altLang="ko-KR" sz="1100" b="1" dirty="0" smtClean="0">
              <a:latin typeface="+mj-ea"/>
              <a:ea typeface="+mj-ea"/>
            </a:endParaRPr>
          </a:p>
          <a:p>
            <a:r>
              <a:rPr lang="en-US" altLang="ko-KR" sz="1100" b="1" dirty="0" smtClean="0">
                <a:latin typeface="+mj-ea"/>
                <a:ea typeface="+mj-ea"/>
              </a:rPr>
              <a:t>(</a:t>
            </a:r>
            <a:r>
              <a:rPr lang="ko-KR" altLang="en-US" sz="1100" b="1" dirty="0" smtClean="0">
                <a:latin typeface="+mj-ea"/>
                <a:ea typeface="+mj-ea"/>
              </a:rPr>
              <a:t>서울</a:t>
            </a:r>
            <a:r>
              <a:rPr lang="en-US" altLang="ko-KR" sz="1100" b="1" dirty="0" smtClean="0">
                <a:latin typeface="+mj-ea"/>
                <a:ea typeface="+mj-ea"/>
              </a:rPr>
              <a:t>,</a:t>
            </a:r>
            <a:r>
              <a:rPr lang="ko-KR" altLang="en-US" sz="1100" b="1" dirty="0" smtClean="0">
                <a:latin typeface="+mj-ea"/>
                <a:ea typeface="+mj-ea"/>
              </a:rPr>
              <a:t>제주</a:t>
            </a:r>
            <a:r>
              <a:rPr lang="en-US" altLang="ko-KR" sz="1100" b="1" dirty="0" smtClean="0">
                <a:latin typeface="+mj-ea"/>
                <a:ea typeface="+mj-ea"/>
              </a:rPr>
              <a:t>,</a:t>
            </a:r>
            <a:r>
              <a:rPr lang="ko-KR" altLang="en-US" sz="1100" b="1" dirty="0" smtClean="0">
                <a:latin typeface="+mj-ea"/>
                <a:ea typeface="+mj-ea"/>
              </a:rPr>
              <a:t>강원</a:t>
            </a:r>
            <a:r>
              <a:rPr lang="en-US" altLang="ko-KR" sz="1100" b="1" dirty="0" smtClean="0">
                <a:latin typeface="+mj-ea"/>
                <a:ea typeface="+mj-ea"/>
              </a:rPr>
              <a:t>)</a:t>
            </a:r>
            <a:br>
              <a:rPr lang="en-US" altLang="ko-KR" sz="1100" b="1" dirty="0" smtClean="0">
                <a:latin typeface="+mj-ea"/>
                <a:ea typeface="+mj-ea"/>
              </a:rPr>
            </a:br>
            <a:r>
              <a:rPr lang="ko-KR" altLang="en-US" sz="1100" b="1" dirty="0" smtClean="0">
                <a:latin typeface="+mj-ea"/>
                <a:ea typeface="+mj-ea"/>
              </a:rPr>
              <a:t>러브</a:t>
            </a:r>
            <a:r>
              <a:rPr lang="en-US" altLang="ko-KR" sz="1100" b="1" dirty="0" smtClean="0">
                <a:latin typeface="+mj-ea"/>
                <a:ea typeface="+mj-ea"/>
              </a:rPr>
              <a:t>FM</a:t>
            </a:r>
            <a:r>
              <a:rPr lang="ko-KR" altLang="en-US" sz="1100" b="1" dirty="0" smtClean="0">
                <a:latin typeface="+mj-ea"/>
                <a:ea typeface="+mj-ea"/>
              </a:rPr>
              <a:t>동시송출</a:t>
            </a:r>
            <a:endParaRPr lang="ko-KR" altLang="en-US" sz="1100" b="1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340768"/>
            <a:ext cx="12573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422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550101"/>
              </p:ext>
            </p:extLst>
          </p:nvPr>
        </p:nvGraphicFramePr>
        <p:xfrm>
          <a:off x="611560" y="764704"/>
          <a:ext cx="7848872" cy="4792368"/>
        </p:xfrm>
        <a:graphic>
          <a:graphicData uri="http://schemas.openxmlformats.org/drawingml/2006/table">
            <a:tbl>
              <a:tblPr/>
              <a:tblGrid>
                <a:gridCol w="1533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4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2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579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이현우의 음악앨범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박명수의 라디오 쇼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정은지의 가요광장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09:00~11:00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11:00~12:00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836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4" name="직사각형 3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KBS Cool</a:t>
              </a:r>
              <a:r>
                <a:rPr kumimoji="0" lang="ko-KR" altLang="en-US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FM(89.1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5" y="1772817"/>
            <a:ext cx="2016224" cy="136815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1772818"/>
            <a:ext cx="2160240" cy="1368152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7" y="1532689"/>
            <a:ext cx="1285849" cy="18484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3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KBS Cool FM(89.1MHz)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협찬은 현물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자사품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진행 가능하여 부담이 없습니다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071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66198"/>
              </p:ext>
            </p:extLst>
          </p:nvPr>
        </p:nvGraphicFramePr>
        <p:xfrm>
          <a:off x="323527" y="764704"/>
          <a:ext cx="8424938" cy="4792368"/>
        </p:xfrm>
        <a:graphic>
          <a:graphicData uri="http://schemas.openxmlformats.org/drawingml/2006/table">
            <a:tbl>
              <a:tblPr/>
              <a:tblGrid>
                <a:gridCol w="1646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7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96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0164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50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826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프로그램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굿모닝 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FM</a:t>
                      </a:r>
                      <a:r>
                        <a:rPr lang="en-US" altLang="ko-K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장성규입니다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정오의 희망곡 김신영입니다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오후의 발견 이지혜입니다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960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메인 이미지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방송시간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07:00~09:00</a:t>
                      </a:r>
                      <a:endParaRPr lang="en-US" altLang="ko-KR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12:00~14:00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16:00~18:00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0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방송권역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로컬방송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전국방송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72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협찬내용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현금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현금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30</a:t>
                      </a:r>
                      <a:r>
                        <a:rPr lang="ko-KR" alt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150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3956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현물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자사품</a:t>
                      </a:r>
                      <a:r>
                        <a:rPr lang="en-US" altLang="ko-K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150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현물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자사품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120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만원</a:t>
                      </a:r>
                      <a:r>
                        <a:rPr lang="ko-KR" alt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395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만원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대행 수수료 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원천세</a:t>
                      </a:r>
                      <a:r>
                        <a:rPr lang="en-US" altLang="ko-K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재세공과금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전파료 등</a:t>
                      </a:r>
                      <a:r>
                        <a:rPr lang="en-US" altLang="ko-KR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107950" y="122238"/>
            <a:ext cx="8921750" cy="520700"/>
            <a:chOff x="107950" y="122238"/>
            <a:chExt cx="8921750" cy="520700"/>
          </a:xfrm>
        </p:grpSpPr>
        <p:sp>
          <p:nvSpPr>
            <p:cNvPr id="4" name="직사각형 3"/>
            <p:cNvSpPr/>
            <p:nvPr/>
          </p:nvSpPr>
          <p:spPr>
            <a:xfrm>
              <a:off x="107950" y="122238"/>
              <a:ext cx="8921750" cy="5207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2874" y="138113"/>
              <a:ext cx="8886825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ko-KR" altLang="en-US" sz="2500" b="1" dirty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라디오 협찬 추천 프로그램</a:t>
              </a:r>
              <a:r>
                <a:rPr kumimoji="0" lang="en-US" altLang="ko-KR" sz="2500" b="1" dirty="0" smtClean="0">
                  <a:solidFill>
                    <a:srgbClr val="404040"/>
                  </a:solidFill>
                  <a:latin typeface="맑은 고딕" pitchFamily="50" charset="-127"/>
                  <a:ea typeface="맑은 고딕" pitchFamily="50" charset="-127"/>
                </a:rPr>
                <a:t>_</a:t>
              </a:r>
              <a:r>
                <a:rPr kumimoji="0" lang="en-US" altLang="ko-KR" sz="2500" b="1" dirty="0" smtClean="0">
                  <a:solidFill>
                    <a:srgbClr val="0000FF"/>
                  </a:solidFill>
                  <a:latin typeface="맑은 고딕" pitchFamily="50" charset="-127"/>
                  <a:ea typeface="맑은 고딕" pitchFamily="50" charset="-127"/>
                </a:rPr>
                <a:t>MBC FM4U(91.9 MHz)</a:t>
              </a:r>
              <a:endParaRPr kumimoji="0" lang="en-US" altLang="ko-KR" b="1" dirty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27582" y="5733256"/>
            <a:ext cx="7560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세부적인 계약 내용은 방송국과의 협의 과정에서 변경 될 수 있습니다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※ </a:t>
            </a:r>
            <a:r>
              <a:rPr lang="ko-KR" altLang="en-US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로컬방송의 경우 수도권지역 및 지역별 라디오 주파수에 의해 송출되는 방송입니다</a:t>
            </a:r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200" b="1" dirty="0"/>
          </a:p>
          <a:p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※ MBC FM4U(91.9MHz)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의 경우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굿모닝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FM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장성규입니다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 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정오의 희망곡 김신영입니다</a:t>
            </a:r>
            <a:r>
              <a:rPr lang="en-US" altLang="ko-KR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이외의 </a:t>
            </a:r>
            <a:endParaRPr lang="en-US" altLang="ko-KR" sz="1200" b="1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2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프르로그램은</a:t>
            </a:r>
            <a:r>
              <a:rPr lang="ko-KR" altLang="en-US" sz="1200" b="1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현물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자사품</a:t>
            </a:r>
            <a:r>
              <a:rPr lang="en-US" altLang="ko-KR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 b="1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협찬으</a:t>
            </a:r>
            <a:r>
              <a:rPr lang="ko-KR" altLang="en-US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로 진행 가능하여 부담이 없습니다</a:t>
            </a:r>
            <a:r>
              <a:rPr lang="en-US" altLang="ko-KR" sz="1200" b="1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484784"/>
            <a:ext cx="1296144" cy="188249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484784"/>
            <a:ext cx="1296144" cy="188249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1481871"/>
            <a:ext cx="1317758" cy="188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99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21522</TotalTime>
  <Words>878</Words>
  <Application>Microsoft Office PowerPoint</Application>
  <PresentationFormat>화면 슬라이드 쇼(4:3)</PresentationFormat>
  <Paragraphs>233</Paragraphs>
  <Slides>15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1" baseType="lpstr">
      <vt:lpstr>08서울남산체 세로쓰기</vt:lpstr>
      <vt:lpstr>굴림</vt:lpstr>
      <vt:lpstr>맑은 고딕</vt:lpstr>
      <vt:lpstr>제주고딕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owner-05</cp:lastModifiedBy>
  <cp:revision>894</cp:revision>
  <cp:lastPrinted>2017-07-21T00:19:26Z</cp:lastPrinted>
  <dcterms:created xsi:type="dcterms:W3CDTF">2011-11-18T00:18:44Z</dcterms:created>
  <dcterms:modified xsi:type="dcterms:W3CDTF">2020-09-16T06:33:13Z</dcterms:modified>
</cp:coreProperties>
</file>