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3" r:id="rId3"/>
    <p:sldId id="265" r:id="rId4"/>
    <p:sldId id="266" r:id="rId5"/>
    <p:sldId id="258" r:id="rId6"/>
    <p:sldId id="273" r:id="rId7"/>
    <p:sldId id="264" r:id="rId8"/>
    <p:sldId id="267" r:id="rId9"/>
    <p:sldId id="268" r:id="rId10"/>
    <p:sldId id="269" r:id="rId11"/>
    <p:sldId id="270" r:id="rId12"/>
    <p:sldId id="272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033"/>
    <a:srgbClr val="E6C195"/>
    <a:srgbClr val="EB2C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9" autoAdjust="0"/>
    <p:restoredTop sz="94714" autoAdjust="0"/>
  </p:normalViewPr>
  <p:slideViewPr>
    <p:cSldViewPr>
      <p:cViewPr>
        <p:scale>
          <a:sx n="75" d="100"/>
          <a:sy n="75" d="100"/>
        </p:scale>
        <p:origin x="-972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2022-01-04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2022-01-04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2022-01-04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2022-01-04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2022-01-04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2022-01-04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2022-01-04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2022-01-04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2022-01-04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2022-01-04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2022-01-04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pPr/>
              <a:t>2022-01-04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79512" y="2705145"/>
            <a:ext cx="1492716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  <a:cs typeface="함초롬돋움" pitchFamily="50" charset="-127"/>
              </a:rPr>
              <a:t>디자인 제품 </a:t>
            </a:r>
            <a:endParaRPr lang="ko-KR" altLang="en-US" dirty="0">
              <a:solidFill>
                <a:srgbClr val="FFC000"/>
              </a:solidFill>
              <a:latin typeface="HY헤드라인M" pitchFamily="18" charset="-127"/>
              <a:ea typeface="HY헤드라인M" pitchFamily="18" charset="-127"/>
              <a:cs typeface="함초롬돋움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4866" y="3356992"/>
            <a:ext cx="1292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rgbClr val="FFC000"/>
                </a:solidFill>
                <a:latin typeface="Helvetica33-ExtendedThin" pitchFamily="34" charset="0"/>
                <a:ea typeface="함초롬돋움" pitchFamily="50" charset="-127"/>
                <a:cs typeface="함초롬돋움" pitchFamily="50" charset="-127"/>
              </a:rPr>
              <a:t>Design products</a:t>
            </a:r>
            <a:endParaRPr lang="ko-KR" altLang="en-US" sz="1200" dirty="0">
              <a:solidFill>
                <a:srgbClr val="FFC000"/>
              </a:solidFill>
              <a:latin typeface="Helvetica33-ExtendedThin" pitchFamily="34" charset="0"/>
              <a:ea typeface="함초롬돋움" pitchFamily="50" charset="-127"/>
              <a:cs typeface="함초롬돋움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373322"/>
            <a:ext cx="9144000" cy="60740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b="1" dirty="0" err="1" smtClean="0">
                <a:solidFill>
                  <a:srgbClr val="FFC000"/>
                </a:solidFill>
              </a:rPr>
              <a:t>금경</a:t>
            </a:r>
            <a:r>
              <a:rPr lang="en-US" altLang="ko-KR" b="1" dirty="0" smtClean="0">
                <a:solidFill>
                  <a:srgbClr val="FFC000"/>
                </a:solidFill>
              </a:rPr>
              <a:t>/</a:t>
            </a:r>
            <a:r>
              <a:rPr lang="ko-KR" altLang="en-US" b="1" dirty="0" smtClean="0">
                <a:solidFill>
                  <a:srgbClr val="FFC000"/>
                </a:solidFill>
              </a:rPr>
              <a:t>은경 아크릴 </a:t>
            </a:r>
            <a:r>
              <a:rPr lang="en-US" altLang="ko-KR" b="1" dirty="0" smtClean="0">
                <a:solidFill>
                  <a:srgbClr val="FFC000"/>
                </a:solidFill>
              </a:rPr>
              <a:t>LED </a:t>
            </a:r>
            <a:r>
              <a:rPr lang="ko-KR" altLang="en-US" b="1" dirty="0" smtClean="0">
                <a:solidFill>
                  <a:srgbClr val="FFC000"/>
                </a:solidFill>
              </a:rPr>
              <a:t>사인</a:t>
            </a:r>
            <a:endParaRPr lang="ko-KR" altLang="en-US" b="1" dirty="0">
              <a:solidFill>
                <a:srgbClr val="FFC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0" y="260648"/>
            <a:ext cx="9144000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979712" y="0"/>
            <a:ext cx="72008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4819" y="1844824"/>
            <a:ext cx="3201277" cy="4051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5092" y="1844824"/>
            <a:ext cx="3085380" cy="4014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79512" y="2705145"/>
            <a:ext cx="1492716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  <a:cs typeface="함초롬돋움" pitchFamily="50" charset="-127"/>
              </a:rPr>
              <a:t>디자인 제품 </a:t>
            </a:r>
            <a:endParaRPr lang="ko-KR" altLang="en-US" dirty="0">
              <a:solidFill>
                <a:srgbClr val="FFC000"/>
              </a:solidFill>
              <a:latin typeface="HY헤드라인M" pitchFamily="18" charset="-127"/>
              <a:ea typeface="HY헤드라인M" pitchFamily="18" charset="-127"/>
              <a:cs typeface="함초롬돋움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4866" y="3356992"/>
            <a:ext cx="1292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rgbClr val="FFC000"/>
                </a:solidFill>
                <a:latin typeface="Helvetica33-ExtendedThin" pitchFamily="34" charset="0"/>
                <a:ea typeface="함초롬돋움" pitchFamily="50" charset="-127"/>
                <a:cs typeface="함초롬돋움" pitchFamily="50" charset="-127"/>
              </a:rPr>
              <a:t>Design products</a:t>
            </a:r>
            <a:endParaRPr lang="ko-KR" altLang="en-US" sz="1200" dirty="0">
              <a:solidFill>
                <a:srgbClr val="FFC000"/>
              </a:solidFill>
              <a:latin typeface="Helvetica33-ExtendedThin" pitchFamily="34" charset="0"/>
              <a:ea typeface="함초롬돋움" pitchFamily="50" charset="-127"/>
              <a:cs typeface="함초롬돋움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373322"/>
            <a:ext cx="9144000" cy="60740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b="1" dirty="0" err="1" smtClean="0">
                <a:solidFill>
                  <a:srgbClr val="FFC000"/>
                </a:solidFill>
              </a:rPr>
              <a:t>금경</a:t>
            </a:r>
            <a:r>
              <a:rPr lang="en-US" altLang="ko-KR" b="1" dirty="0" smtClean="0">
                <a:solidFill>
                  <a:srgbClr val="FFC000"/>
                </a:solidFill>
              </a:rPr>
              <a:t>/</a:t>
            </a:r>
            <a:r>
              <a:rPr lang="ko-KR" altLang="en-US" b="1" dirty="0" smtClean="0">
                <a:solidFill>
                  <a:srgbClr val="FFC000"/>
                </a:solidFill>
              </a:rPr>
              <a:t>은경 </a:t>
            </a:r>
            <a:r>
              <a:rPr lang="ko-KR" altLang="en-US" b="1" dirty="0" smtClean="0">
                <a:solidFill>
                  <a:srgbClr val="FFC000"/>
                </a:solidFill>
              </a:rPr>
              <a:t>아크릴 </a:t>
            </a:r>
            <a:r>
              <a:rPr lang="en-US" altLang="ko-KR" b="1" dirty="0" smtClean="0">
                <a:solidFill>
                  <a:srgbClr val="FFC000"/>
                </a:solidFill>
              </a:rPr>
              <a:t>LED </a:t>
            </a:r>
            <a:r>
              <a:rPr lang="ko-KR" altLang="en-US" b="1" dirty="0" smtClean="0">
                <a:solidFill>
                  <a:srgbClr val="FFC000"/>
                </a:solidFill>
              </a:rPr>
              <a:t>사인</a:t>
            </a:r>
            <a:endParaRPr lang="ko-KR" altLang="en-US" b="1" dirty="0">
              <a:solidFill>
                <a:srgbClr val="FFC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0" y="260648"/>
            <a:ext cx="9144000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979712" y="0"/>
            <a:ext cx="72008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264" y="2492896"/>
            <a:ext cx="6516216" cy="2424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79512" y="2705145"/>
            <a:ext cx="1492716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  <a:cs typeface="함초롬돋움" pitchFamily="50" charset="-127"/>
              </a:rPr>
              <a:t>디자인 제품 </a:t>
            </a:r>
            <a:endParaRPr lang="ko-KR" altLang="en-US" dirty="0">
              <a:solidFill>
                <a:srgbClr val="FFC000"/>
              </a:solidFill>
              <a:latin typeface="HY헤드라인M" pitchFamily="18" charset="-127"/>
              <a:ea typeface="HY헤드라인M" pitchFamily="18" charset="-127"/>
              <a:cs typeface="함초롬돋움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4866" y="3356992"/>
            <a:ext cx="1292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rgbClr val="FFC000"/>
                </a:solidFill>
                <a:latin typeface="Helvetica33-ExtendedThin" pitchFamily="34" charset="0"/>
                <a:ea typeface="함초롬돋움" pitchFamily="50" charset="-127"/>
                <a:cs typeface="함초롬돋움" pitchFamily="50" charset="-127"/>
              </a:rPr>
              <a:t>Design products</a:t>
            </a:r>
            <a:endParaRPr lang="ko-KR" altLang="en-US" sz="1200" dirty="0">
              <a:solidFill>
                <a:srgbClr val="FFC000"/>
              </a:solidFill>
              <a:latin typeface="Helvetica33-ExtendedThin" pitchFamily="34" charset="0"/>
              <a:ea typeface="함초롬돋움" pitchFamily="50" charset="-127"/>
              <a:cs typeface="함초롬돋움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373322"/>
            <a:ext cx="9144000" cy="60740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b="1" dirty="0" err="1" smtClean="0">
                <a:solidFill>
                  <a:srgbClr val="FFC000"/>
                </a:solidFill>
              </a:rPr>
              <a:t>금경</a:t>
            </a:r>
            <a:r>
              <a:rPr lang="en-US" altLang="ko-KR" b="1" dirty="0" smtClean="0">
                <a:solidFill>
                  <a:srgbClr val="FFC000"/>
                </a:solidFill>
              </a:rPr>
              <a:t>/</a:t>
            </a:r>
            <a:r>
              <a:rPr lang="ko-KR" altLang="en-US" b="1" dirty="0" smtClean="0">
                <a:solidFill>
                  <a:srgbClr val="FFC000"/>
                </a:solidFill>
              </a:rPr>
              <a:t>은경 아크릴 </a:t>
            </a:r>
            <a:r>
              <a:rPr lang="en-US" altLang="ko-KR" b="1" dirty="0" smtClean="0">
                <a:solidFill>
                  <a:srgbClr val="FFC000"/>
                </a:solidFill>
              </a:rPr>
              <a:t>LED </a:t>
            </a:r>
            <a:r>
              <a:rPr lang="ko-KR" altLang="en-US" b="1" dirty="0" smtClean="0">
                <a:solidFill>
                  <a:srgbClr val="FFC000"/>
                </a:solidFill>
              </a:rPr>
              <a:t>사인</a:t>
            </a:r>
            <a:endParaRPr lang="ko-KR" altLang="en-US" b="1" dirty="0">
              <a:solidFill>
                <a:srgbClr val="FFC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0" y="260648"/>
            <a:ext cx="9144000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979712" y="0"/>
            <a:ext cx="72008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264" y="2492896"/>
            <a:ext cx="6516216" cy="2424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 rot="5400000">
            <a:off x="3352732" y="-1066124"/>
            <a:ext cx="2438535" cy="9144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656944"/>
            <a:ext cx="61206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3500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  <a:cs typeface="함초롬돋움" pitchFamily="50" charset="-127"/>
            </a:endParaRPr>
          </a:p>
          <a:p>
            <a:r>
              <a:rPr lang="ko-KR" altLang="en-US" sz="35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함초롬돋움" pitchFamily="50" charset="-127"/>
              </a:rPr>
              <a:t>      실리콘 네온사인  </a:t>
            </a:r>
            <a:endParaRPr lang="ko-KR" altLang="en-US" sz="35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  <a:cs typeface="함초롬돋움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4777" y="2354138"/>
            <a:ext cx="2851719" cy="2298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직사각형 6"/>
          <p:cNvSpPr/>
          <p:nvPr/>
        </p:nvSpPr>
        <p:spPr>
          <a:xfrm>
            <a:off x="0" y="1988840"/>
            <a:ext cx="9144000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4797152"/>
            <a:ext cx="9144000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0" y="517338"/>
            <a:ext cx="9144000" cy="60740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  일반 네온사인 </a:t>
            </a:r>
            <a:r>
              <a:rPr lang="en-US" altLang="ko-KR" b="1" dirty="0" smtClean="0">
                <a:solidFill>
                  <a:schemeClr val="bg1"/>
                </a:solidFill>
              </a:rPr>
              <a:t>(</a:t>
            </a:r>
            <a:r>
              <a:rPr lang="ko-KR" altLang="en-US" b="1" dirty="0" smtClean="0">
                <a:solidFill>
                  <a:schemeClr val="bg1"/>
                </a:solidFill>
              </a:rPr>
              <a:t>유리관</a:t>
            </a:r>
            <a:r>
              <a:rPr lang="en-US" altLang="ko-KR" b="1" dirty="0" smtClean="0">
                <a:solidFill>
                  <a:schemeClr val="bg1"/>
                </a:solidFill>
              </a:rPr>
              <a:t>)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ë¤ì¨ì¬ì¸ì ëí ì´ë¯¸ì§ ê²ìê²°ê³¼">
            <a:extLst>
              <a:ext uri="{FF2B5EF4-FFF2-40B4-BE49-F238E27FC236}">
                <a16:creationId xmlns:a16="http://schemas.microsoft.com/office/drawing/2014/main" xmlns="" id="{AB4EBD9C-1324-47CF-830F-1ECF480F0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9894" y="2782217"/>
            <a:ext cx="1789075" cy="178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ê´ë ¨ ì´ë¯¸ì§">
            <a:extLst>
              <a:ext uri="{FF2B5EF4-FFF2-40B4-BE49-F238E27FC236}">
                <a16:creationId xmlns:a16="http://schemas.microsoft.com/office/drawing/2014/main" xmlns="" id="{AB1CE759-9B9B-4139-B317-275450367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3737" y="2780928"/>
            <a:ext cx="2031662" cy="178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ë¤ì¨ì¬ì¸ì ëí ì´ë¯¸ì§ ê²ìê²°ê³¼">
            <a:extLst>
              <a:ext uri="{FF2B5EF4-FFF2-40B4-BE49-F238E27FC236}">
                <a16:creationId xmlns:a16="http://schemas.microsoft.com/office/drawing/2014/main" xmlns="" id="{228CC370-EA16-4DB2-8E5D-92597BE3B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167" y="2782813"/>
            <a:ext cx="2600224" cy="179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모서리가 둥근 직사각형 24"/>
          <p:cNvSpPr/>
          <p:nvPr/>
        </p:nvSpPr>
        <p:spPr>
          <a:xfrm>
            <a:off x="1187624" y="1700808"/>
            <a:ext cx="6768752" cy="78867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전통적으로 </a:t>
            </a:r>
            <a:r>
              <a:rPr lang="en-US" altLang="ko-KR" sz="15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12~18mm </a:t>
            </a:r>
            <a:r>
              <a:rPr lang="ko-KR" altLang="en-US" sz="15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유리관에 네온이나 </a:t>
            </a:r>
            <a:r>
              <a:rPr lang="ko-KR" altLang="en-US" sz="15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아르곤</a:t>
            </a:r>
            <a:r>
              <a:rPr lang="ko-KR" altLang="en-US" sz="15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등의 </a:t>
            </a:r>
            <a:endParaRPr lang="en-US" altLang="ko-KR" sz="15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ko-KR" altLang="en-US" sz="15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저압가스를 유리관에 봉입시키고 </a:t>
            </a:r>
            <a:endParaRPr lang="en-US" altLang="ko-KR" sz="15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ko-KR" altLang="en-US" sz="15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고압전기를 방전시켜서 빛을 내는 방식의 </a:t>
            </a:r>
            <a:r>
              <a:rPr lang="ko-KR" altLang="en-US" sz="15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사인물</a:t>
            </a:r>
            <a:endParaRPr lang="en-US" altLang="ko-KR" sz="15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251520" y="5301208"/>
            <a:ext cx="8640960" cy="78867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유리관으로 제작되므로 안전상의 이유로</a:t>
            </a:r>
            <a:endParaRPr lang="en-US" altLang="ko-KR" sz="15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ko-KR" altLang="en-US" sz="15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아크릴 </a:t>
            </a:r>
            <a:r>
              <a:rPr lang="ko-KR" altLang="en-US" sz="15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보호판과</a:t>
            </a:r>
            <a:r>
              <a:rPr lang="ko-KR" altLang="en-US" sz="15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안정기가 필요하고 소음이 발생하며</a:t>
            </a:r>
            <a:r>
              <a:rPr lang="en-US" altLang="ko-KR" sz="15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ko-KR" altLang="en-US" sz="15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내구성이 약하고 소비전력 또한 많습니다</a:t>
            </a:r>
            <a:endParaRPr lang="en-US" altLang="ko-KR" sz="15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0" y="404664"/>
            <a:ext cx="9144000" cy="72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0" y="517338"/>
            <a:ext cx="9144000" cy="60740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 </a:t>
            </a:r>
            <a:r>
              <a:rPr lang="ko-KR" altLang="en-US" b="1" dirty="0" smtClean="0">
                <a:solidFill>
                  <a:schemeClr val="bg1"/>
                </a:solidFill>
              </a:rPr>
              <a:t>유리관 네온사인과 실리콘 네온사인의 장단점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259632" y="1772816"/>
            <a:ext cx="6768752" cy="194421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유리관 네온사인의 단점</a:t>
            </a:r>
            <a:endParaRPr lang="en-US" altLang="ko-KR" sz="2000" b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ctr"/>
            <a:endParaRPr lang="en-US" altLang="ko-KR" sz="2000" b="1" dirty="0" smtClean="0"/>
          </a:p>
          <a:p>
            <a:pPr algn="ctr">
              <a:buFontTx/>
              <a:buChar char="-"/>
            </a:pPr>
            <a:r>
              <a:rPr lang="ko-KR" altLang="en-US" sz="15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파손의 위험이 커서 아크릴 </a:t>
            </a:r>
            <a:r>
              <a:rPr lang="ko-KR" altLang="en-US" sz="15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보호판이</a:t>
            </a:r>
            <a:r>
              <a:rPr lang="ko-KR" altLang="en-US" sz="15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필요</a:t>
            </a:r>
            <a:r>
              <a:rPr lang="en-US" altLang="ko-KR" sz="15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 </a:t>
            </a:r>
            <a:r>
              <a:rPr lang="ko-KR" altLang="en-US" sz="15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내구성이 약함</a:t>
            </a:r>
            <a:endParaRPr lang="en-US" altLang="ko-KR" sz="15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>
              <a:buFontTx/>
              <a:buChar char="-"/>
            </a:pPr>
            <a:r>
              <a:rPr lang="en-US" altLang="ko-KR" sz="15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ko-KR" altLang="en-US" sz="15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안정기가 필요하고 지르르 하는 소음이 발생</a:t>
            </a:r>
            <a:endParaRPr lang="en-US" altLang="ko-KR" sz="15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>
              <a:buFontTx/>
              <a:buChar char="-"/>
            </a:pPr>
            <a:r>
              <a:rPr lang="ko-KR" altLang="en-US" sz="15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정교한 제작이 어려움</a:t>
            </a:r>
            <a:endParaRPr lang="en-US" altLang="ko-KR" sz="15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>
              <a:buFontTx/>
              <a:buChar char="-"/>
            </a:pPr>
            <a:r>
              <a:rPr lang="ko-KR" altLang="en-US" sz="15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소비전력이 큼</a:t>
            </a:r>
            <a:endParaRPr lang="en-US" altLang="ko-KR" sz="15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187624" y="4293096"/>
            <a:ext cx="6768752" cy="194421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실리콘 </a:t>
            </a:r>
            <a:r>
              <a:rPr lang="en-US" altLang="ko-KR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LED </a:t>
            </a:r>
            <a:r>
              <a:rPr lang="ko-KR" altLang="en-US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네온의 장점</a:t>
            </a:r>
            <a:endParaRPr lang="en-US" altLang="ko-KR" sz="2000" b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ctr"/>
            <a:endParaRPr lang="en-US" altLang="ko-KR" sz="2000" b="1" dirty="0" smtClean="0"/>
          </a:p>
          <a:p>
            <a:pPr algn="ctr">
              <a:buFontTx/>
              <a:buChar char="-"/>
            </a:pPr>
            <a:r>
              <a:rPr lang="ko-KR" altLang="en-US" sz="15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소프트한</a:t>
            </a:r>
            <a:r>
              <a:rPr lang="ko-KR" altLang="en-US" sz="15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실리콘을 소재로 절대 깨지지 않고 정교한 제작이 가능</a:t>
            </a:r>
            <a:endParaRPr lang="en-US" altLang="ko-KR" sz="15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>
              <a:buFontTx/>
              <a:buChar char="-"/>
            </a:pPr>
            <a:r>
              <a:rPr lang="ko-KR" altLang="en-US" sz="15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낮은 소비전력과 반영구적인 수명</a:t>
            </a:r>
            <a:endParaRPr lang="en-US" altLang="ko-KR" sz="15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>
              <a:buFontTx/>
              <a:buChar char="-"/>
            </a:pPr>
            <a:r>
              <a:rPr lang="ko-KR" altLang="en-US" sz="15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균일한 품질과 대량제작이 용이</a:t>
            </a:r>
            <a:endParaRPr lang="en-US" altLang="ko-KR" sz="15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404664"/>
            <a:ext cx="9144000" cy="72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95536" y="2705145"/>
            <a:ext cx="126188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함초롬돋움" pitchFamily="50" charset="-127"/>
              </a:rPr>
              <a:t>제작 제품 </a:t>
            </a:r>
            <a:endParaRPr lang="ko-KR" altLang="en-US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  <a:cs typeface="함초롬돋움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9512" y="3356992"/>
            <a:ext cx="1625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Helvetica33-ExtendedThin" pitchFamily="34" charset="0"/>
                <a:ea typeface="함초롬돋움" pitchFamily="50" charset="-127"/>
                <a:cs typeface="함초롬돋움" pitchFamily="50" charset="-127"/>
              </a:rPr>
              <a:t>Customized products</a:t>
            </a:r>
            <a:endParaRPr lang="ko-KR" altLang="en-US" sz="1200" dirty="0">
              <a:solidFill>
                <a:schemeClr val="bg1"/>
              </a:solidFill>
              <a:latin typeface="Helvetica33-ExtendedThin" pitchFamily="34" charset="0"/>
              <a:ea typeface="함초롬돋움" pitchFamily="50" charset="-127"/>
              <a:cs typeface="함초롬돋움" pitchFamily="50" charset="-127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221088"/>
            <a:ext cx="2016224" cy="17103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21088"/>
            <a:ext cx="2160240" cy="16747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9168" y="4221088"/>
            <a:ext cx="2148816" cy="16561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340768"/>
            <a:ext cx="2376264" cy="15405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3268" y="1340768"/>
            <a:ext cx="1951220" cy="1504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직사각형 11"/>
          <p:cNvSpPr/>
          <p:nvPr/>
        </p:nvSpPr>
        <p:spPr>
          <a:xfrm>
            <a:off x="0" y="373322"/>
            <a:ext cx="9144000" cy="60740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                                                                                   실리콘 </a:t>
            </a:r>
            <a:r>
              <a:rPr lang="en-US" altLang="ko-KR" b="1" dirty="0" smtClean="0">
                <a:solidFill>
                  <a:schemeClr val="bg1"/>
                </a:solidFill>
              </a:rPr>
              <a:t>LED </a:t>
            </a:r>
            <a:r>
              <a:rPr lang="ko-KR" altLang="en-US" b="1" dirty="0" smtClean="0">
                <a:solidFill>
                  <a:schemeClr val="bg1"/>
                </a:solidFill>
              </a:rPr>
              <a:t>네온사인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1340768"/>
            <a:ext cx="2018055" cy="15634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4" name="직사각형 13"/>
          <p:cNvSpPr/>
          <p:nvPr/>
        </p:nvSpPr>
        <p:spPr>
          <a:xfrm>
            <a:off x="0" y="260648"/>
            <a:ext cx="9144000" cy="72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979712" y="0"/>
            <a:ext cx="72008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95536" y="2705145"/>
            <a:ext cx="1261884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함초롬돋움" pitchFamily="50" charset="-127"/>
              </a:rPr>
              <a:t>제작 </a:t>
            </a: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함초롬돋움" pitchFamily="50" charset="-127"/>
              </a:rPr>
              <a:t>제품 </a:t>
            </a:r>
            <a:endParaRPr lang="ko-KR" altLang="en-US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  <a:cs typeface="함초롬돋움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9512" y="3356992"/>
            <a:ext cx="1625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Helvetica33-ExtendedThin" pitchFamily="34" charset="0"/>
                <a:ea typeface="함초롬돋움" pitchFamily="50" charset="-127"/>
                <a:cs typeface="함초롬돋움" pitchFamily="50" charset="-127"/>
              </a:rPr>
              <a:t>Customized products</a:t>
            </a:r>
            <a:endParaRPr lang="ko-KR" altLang="en-US" sz="1200" dirty="0">
              <a:solidFill>
                <a:schemeClr val="bg1"/>
              </a:solidFill>
              <a:latin typeface="Helvetica33-ExtendedThin" pitchFamily="34" charset="0"/>
              <a:ea typeface="함초롬돋움" pitchFamily="50" charset="-127"/>
              <a:cs typeface="함초롬돋움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373322"/>
            <a:ext cx="9144000" cy="60740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                                                                                   실리콘 </a:t>
            </a:r>
            <a:r>
              <a:rPr lang="en-US" altLang="ko-KR" b="1" dirty="0" smtClean="0">
                <a:solidFill>
                  <a:schemeClr val="bg1"/>
                </a:solidFill>
              </a:rPr>
              <a:t>LED </a:t>
            </a:r>
            <a:r>
              <a:rPr lang="ko-KR" altLang="en-US" b="1" dirty="0" smtClean="0">
                <a:solidFill>
                  <a:schemeClr val="bg1"/>
                </a:solidFill>
              </a:rPr>
              <a:t>네온사인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0" y="260648"/>
            <a:ext cx="9144000" cy="72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979712" y="0"/>
            <a:ext cx="72008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070312"/>
            <a:ext cx="1857388" cy="27158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000240"/>
            <a:ext cx="1808517" cy="33480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38980" y="1142985"/>
            <a:ext cx="2290738" cy="23547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857628"/>
            <a:ext cx="2107401" cy="28098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3786190"/>
            <a:ext cx="1760738" cy="2840659"/>
          </a:xfrm>
          <a:prstGeom prst="roundRect">
            <a:avLst>
              <a:gd name="adj" fmla="val 15964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51520" y="2705145"/>
            <a:ext cx="149271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함초롬돋움" pitchFamily="50" charset="-127"/>
              </a:rPr>
              <a:t>디자인 </a:t>
            </a: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함초롬돋움" pitchFamily="50" charset="-127"/>
              </a:rPr>
              <a:t>제품 </a:t>
            </a:r>
            <a:endParaRPr lang="ko-KR" altLang="en-US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  <a:cs typeface="함초롬돋움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528" y="3356992"/>
            <a:ext cx="1292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Helvetica33-ExtendedThin" pitchFamily="34" charset="0"/>
                <a:ea typeface="함초롬돋움" pitchFamily="50" charset="-127"/>
                <a:cs typeface="함초롬돋움" pitchFamily="50" charset="-127"/>
              </a:rPr>
              <a:t>Design products</a:t>
            </a:r>
            <a:endParaRPr lang="ko-KR" altLang="en-US" sz="1200" dirty="0">
              <a:solidFill>
                <a:schemeClr val="bg1"/>
              </a:solidFill>
              <a:latin typeface="Helvetica33-ExtendedThin" pitchFamily="34" charset="0"/>
              <a:ea typeface="함초롬돋움" pitchFamily="50" charset="-127"/>
              <a:cs typeface="함초롬돋움" pitchFamily="50" charset="-127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xmlns="" id="{28A9DBCF-D157-4A35-9CF4-20623E94EF70}"/>
              </a:ext>
            </a:extLst>
          </p:cNvPr>
          <p:cNvGrpSpPr/>
          <p:nvPr/>
        </p:nvGrpSpPr>
        <p:grpSpPr>
          <a:xfrm>
            <a:off x="2234650" y="1352228"/>
            <a:ext cx="3705502" cy="1913767"/>
            <a:chOff x="-70550" y="1664629"/>
            <a:chExt cx="8631450" cy="4457853"/>
          </a:xfrm>
        </p:grpSpPr>
        <p:grpSp>
          <p:nvGrpSpPr>
            <p:cNvPr id="13" name="그룹 11">
              <a:extLst>
                <a:ext uri="{FF2B5EF4-FFF2-40B4-BE49-F238E27FC236}">
                  <a16:creationId xmlns:a16="http://schemas.microsoft.com/office/drawing/2014/main" xmlns="" id="{9007D5FC-0015-49A9-BF79-BBDCCFACA4E8}"/>
                </a:ext>
              </a:extLst>
            </p:cNvPr>
            <p:cNvGrpSpPr/>
            <p:nvPr/>
          </p:nvGrpSpPr>
          <p:grpSpPr>
            <a:xfrm>
              <a:off x="5835319" y="2409824"/>
              <a:ext cx="2725581" cy="3541207"/>
              <a:chOff x="4797199" y="1623958"/>
              <a:chExt cx="3686048" cy="4789092"/>
            </a:xfrm>
          </p:grpSpPr>
          <p:pic>
            <p:nvPicPr>
              <p:cNvPr id="15" name="그림 14" descr="도박장, 방이(가) 표시된 사진&#10;&#10;자동 생성된 설명">
                <a:extLst>
                  <a:ext uri="{FF2B5EF4-FFF2-40B4-BE49-F238E27FC236}">
                    <a16:creationId xmlns:a16="http://schemas.microsoft.com/office/drawing/2014/main" xmlns="" id="{B9F7475A-2463-4F82-A089-FEC5F370C8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797199" y="3838575"/>
                <a:ext cx="3686048" cy="2574475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76200" cap="sq">
                <a:solidFill>
                  <a:srgbClr val="292929"/>
                </a:solidFill>
                <a:miter lim="800000"/>
              </a:ln>
              <a:effectLst>
                <a:reflection blurRad="12700" stA="28000" endPos="28000" dist="5000" dir="5400000" sy="-100000" algn="bl" rotWithShape="0"/>
              </a:effectLst>
              <a:scene3d>
                <a:camera prst="orthographicFront"/>
                <a:lightRig rig="threePt" dir="t">
                  <a:rot lat="0" lon="0" rev="2700000"/>
                </a:lightRig>
              </a:scene3d>
              <a:sp3d>
                <a:bevelT h="38100"/>
                <a:contourClr>
                  <a:srgbClr val="C0C0C0"/>
                </a:contourClr>
              </a:sp3d>
            </p:spPr>
          </p:pic>
          <p:pic>
            <p:nvPicPr>
              <p:cNvPr id="16" name="그림 15" descr="표지판이(가) 표시된 사진&#10;&#10;자동 생성된 설명">
                <a:extLst>
                  <a:ext uri="{FF2B5EF4-FFF2-40B4-BE49-F238E27FC236}">
                    <a16:creationId xmlns:a16="http://schemas.microsoft.com/office/drawing/2014/main" xmlns="" id="{BB023771-711C-4CDC-A6B1-07975F394E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806826" y="1623958"/>
                <a:ext cx="3490305" cy="2437760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76200" cap="sq">
                <a:solidFill>
                  <a:srgbClr val="292929"/>
                </a:solidFill>
                <a:miter lim="800000"/>
              </a:ln>
              <a:effectLst>
                <a:reflection blurRad="12700" stA="28000" endPos="28000" dist="5000" dir="5400000" sy="-100000" algn="bl" rotWithShape="0"/>
              </a:effectLst>
              <a:scene3d>
                <a:camera prst="orthographicFront"/>
                <a:lightRig rig="threePt" dir="t">
                  <a:rot lat="0" lon="0" rev="2700000"/>
                </a:lightRig>
              </a:scene3d>
              <a:sp3d>
                <a:bevelT h="38100"/>
                <a:contourClr>
                  <a:srgbClr val="C0C0C0"/>
                </a:contourClr>
              </a:sp3d>
            </p:spPr>
          </p:pic>
        </p:grpSp>
        <p:pic>
          <p:nvPicPr>
            <p:cNvPr id="14" name="그림 13" descr="실외, 표지판이(가) 표시된 사진&#10;&#10;자동 생성된 설명">
              <a:extLst>
                <a:ext uri="{FF2B5EF4-FFF2-40B4-BE49-F238E27FC236}">
                  <a16:creationId xmlns:a16="http://schemas.microsoft.com/office/drawing/2014/main" xmlns="" id="{2B79DF16-1FB9-493C-94DA-D70607E72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70550" y="1664629"/>
              <a:ext cx="6382607" cy="4457853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124744"/>
            <a:ext cx="2486025" cy="2171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8" name="직사각형 17"/>
          <p:cNvSpPr/>
          <p:nvPr/>
        </p:nvSpPr>
        <p:spPr>
          <a:xfrm>
            <a:off x="0" y="373322"/>
            <a:ext cx="9144000" cy="60740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                                                                                   실리콘 </a:t>
            </a:r>
            <a:r>
              <a:rPr lang="en-US" altLang="ko-KR" b="1" dirty="0" smtClean="0">
                <a:solidFill>
                  <a:schemeClr val="bg1"/>
                </a:solidFill>
              </a:rPr>
              <a:t>LED </a:t>
            </a:r>
            <a:r>
              <a:rPr lang="ko-KR" altLang="en-US" b="1" dirty="0" smtClean="0">
                <a:solidFill>
                  <a:schemeClr val="bg1"/>
                </a:solidFill>
              </a:rPr>
              <a:t>네온사인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260648"/>
            <a:ext cx="9144000" cy="72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979712" y="0"/>
            <a:ext cx="72008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3789040"/>
            <a:ext cx="2664296" cy="24283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4005064"/>
            <a:ext cx="3249191" cy="21324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9552" y="2705145"/>
            <a:ext cx="877163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함초롬돋움" pitchFamily="50" charset="-127"/>
              </a:rPr>
              <a:t>특허증</a:t>
            </a:r>
            <a:endParaRPr lang="ko-KR" altLang="en-US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  <a:cs typeface="함초롬돋움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1154" y="3356992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Helvetica33-ExtendedThin" pitchFamily="34" charset="0"/>
                <a:ea typeface="함초롬돋움" pitchFamily="50" charset="-127"/>
                <a:cs typeface="함초롬돋움" pitchFamily="50" charset="-127"/>
              </a:rPr>
              <a:t>Certificate</a:t>
            </a:r>
            <a:endParaRPr lang="ko-KR" altLang="en-US" sz="1200" dirty="0">
              <a:solidFill>
                <a:schemeClr val="bg1"/>
              </a:solidFill>
              <a:latin typeface="Helvetica33-ExtendedThin" pitchFamily="34" charset="0"/>
              <a:ea typeface="함초롬돋움" pitchFamily="50" charset="-127"/>
              <a:cs typeface="함초롬돋움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0" y="373322"/>
            <a:ext cx="9144000" cy="60740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                                                                                  발광 광고 장치 특허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7429" y="1201241"/>
            <a:ext cx="5180955" cy="53961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7" name="직사각형 16"/>
          <p:cNvSpPr/>
          <p:nvPr/>
        </p:nvSpPr>
        <p:spPr>
          <a:xfrm>
            <a:off x="0" y="260648"/>
            <a:ext cx="9144000" cy="72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979712" y="0"/>
            <a:ext cx="72008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 rot="5400000">
            <a:off x="3352732" y="-1066124"/>
            <a:ext cx="2438535" cy="914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656944"/>
            <a:ext cx="61206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3500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  <a:cs typeface="함초롬돋움" pitchFamily="50" charset="-127"/>
            </a:endParaRPr>
          </a:p>
          <a:p>
            <a:r>
              <a:rPr lang="ko-KR" altLang="en-US" sz="3500" dirty="0" err="1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  <a:cs typeface="함초롬돋움" pitchFamily="50" charset="-127"/>
              </a:rPr>
              <a:t>금경</a:t>
            </a:r>
            <a:r>
              <a:rPr lang="en-US" altLang="ko-KR" sz="35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  <a:cs typeface="함초롬돋움" pitchFamily="50" charset="-127"/>
              </a:rPr>
              <a:t> </a:t>
            </a:r>
            <a:r>
              <a:rPr lang="en-US" altLang="ko-KR" sz="35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  <a:cs typeface="함초롬돋움" pitchFamily="50" charset="-127"/>
              </a:rPr>
              <a:t>/ </a:t>
            </a:r>
            <a:r>
              <a:rPr lang="ko-KR" altLang="en-US" sz="35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  <a:cs typeface="함초롬돋움" pitchFamily="50" charset="-127"/>
              </a:rPr>
              <a:t>은경</a:t>
            </a:r>
            <a:r>
              <a:rPr lang="ko-KR" altLang="en-US" sz="35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  <a:cs typeface="함초롬돋움" pitchFamily="50" charset="-127"/>
              </a:rPr>
              <a:t> 아크릴 </a:t>
            </a:r>
            <a:r>
              <a:rPr lang="en-US" altLang="ko-KR" sz="35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  <a:cs typeface="함초롬돋움" pitchFamily="50" charset="-127"/>
              </a:rPr>
              <a:t>LED </a:t>
            </a:r>
            <a:r>
              <a:rPr lang="ko-KR" altLang="en-US" sz="350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  <a:cs typeface="함초롬돋움" pitchFamily="50" charset="-127"/>
              </a:rPr>
              <a:t>사인</a:t>
            </a:r>
            <a:endParaRPr lang="ko-KR" altLang="en-US" sz="3500" dirty="0">
              <a:solidFill>
                <a:srgbClr val="FFC000"/>
              </a:solidFill>
              <a:latin typeface="HY헤드라인M" pitchFamily="18" charset="-127"/>
              <a:ea typeface="HY헤드라인M" pitchFamily="18" charset="-127"/>
              <a:cs typeface="함초롬돋움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988840"/>
            <a:ext cx="9144000" cy="2160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4797152"/>
            <a:ext cx="9144000" cy="2160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7656" y="2492896"/>
            <a:ext cx="2916832" cy="2023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177</Words>
  <Application>Microsoft Office PowerPoint</Application>
  <PresentationFormat>화면 슬라이드 쇼(4:3)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R&amp;D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Microsoft Corporation</dc:creator>
  <cp:lastModifiedBy>user</cp:lastModifiedBy>
  <cp:revision>84</cp:revision>
  <dcterms:created xsi:type="dcterms:W3CDTF">2006-10-05T04:04:58Z</dcterms:created>
  <dcterms:modified xsi:type="dcterms:W3CDTF">2022-01-04T07:27:36Z</dcterms:modified>
</cp:coreProperties>
</file>