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5" r:id="rId3"/>
    <p:sldId id="258" r:id="rId4"/>
    <p:sldId id="256" r:id="rId5"/>
    <p:sldId id="257" r:id="rId6"/>
    <p:sldId id="259" r:id="rId7"/>
    <p:sldId id="260" r:id="rId8"/>
    <p:sldId id="261" r:id="rId9"/>
    <p:sldId id="268" r:id="rId10"/>
    <p:sldId id="263" r:id="rId11"/>
    <p:sldId id="264" r:id="rId12"/>
    <p:sldId id="265" r:id="rId13"/>
    <p:sldId id="266" r:id="rId14"/>
    <p:sldId id="267" r:id="rId15"/>
    <p:sldId id="274" r:id="rId1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000000"/>
    <a:srgbClr val="F824AC"/>
    <a:srgbClr val="EC3066"/>
    <a:srgbClr val="FA22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80A856-AAA5-4477-A68E-EF7E716BC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AC28B00-EA85-4ACB-AA4B-983C847B8C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C51B6A2-871A-4026-B4BE-1AB5194ED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87DB0-2C29-4709-8CA2-177FD81449EF}" type="datetimeFigureOut">
              <a:rPr lang="ko-KR" altLang="en-US" smtClean="0"/>
              <a:t>2022-03-24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D1767B5-BF06-46A1-8A42-E0FAFB720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192D16A-5142-4E79-B2F8-32179631D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6095-8775-4DA5-AE29-BE45A99E2F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1865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730BA5-3C2B-4658-A4CB-709B6CC1F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18CEE63-7476-4AEB-8092-BECA9FF5EF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DAFB2FF-C861-425A-860A-FFC72AA7A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87DB0-2C29-4709-8CA2-177FD81449EF}" type="datetimeFigureOut">
              <a:rPr lang="ko-KR" altLang="en-US" smtClean="0"/>
              <a:t>2022-03-24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A808E04-7D2C-4A0A-8969-F5F264287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030C5C8-3B96-4DF9-BBEE-801EDFA96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6095-8775-4DA5-AE29-BE45A99E2F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5583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5825DFF-5090-4DC0-8375-F7EE43297C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D84A339-9D0B-4B50-9C80-E009566EFE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B90FAE6-A7AD-41E6-A13F-C0C6D0BCA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87DB0-2C29-4709-8CA2-177FD81449EF}" type="datetimeFigureOut">
              <a:rPr lang="ko-KR" altLang="en-US" smtClean="0"/>
              <a:t>2022-03-24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1295884-BC61-404F-8473-FE9465F82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45DBD31-26BB-4E5E-8A25-EE7134E4C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6095-8775-4DA5-AE29-BE45A99E2F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01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F45D8A8-1337-4D69-B470-B8DD1501B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6831A07-922E-4B35-9CA6-256B64032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6017AD0-EA29-4B62-9278-75AE989A9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87DB0-2C29-4709-8CA2-177FD81449EF}" type="datetimeFigureOut">
              <a:rPr lang="ko-KR" altLang="en-US" smtClean="0"/>
              <a:t>2022-03-24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BD4DC56-2BB3-46CF-9505-1C040BC79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39BA7CF-0E87-4FCF-9802-22EC1494B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6095-8775-4DA5-AE29-BE45A99E2F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7802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78FB623-9695-40E2-B226-1A59D40C8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68ADD47-9AFC-4159-8FDC-F61A77E15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E35E3A3-E91B-483D-8E17-A1B7AC691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87DB0-2C29-4709-8CA2-177FD81449EF}" type="datetimeFigureOut">
              <a:rPr lang="ko-KR" altLang="en-US" smtClean="0"/>
              <a:t>2022-03-24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6A86864-F771-4E4F-86A7-3ADD35942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015D9A1-F2C2-4F3A-8588-2D7790F1F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6095-8775-4DA5-AE29-BE45A99E2F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9018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DA204FB-A42D-464A-A4AA-8756AA8D5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4967B15-A4E9-4623-8190-10103137DA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FFBB90D-DB32-45F5-9C07-57AEE67B6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3F49069-3866-4858-8EE6-96BA1EDAA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87DB0-2C29-4709-8CA2-177FD81449EF}" type="datetimeFigureOut">
              <a:rPr lang="ko-KR" altLang="en-US" smtClean="0"/>
              <a:t>2022-03-24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F9C4E85-FFA8-4CAC-856E-8317FF46A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487C8DD-43DB-49C4-ACDA-ADDA36C6C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6095-8775-4DA5-AE29-BE45A99E2F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007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EEA4EBA-2056-4144-BB10-02A1285C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BF7F065-0F12-402C-852F-42746CDE3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69B9A40-E86F-4F22-8C07-AFEF71679E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A151AE3-0750-467A-827C-8A7D4B626E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4E8EB4E-FFD8-4508-A434-E4951FBA27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139A4B52-1A5D-4933-A481-A3F9F2410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87DB0-2C29-4709-8CA2-177FD81449EF}" type="datetimeFigureOut">
              <a:rPr lang="ko-KR" altLang="en-US" smtClean="0"/>
              <a:t>2022-03-24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8B50DED7-8121-472A-B0FE-92606E722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BF524AE-96F6-484E-8A9C-328426766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6095-8775-4DA5-AE29-BE45A99E2F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540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37CDF0B-DDF8-467F-8390-A576AF462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D0111BC-2EDE-4762-AA81-BE686DDEE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87DB0-2C29-4709-8CA2-177FD81449EF}" type="datetimeFigureOut">
              <a:rPr lang="ko-KR" altLang="en-US" smtClean="0"/>
              <a:t>2022-03-24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11D3917-CC14-48AF-AC68-1D1143548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CE6E946-3DBB-4A95-B872-0CE48C2C8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6095-8775-4DA5-AE29-BE45A99E2F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8065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7756904-B595-4ECA-80FC-2BE4CB91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87DB0-2C29-4709-8CA2-177FD81449EF}" type="datetimeFigureOut">
              <a:rPr lang="ko-KR" altLang="en-US" smtClean="0"/>
              <a:t>2022-03-24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A614FB42-260D-42FE-9699-23AC038CF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D316553-6DF8-4729-AECB-18DADFF5F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6095-8775-4DA5-AE29-BE45A99E2F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0825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50C0C55-8E12-41FD-9B49-66CA6A365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7305B38-9DC5-472F-90BA-EBD21C3A1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4515381-96CA-49FB-8698-73FA5FC40C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7359E75-7BF2-4659-9CBC-5F925A20B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87DB0-2C29-4709-8CA2-177FD81449EF}" type="datetimeFigureOut">
              <a:rPr lang="ko-KR" altLang="en-US" smtClean="0"/>
              <a:t>2022-03-24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40937C4-91EB-45A5-AA2F-1E773287E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AE75D08-19A4-475D-8D04-8D754954B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6095-8775-4DA5-AE29-BE45A99E2F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6920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948C00F-48B8-4B9D-BF2B-6669458E5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89123DC-B079-4F4E-9D14-CAF64C3C55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7BD0780-60BB-41F4-9DD8-6B7FC08B8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50E031F-180E-4FC9-906D-979BBF97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87DB0-2C29-4709-8CA2-177FD81449EF}" type="datetimeFigureOut">
              <a:rPr lang="ko-KR" altLang="en-US" smtClean="0"/>
              <a:t>2022-03-24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AE1F440-7715-4132-87BE-0DE53D00B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8324554-0039-4FBC-A3CD-3E4FCCC5A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6095-8775-4DA5-AE29-BE45A99E2F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7697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60115FF4-7CD5-4062-8FB3-B61EFD75D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D32605D-7E2F-4499-BD02-1E5557640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BA805DF-E6BF-4D7A-A69D-FA011376CA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87DB0-2C29-4709-8CA2-177FD81449EF}" type="datetimeFigureOut">
              <a:rPr lang="ko-KR" altLang="en-US" smtClean="0"/>
              <a:t>2022-03-24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2A3F530-3387-4959-95D1-620621613A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FD74792-BB82-4BDB-A762-721F947144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96095-8775-4DA5-AE29-BE45A99E2F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7639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microsoft.com/office/2007/relationships/hdphoto" Target="../media/hdphoto1.wdp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1BAC35FF-756F-4360-83DC-F5FB569B6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13"/>
            <a:ext cx="12192000" cy="683988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DAF31BE-47E7-4FC0-828E-5A39DDA90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638" y="1862356"/>
            <a:ext cx="6053739" cy="306198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400788FC-2CC8-44EC-AE0C-0A61FBC887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3684" y="6145045"/>
            <a:ext cx="1095528" cy="24317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F713811-5617-47B8-9A43-C5C71C880EA1}"/>
              </a:ext>
            </a:extLst>
          </p:cNvPr>
          <p:cNvSpPr txBox="1"/>
          <p:nvPr/>
        </p:nvSpPr>
        <p:spPr>
          <a:xfrm>
            <a:off x="973123" y="243171"/>
            <a:ext cx="7835318" cy="5724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dirty="0">
                <a:solidFill>
                  <a:schemeClr val="bg1">
                    <a:lumMod val="50000"/>
                  </a:schemeClr>
                </a:solidFill>
              </a:rPr>
              <a:t>사업계획서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ko-KR" altLang="en-US" sz="1200" dirty="0">
                <a:solidFill>
                  <a:schemeClr val="bg1">
                    <a:lumMod val="50000"/>
                  </a:schemeClr>
                </a:solidFill>
              </a:rPr>
              <a:t>국내 최고급 프리미엄 스터디카페 론칭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altLang="ko-KR" sz="14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US" altLang="ko-KR" dirty="0"/>
          </a:p>
          <a:p>
            <a:pPr algn="ctr"/>
            <a:endParaRPr lang="en-US" altLang="ko-KR" dirty="0"/>
          </a:p>
          <a:p>
            <a:pPr algn="ctr"/>
            <a:endParaRPr lang="en-US" altLang="ko-KR" dirty="0"/>
          </a:p>
          <a:p>
            <a:pPr algn="ctr"/>
            <a:endParaRPr lang="en-US" altLang="ko-KR" dirty="0"/>
          </a:p>
          <a:p>
            <a:pPr algn="ctr"/>
            <a:endParaRPr lang="en-US" altLang="ko-KR" dirty="0"/>
          </a:p>
          <a:p>
            <a:pPr algn="ctr"/>
            <a:endParaRPr lang="en-US" altLang="ko-KR" dirty="0"/>
          </a:p>
          <a:p>
            <a:pPr algn="ctr"/>
            <a:endParaRPr lang="en-US" altLang="ko-KR" dirty="0"/>
          </a:p>
          <a:p>
            <a:pPr algn="ctr"/>
            <a:r>
              <a:rPr lang="en-US" altLang="ko-KR" sz="6000" dirty="0">
                <a:solidFill>
                  <a:schemeClr val="bg1">
                    <a:lumMod val="50000"/>
                  </a:schemeClr>
                </a:solidFill>
              </a:rPr>
              <a:t>G</a:t>
            </a:r>
            <a:r>
              <a:rPr lang="en-US" altLang="ko-KR" sz="3600" dirty="0">
                <a:solidFill>
                  <a:schemeClr val="bg1">
                    <a:lumMod val="50000"/>
                  </a:schemeClr>
                </a:solidFill>
              </a:rPr>
              <a:t>LOBAL</a:t>
            </a:r>
            <a:r>
              <a:rPr lang="ko-KR" altLang="en-US" sz="3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ko-KR" sz="6000" dirty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en-US" altLang="ko-KR" sz="3600" dirty="0">
                <a:solidFill>
                  <a:schemeClr val="bg1">
                    <a:lumMod val="50000"/>
                  </a:schemeClr>
                </a:solidFill>
              </a:rPr>
              <a:t>DU </a:t>
            </a:r>
            <a:r>
              <a:rPr lang="en-US" altLang="ko-KR" sz="6000" dirty="0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en-US" altLang="ko-KR" sz="3600" dirty="0">
                <a:solidFill>
                  <a:schemeClr val="bg1">
                    <a:lumMod val="50000"/>
                  </a:schemeClr>
                </a:solidFill>
              </a:rPr>
              <a:t>ARTNERS </a:t>
            </a:r>
            <a:r>
              <a:rPr lang="en-US" altLang="ko-KR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ko-KR" altLang="en-US" dirty="0">
                <a:solidFill>
                  <a:schemeClr val="bg1">
                    <a:lumMod val="50000"/>
                  </a:schemeClr>
                </a:solidFill>
              </a:rPr>
              <a:t>주</a:t>
            </a:r>
            <a:r>
              <a:rPr lang="en-US" altLang="ko-KR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algn="ctr"/>
            <a:endParaRPr lang="en-US" altLang="ko-KR" dirty="0"/>
          </a:p>
          <a:p>
            <a:pPr algn="ctr"/>
            <a:endParaRPr lang="en-US" altLang="ko-KR" dirty="0"/>
          </a:p>
          <a:p>
            <a:pPr algn="ctr"/>
            <a:endParaRPr lang="en-US" altLang="ko-KR" dirty="0"/>
          </a:p>
          <a:p>
            <a:pPr algn="ctr"/>
            <a:endParaRPr lang="en-US" altLang="ko-KR" dirty="0"/>
          </a:p>
          <a:p>
            <a:pPr algn="ctr"/>
            <a:endParaRPr lang="en-US" altLang="ko-KR" dirty="0"/>
          </a:p>
          <a:p>
            <a:pPr algn="ctr"/>
            <a:endParaRPr lang="en-US" altLang="ko-KR" dirty="0"/>
          </a:p>
          <a:p>
            <a:pPr algn="ctr"/>
            <a:endParaRPr lang="en-US" altLang="ko-KR" dirty="0"/>
          </a:p>
          <a:p>
            <a:pPr algn="ctr"/>
            <a:endParaRPr lang="en-US" altLang="ko-KR" dirty="0"/>
          </a:p>
          <a:p>
            <a:pPr algn="ctr"/>
            <a:r>
              <a:rPr lang="ko-KR" altLang="en-US" sz="1200" dirty="0"/>
              <a:t>작성자</a:t>
            </a:r>
            <a:r>
              <a:rPr lang="ko-KR" altLang="en-US" dirty="0"/>
              <a:t> 조강수 </a:t>
            </a:r>
            <a:r>
              <a:rPr lang="ko-KR" altLang="en-US" sz="1200" dirty="0"/>
              <a:t>대표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3931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>
            <a:extLst>
              <a:ext uri="{FF2B5EF4-FFF2-40B4-BE49-F238E27FC236}">
                <a16:creationId xmlns:a16="http://schemas.microsoft.com/office/drawing/2014/main" id="{25DF4450-C4BE-490A-9D6A-C064CEA53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D6262363-9C88-4AA3-AE8E-D61595697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42C90285-4F70-442A-8161-2AAFC5CA73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10CCEB42-5379-4140-9E95-9E30DD5E239D}"/>
              </a:ext>
            </a:extLst>
          </p:cNvPr>
          <p:cNvSpPr/>
          <p:nvPr/>
        </p:nvSpPr>
        <p:spPr>
          <a:xfrm>
            <a:off x="185956" y="964530"/>
            <a:ext cx="11820088" cy="552834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0064C2-980B-4C83-BE1B-4CA3C328C2FB}"/>
              </a:ext>
            </a:extLst>
          </p:cNvPr>
          <p:cNvSpPr txBox="1"/>
          <p:nvPr/>
        </p:nvSpPr>
        <p:spPr>
          <a:xfrm>
            <a:off x="0" y="197192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ko-KR" altLang="en-US" sz="3200" dirty="0">
                <a:solidFill>
                  <a:schemeClr val="accent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r>
              <a:rPr kumimoji="0" lang="en-US" altLang="ko-KR" sz="3200" dirty="0">
                <a:solidFill>
                  <a:schemeClr val="accent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Adoption Strategy                                                                       8</a:t>
            </a:r>
            <a:r>
              <a:rPr lang="ko-KR" altLang="en-US" sz="3200" dirty="0">
                <a:solidFill>
                  <a:schemeClr val="accent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0F0113-2F6E-4525-9B12-FAAD08287EF4}"/>
              </a:ext>
            </a:extLst>
          </p:cNvPr>
          <p:cNvSpPr txBox="1"/>
          <p:nvPr/>
        </p:nvSpPr>
        <p:spPr>
          <a:xfrm>
            <a:off x="1090041" y="1247727"/>
            <a:ext cx="1774971" cy="94327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ko-KR" dirty="0">
                <a:solidFill>
                  <a:schemeClr val="bg2">
                    <a:lumMod val="1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EVENTS</a:t>
            </a: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KoPub돋움체 Bold" panose="02020603020101020101" pitchFamily="18" charset="-127"/>
              <a:ea typeface="KoPub돋움체 Bold" panose="02020603020101020101" pitchFamily="18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홍보</a:t>
            </a: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/</a:t>
            </a: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마케팅</a:t>
            </a: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algn="ctr">
              <a:lnSpc>
                <a:spcPct val="150000"/>
              </a:lnSpc>
              <a:defRPr/>
            </a:pPr>
            <a:endParaRPr lang="en-US" altLang="ko-KR" sz="1400" dirty="0">
              <a:latin typeface="+mj-ea"/>
              <a:ea typeface="+mj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0F6325-7515-4072-8297-8168C6F1EB23}"/>
              </a:ext>
            </a:extLst>
          </p:cNvPr>
          <p:cNvSpPr txBox="1"/>
          <p:nvPr/>
        </p:nvSpPr>
        <p:spPr>
          <a:xfrm>
            <a:off x="4925211" y="1247727"/>
            <a:ext cx="1838238" cy="94327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ko-KR" dirty="0">
                <a:solidFill>
                  <a:schemeClr val="bg2">
                    <a:lumMod val="1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PARTNERSHIPS</a:t>
            </a: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KoPub돋움체 Bold" panose="02020603020101020101" pitchFamily="18" charset="-127"/>
              <a:ea typeface="KoPub돋움체 Bold" panose="02020603020101020101" pitchFamily="18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000" b="1" dirty="0">
                <a:solidFill>
                  <a:prstClr val="white">
                    <a:lumMod val="50000"/>
                  </a:prstClr>
                </a:solidFill>
                <a:latin typeface="+mj-ea"/>
                <a:ea typeface="+mj-ea"/>
              </a:rPr>
              <a:t>대형 학원</a:t>
            </a: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algn="ctr">
              <a:lnSpc>
                <a:spcPct val="150000"/>
              </a:lnSpc>
              <a:defRPr/>
            </a:pPr>
            <a:endParaRPr lang="en-US" altLang="ko-KR" sz="1400" dirty="0">
              <a:latin typeface="+mj-ea"/>
              <a:ea typeface="+mj-ea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51B736A-D408-41BA-985A-E3A477B20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8408" y="2190999"/>
            <a:ext cx="1571844" cy="495369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A9161D7C-132B-4B9E-9D01-27FA0BA669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8790" y="3183422"/>
            <a:ext cx="1838238" cy="685504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3096076C-EFFF-4EA5-ACC9-F5C453AB92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9408" y="4540116"/>
            <a:ext cx="1209844" cy="476316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F9B2BD5F-18AE-4E6C-B830-CB52345218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9168" y="5449464"/>
            <a:ext cx="1543265" cy="47631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48433A3-13BB-48F0-A147-1AC22EAE4A7F}"/>
              </a:ext>
            </a:extLst>
          </p:cNvPr>
          <p:cNvSpPr txBox="1"/>
          <p:nvPr/>
        </p:nvSpPr>
        <p:spPr>
          <a:xfrm>
            <a:off x="8799377" y="1247727"/>
            <a:ext cx="1838238" cy="94327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ko-KR" dirty="0">
                <a:solidFill>
                  <a:schemeClr val="bg2">
                    <a:lumMod val="1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PARTNERSHIPS</a:t>
            </a: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KoPub돋움체 Bold" panose="02020603020101020101" pitchFamily="18" charset="-127"/>
              <a:ea typeface="KoPub돋움체 Bold" panose="02020603020101020101" pitchFamily="18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카페</a:t>
            </a: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algn="ctr">
              <a:lnSpc>
                <a:spcPct val="150000"/>
              </a:lnSpc>
              <a:defRPr/>
            </a:pPr>
            <a:endParaRPr lang="en-US" altLang="ko-KR" sz="1400" dirty="0">
              <a:latin typeface="+mj-ea"/>
              <a:ea typeface="+mj-ea"/>
            </a:endParaRP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AF8D4AEB-7698-4310-9B83-60AD228EFE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2608" y="2091264"/>
            <a:ext cx="1435888" cy="109255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2D5FB91E-32BC-476C-A7F7-054192E3C6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23029" y="2091265"/>
            <a:ext cx="1895740" cy="109215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15B7C865-F039-4F5B-9360-CA051EC04E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17162" y="3405596"/>
            <a:ext cx="1886213" cy="1223596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EC427D0A-C862-494C-A943-533AF40F8C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72217" y="4819082"/>
            <a:ext cx="1507705" cy="1223596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B88D55E0-4749-4720-B692-430910AC0C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40002" y="4819082"/>
            <a:ext cx="1506094" cy="1223597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1A4C7E14-DB66-4664-A4A7-FFE36FC6F68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0130" y="2157029"/>
            <a:ext cx="1914792" cy="752580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5D1374EC-EAB8-4AF2-A17C-83D6697BBE2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88625" y="3127497"/>
            <a:ext cx="1514686" cy="1066949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329CFC0D-6D30-4740-927A-65535D2B172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61548" y="4385070"/>
            <a:ext cx="666843" cy="666843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7DD3389F-AF57-4B5D-8ADC-390AFA9A539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86944" y="4413648"/>
            <a:ext cx="657317" cy="609685"/>
          </a:xfrm>
          <a:prstGeom prst="rect">
            <a:avLst/>
          </a:prstGeom>
        </p:spPr>
      </p:pic>
      <p:pic>
        <p:nvPicPr>
          <p:cNvPr id="40" name="그림 39">
            <a:extLst>
              <a:ext uri="{FF2B5EF4-FFF2-40B4-BE49-F238E27FC236}">
                <a16:creationId xmlns:a16="http://schemas.microsoft.com/office/drawing/2014/main" id="{2333A554-7D8E-40F7-9470-A52F1744D58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1364" y="5457774"/>
            <a:ext cx="914155" cy="543001"/>
          </a:xfrm>
          <a:prstGeom prst="rect">
            <a:avLst/>
          </a:prstGeom>
        </p:spPr>
      </p:pic>
      <p:pic>
        <p:nvPicPr>
          <p:cNvPr id="42" name="그림 41">
            <a:extLst>
              <a:ext uri="{FF2B5EF4-FFF2-40B4-BE49-F238E27FC236}">
                <a16:creationId xmlns:a16="http://schemas.microsoft.com/office/drawing/2014/main" id="{3E801C97-E599-4E93-8241-B20435A1ED4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42408" y="5528346"/>
            <a:ext cx="1161519" cy="387574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618A8268-607B-4607-823F-877CA584D5B9}"/>
              </a:ext>
            </a:extLst>
          </p:cNvPr>
          <p:cNvSpPr txBox="1"/>
          <p:nvPr/>
        </p:nvSpPr>
        <p:spPr>
          <a:xfrm>
            <a:off x="10348437" y="6571600"/>
            <a:ext cx="2010726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200" b="1" dirty="0"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Global Edu Partners </a:t>
            </a:r>
            <a:r>
              <a:rPr lang="en-US" altLang="ko-KR" sz="1050" b="1" dirty="0"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(</a:t>
            </a:r>
            <a:r>
              <a:rPr lang="ko-KR" altLang="en-US" sz="1050" b="1" dirty="0"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주</a:t>
            </a:r>
            <a:r>
              <a:rPr lang="en-US" altLang="ko-KR" sz="1050" b="1" dirty="0"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)</a:t>
            </a:r>
            <a:endParaRPr lang="en-US" altLang="ko-KR" sz="1100" b="1" dirty="0">
              <a:solidFill>
                <a:schemeClr val="bg1">
                  <a:lumMod val="50000"/>
                </a:schemeClr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03200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>
            <a:extLst>
              <a:ext uri="{FF2B5EF4-FFF2-40B4-BE49-F238E27FC236}">
                <a16:creationId xmlns:a16="http://schemas.microsoft.com/office/drawing/2014/main" id="{25DF4450-C4BE-490A-9D6A-C064CEA53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D6262363-9C88-4AA3-AE8E-D61595697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42C90285-4F70-442A-8161-2AAFC5CA73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10CCEB42-5379-4140-9E95-9E30DD5E239D}"/>
              </a:ext>
            </a:extLst>
          </p:cNvPr>
          <p:cNvSpPr/>
          <p:nvPr/>
        </p:nvSpPr>
        <p:spPr>
          <a:xfrm>
            <a:off x="185956" y="964530"/>
            <a:ext cx="11820088" cy="552834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0064C2-980B-4C83-BE1B-4CA3C328C2FB}"/>
              </a:ext>
            </a:extLst>
          </p:cNvPr>
          <p:cNvSpPr txBox="1"/>
          <p:nvPr/>
        </p:nvSpPr>
        <p:spPr>
          <a:xfrm>
            <a:off x="0" y="197192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ko-KR" sz="3200" dirty="0">
                <a:solidFill>
                  <a:schemeClr val="accent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Competition                                                                                 9</a:t>
            </a:r>
            <a:r>
              <a:rPr lang="ko-KR" altLang="en-US" sz="3200" dirty="0">
                <a:solidFill>
                  <a:schemeClr val="accent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5F0818-230A-443F-B3E3-E15907B9A437}"/>
              </a:ext>
            </a:extLst>
          </p:cNvPr>
          <p:cNvSpPr txBox="1"/>
          <p:nvPr/>
        </p:nvSpPr>
        <p:spPr>
          <a:xfrm>
            <a:off x="5185270" y="1340436"/>
            <a:ext cx="1821460" cy="73866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200" dirty="0">
                <a:solidFill>
                  <a:schemeClr val="accent5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Affordable</a:t>
            </a:r>
            <a:endParaRPr lang="en-US" altLang="ko-KR" sz="1400" dirty="0">
              <a:solidFill>
                <a:schemeClr val="accent5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pPr algn="ctr">
              <a:defRPr/>
            </a:pPr>
            <a:r>
              <a:rPr lang="ko-KR" altLang="en-US" sz="1400" dirty="0">
                <a:solidFill>
                  <a:schemeClr val="accent5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저렴한</a:t>
            </a:r>
            <a:endParaRPr lang="en-US" altLang="ko-KR" sz="1400" dirty="0">
              <a:solidFill>
                <a:schemeClr val="accent5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pPr algn="ctr">
              <a:defRPr/>
            </a:pPr>
            <a:r>
              <a:rPr lang="ko-KR" altLang="en-US" sz="1600" dirty="0">
                <a:solidFill>
                  <a:schemeClr val="accent2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endParaRPr lang="en-US" altLang="ko-KR" sz="1400" dirty="0">
              <a:solidFill>
                <a:schemeClr val="accent2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id="{AAD2BFEB-BA3D-4AFD-BFFE-A559C53B2158}"/>
              </a:ext>
            </a:extLst>
          </p:cNvPr>
          <p:cNvCxnSpPr>
            <a:cxnSpLocks/>
          </p:cNvCxnSpPr>
          <p:nvPr/>
        </p:nvCxnSpPr>
        <p:spPr>
          <a:xfrm flipH="1" flipV="1">
            <a:off x="6087611" y="1863818"/>
            <a:ext cx="8389" cy="4934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D9E65E1-0F92-46FA-B7CD-6DB8D83FAD6A}"/>
              </a:ext>
            </a:extLst>
          </p:cNvPr>
          <p:cNvSpPr txBox="1"/>
          <p:nvPr/>
        </p:nvSpPr>
        <p:spPr>
          <a:xfrm>
            <a:off x="538818" y="3429000"/>
            <a:ext cx="1821460" cy="73866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200" dirty="0">
                <a:solidFill>
                  <a:schemeClr val="accent5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Expensive</a:t>
            </a:r>
            <a:r>
              <a:rPr lang="ko-KR" altLang="en-US" sz="1200" dirty="0">
                <a:solidFill>
                  <a:schemeClr val="accent5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endParaRPr lang="en-US" altLang="ko-KR" sz="1400" dirty="0">
              <a:solidFill>
                <a:schemeClr val="accent5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pPr algn="ctr">
              <a:defRPr/>
            </a:pPr>
            <a:r>
              <a:rPr lang="ko-KR" altLang="en-US" sz="1400" dirty="0">
                <a:solidFill>
                  <a:schemeClr val="accent5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비싼</a:t>
            </a:r>
            <a:endParaRPr lang="en-US" altLang="ko-KR" sz="1400" dirty="0">
              <a:solidFill>
                <a:schemeClr val="accent5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pPr algn="ctr">
              <a:defRPr/>
            </a:pPr>
            <a:r>
              <a:rPr lang="ko-KR" altLang="en-US" sz="1600" dirty="0">
                <a:solidFill>
                  <a:schemeClr val="accent2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endParaRPr lang="en-US" altLang="ko-KR" sz="1400" dirty="0">
              <a:solidFill>
                <a:schemeClr val="accent2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4CDFCED9-6498-48D5-8EF9-E9087BF40597}"/>
              </a:ext>
            </a:extLst>
          </p:cNvPr>
          <p:cNvCxnSpPr>
            <a:cxnSpLocks/>
          </p:cNvCxnSpPr>
          <p:nvPr/>
        </p:nvCxnSpPr>
        <p:spPr>
          <a:xfrm>
            <a:off x="6095999" y="5299949"/>
            <a:ext cx="0" cy="4789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C14D9D33-05CE-404C-88B5-9B4762D5BCF9}"/>
              </a:ext>
            </a:extLst>
          </p:cNvPr>
          <p:cNvCxnSpPr>
            <a:cxnSpLocks/>
          </p:cNvCxnSpPr>
          <p:nvPr/>
        </p:nvCxnSpPr>
        <p:spPr>
          <a:xfrm flipH="1">
            <a:off x="1203121" y="3930939"/>
            <a:ext cx="56066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A9ADB02-6129-4125-BA79-C3D6204C8124}"/>
              </a:ext>
            </a:extLst>
          </p:cNvPr>
          <p:cNvSpPr txBox="1"/>
          <p:nvPr/>
        </p:nvSpPr>
        <p:spPr>
          <a:xfrm>
            <a:off x="5173734" y="5793902"/>
            <a:ext cx="1821460" cy="73866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200" dirty="0">
                <a:solidFill>
                  <a:schemeClr val="accent5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Online Lectures</a:t>
            </a:r>
            <a:endParaRPr lang="en-US" altLang="ko-KR" sz="1400" dirty="0">
              <a:solidFill>
                <a:schemeClr val="accent5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pPr algn="ctr">
              <a:defRPr/>
            </a:pPr>
            <a:r>
              <a:rPr lang="ko-KR" altLang="en-US" sz="1400" dirty="0">
                <a:solidFill>
                  <a:schemeClr val="accent5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인터넷강의제공</a:t>
            </a:r>
            <a:r>
              <a:rPr lang="en-US" altLang="ko-KR" sz="1400" dirty="0">
                <a:solidFill>
                  <a:schemeClr val="accent5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</a:p>
          <a:p>
            <a:pPr algn="ctr">
              <a:defRPr/>
            </a:pPr>
            <a:r>
              <a:rPr lang="ko-KR" altLang="en-US" sz="1600" dirty="0">
                <a:solidFill>
                  <a:schemeClr val="accent2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endParaRPr lang="en-US" altLang="ko-KR" sz="1400" dirty="0">
              <a:solidFill>
                <a:schemeClr val="accent2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FCC1CADE-3196-4EE1-B0C4-74558A578645}"/>
              </a:ext>
            </a:extLst>
          </p:cNvPr>
          <p:cNvCxnSpPr>
            <a:cxnSpLocks/>
          </p:cNvCxnSpPr>
          <p:nvPr/>
        </p:nvCxnSpPr>
        <p:spPr>
          <a:xfrm>
            <a:off x="10408990" y="4001294"/>
            <a:ext cx="54878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타원 10">
            <a:extLst>
              <a:ext uri="{FF2B5EF4-FFF2-40B4-BE49-F238E27FC236}">
                <a16:creationId xmlns:a16="http://schemas.microsoft.com/office/drawing/2014/main" id="{A2837DF5-8B82-4532-B816-A58D58C1A108}"/>
              </a:ext>
            </a:extLst>
          </p:cNvPr>
          <p:cNvSpPr/>
          <p:nvPr/>
        </p:nvSpPr>
        <p:spPr>
          <a:xfrm>
            <a:off x="4602761" y="2223704"/>
            <a:ext cx="2986477" cy="157210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88B72132-8DA3-4428-9F54-C8865BA0FB01}"/>
              </a:ext>
            </a:extLst>
          </p:cNvPr>
          <p:cNvSpPr/>
          <p:nvPr/>
        </p:nvSpPr>
        <p:spPr>
          <a:xfrm>
            <a:off x="4591226" y="3866196"/>
            <a:ext cx="2986477" cy="157210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BA9CE438-5A6E-4079-9B66-B6B628C27704}"/>
              </a:ext>
            </a:extLst>
          </p:cNvPr>
          <p:cNvSpPr/>
          <p:nvPr/>
        </p:nvSpPr>
        <p:spPr>
          <a:xfrm>
            <a:off x="1901157" y="3040224"/>
            <a:ext cx="2986477" cy="157210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9D75B22E-2E34-4F6A-9599-B77FB3F0451E}"/>
              </a:ext>
            </a:extLst>
          </p:cNvPr>
          <p:cNvSpPr/>
          <p:nvPr/>
        </p:nvSpPr>
        <p:spPr>
          <a:xfrm>
            <a:off x="7326124" y="3044950"/>
            <a:ext cx="2986477" cy="157210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B9D81D43-27C9-4DAE-9BC5-854ABBA64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1563" y="3013279"/>
            <a:ext cx="1201992" cy="299151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BFDEA25-537F-4898-B4E1-CCC49789BAC4}"/>
              </a:ext>
            </a:extLst>
          </p:cNvPr>
          <p:cNvSpPr txBox="1"/>
          <p:nvPr/>
        </p:nvSpPr>
        <p:spPr>
          <a:xfrm>
            <a:off x="10218140" y="3429000"/>
            <a:ext cx="1821460" cy="73866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200" dirty="0">
                <a:solidFill>
                  <a:schemeClr val="accent5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Program </a:t>
            </a:r>
            <a:endParaRPr lang="en-US" altLang="ko-KR" sz="1400" dirty="0">
              <a:solidFill>
                <a:schemeClr val="accent5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pPr algn="ctr">
              <a:defRPr/>
            </a:pPr>
            <a:r>
              <a:rPr lang="ko-KR" altLang="en-US" sz="1400" dirty="0">
                <a:solidFill>
                  <a:schemeClr val="accent5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커리큘럼</a:t>
            </a:r>
            <a:r>
              <a:rPr lang="en-US" altLang="ko-KR" sz="1400" dirty="0">
                <a:solidFill>
                  <a:schemeClr val="accent5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/</a:t>
            </a:r>
            <a:r>
              <a:rPr lang="ko-KR" altLang="en-US" sz="1400" dirty="0">
                <a:solidFill>
                  <a:schemeClr val="accent5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암기플랫폼</a:t>
            </a:r>
            <a:r>
              <a:rPr lang="en-US" altLang="ko-KR" sz="1400" dirty="0">
                <a:solidFill>
                  <a:schemeClr val="accent5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</a:p>
          <a:p>
            <a:pPr algn="ctr">
              <a:defRPr/>
            </a:pPr>
            <a:r>
              <a:rPr lang="ko-KR" altLang="en-US" sz="1600" dirty="0">
                <a:solidFill>
                  <a:schemeClr val="accent2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endParaRPr lang="en-US" altLang="ko-KR" sz="1400" dirty="0">
              <a:solidFill>
                <a:schemeClr val="accent2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3084ECF3-568A-45EB-B74D-AED11D6FB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2508" y="3887920"/>
            <a:ext cx="1201992" cy="29915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967484E9-4706-4EC7-B28F-EC63770DB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7416" y="4252224"/>
            <a:ext cx="1197370" cy="29494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C12EE3C0-520C-46EB-AB28-D1F489464C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2639" y="2495846"/>
            <a:ext cx="581235" cy="366431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92F119FE-B140-4DF7-863B-43DF696348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5358" y="3113947"/>
            <a:ext cx="685359" cy="364183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F9358F7E-A7A7-4B48-8046-9B2F4884DD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9644" y="2514278"/>
            <a:ext cx="685359" cy="317609"/>
          </a:xfrm>
          <a:prstGeom prst="rect">
            <a:avLst/>
          </a:prstGeom>
        </p:spPr>
      </p:pic>
      <p:pic>
        <p:nvPicPr>
          <p:cNvPr id="40" name="그림 39">
            <a:extLst>
              <a:ext uri="{FF2B5EF4-FFF2-40B4-BE49-F238E27FC236}">
                <a16:creationId xmlns:a16="http://schemas.microsoft.com/office/drawing/2014/main" id="{08856828-046A-496F-94B3-1B574EE03E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62092" y="2653849"/>
            <a:ext cx="581235" cy="366431"/>
          </a:xfrm>
          <a:prstGeom prst="rect">
            <a:avLst/>
          </a:prstGeom>
        </p:spPr>
      </p:pic>
      <p:pic>
        <p:nvPicPr>
          <p:cNvPr id="42" name="그림 41">
            <a:extLst>
              <a:ext uri="{FF2B5EF4-FFF2-40B4-BE49-F238E27FC236}">
                <a16:creationId xmlns:a16="http://schemas.microsoft.com/office/drawing/2014/main" id="{6FF003D6-0A5F-46EA-BA0C-64CAF3B743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76240" y="3159157"/>
            <a:ext cx="679754" cy="321359"/>
          </a:xfrm>
          <a:prstGeom prst="rect">
            <a:avLst/>
          </a:prstGeom>
        </p:spPr>
      </p:pic>
      <p:pic>
        <p:nvPicPr>
          <p:cNvPr id="50" name="그림 49">
            <a:extLst>
              <a:ext uri="{FF2B5EF4-FFF2-40B4-BE49-F238E27FC236}">
                <a16:creationId xmlns:a16="http://schemas.microsoft.com/office/drawing/2014/main" id="{CFA04C22-D416-46A0-8295-9F3C674C0D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70329" y="3385653"/>
            <a:ext cx="856092" cy="866571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59EAE782-FDDA-4838-8380-C4D3010152C6}"/>
              </a:ext>
            </a:extLst>
          </p:cNvPr>
          <p:cNvSpPr txBox="1"/>
          <p:nvPr/>
        </p:nvSpPr>
        <p:spPr>
          <a:xfrm>
            <a:off x="10348437" y="6571600"/>
            <a:ext cx="2010726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200" b="1" dirty="0"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Global Edu Partners </a:t>
            </a:r>
            <a:r>
              <a:rPr lang="en-US" altLang="ko-KR" sz="1050" b="1" dirty="0"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(</a:t>
            </a:r>
            <a:r>
              <a:rPr lang="ko-KR" altLang="en-US" sz="1050" b="1" dirty="0"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주</a:t>
            </a:r>
            <a:r>
              <a:rPr lang="en-US" altLang="ko-KR" sz="1050" b="1" dirty="0"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)</a:t>
            </a:r>
            <a:endParaRPr lang="en-US" altLang="ko-KR" sz="1100" b="1" dirty="0">
              <a:solidFill>
                <a:schemeClr val="bg1">
                  <a:lumMod val="50000"/>
                </a:schemeClr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20895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>
            <a:extLst>
              <a:ext uri="{FF2B5EF4-FFF2-40B4-BE49-F238E27FC236}">
                <a16:creationId xmlns:a16="http://schemas.microsoft.com/office/drawing/2014/main" id="{25DF4450-C4BE-490A-9D6A-C064CEA53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D6262363-9C88-4AA3-AE8E-D61595697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42C90285-4F70-442A-8161-2AAFC5CA73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10CCEB42-5379-4140-9E95-9E30DD5E239D}"/>
              </a:ext>
            </a:extLst>
          </p:cNvPr>
          <p:cNvSpPr/>
          <p:nvPr/>
        </p:nvSpPr>
        <p:spPr>
          <a:xfrm>
            <a:off x="185956" y="964530"/>
            <a:ext cx="11820088" cy="552834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0064C2-980B-4C83-BE1B-4CA3C328C2FB}"/>
              </a:ext>
            </a:extLst>
          </p:cNvPr>
          <p:cNvSpPr txBox="1"/>
          <p:nvPr/>
        </p:nvSpPr>
        <p:spPr>
          <a:xfrm>
            <a:off x="0" y="197192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ko-KR" sz="3200" dirty="0">
                <a:solidFill>
                  <a:schemeClr val="accent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Competition Advantage                                                             10</a:t>
            </a:r>
            <a:r>
              <a:rPr lang="ko-KR" altLang="en-US" sz="3200" dirty="0">
                <a:solidFill>
                  <a:schemeClr val="accent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7DBE0E-BC3E-46FD-A038-22934AB8104F}"/>
              </a:ext>
            </a:extLst>
          </p:cNvPr>
          <p:cNvSpPr txBox="1"/>
          <p:nvPr/>
        </p:nvSpPr>
        <p:spPr>
          <a:xfrm>
            <a:off x="2230773" y="2626467"/>
            <a:ext cx="2267824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ko-KR" altLang="en-US" sz="1000" b="1" dirty="0">
                <a:solidFill>
                  <a:schemeClr val="accent5"/>
                </a:solidFill>
                <a:latin typeface="+mj-ea"/>
                <a:ea typeface="+mj-ea"/>
              </a:rPr>
              <a:t>공부의 끝은 암기</a:t>
            </a:r>
            <a:r>
              <a:rPr lang="en-US" altLang="ko-KR" sz="1000" b="1" dirty="0">
                <a:solidFill>
                  <a:schemeClr val="accent5"/>
                </a:solidFill>
                <a:latin typeface="+mj-ea"/>
                <a:ea typeface="+mj-ea"/>
              </a:rPr>
              <a:t>. </a:t>
            </a:r>
            <a:r>
              <a:rPr lang="ko-KR" altLang="en-US" sz="1000" b="1" dirty="0">
                <a:solidFill>
                  <a:schemeClr val="accent5"/>
                </a:solidFill>
                <a:latin typeface="+mj-ea"/>
                <a:ea typeface="+mj-ea"/>
              </a:rPr>
              <a:t>국내외 최초 암기</a:t>
            </a:r>
            <a:r>
              <a:rPr lang="en-US" altLang="ko-KR" sz="1000" b="1" dirty="0">
                <a:solidFill>
                  <a:schemeClr val="accent5"/>
                </a:solidFill>
                <a:latin typeface="+mj-ea"/>
                <a:ea typeface="+mj-ea"/>
              </a:rPr>
              <a:t>, </a:t>
            </a:r>
            <a:r>
              <a:rPr lang="ko-KR" altLang="en-US" sz="1000" b="1" dirty="0">
                <a:solidFill>
                  <a:schemeClr val="accent5"/>
                </a:solidFill>
                <a:latin typeface="+mj-ea"/>
                <a:ea typeface="+mj-ea"/>
              </a:rPr>
              <a:t>인출</a:t>
            </a:r>
            <a:r>
              <a:rPr lang="en-US" altLang="ko-KR" sz="1000" b="1" dirty="0">
                <a:solidFill>
                  <a:schemeClr val="accent5"/>
                </a:solidFill>
                <a:latin typeface="+mj-ea"/>
                <a:ea typeface="+mj-ea"/>
              </a:rPr>
              <a:t>, </a:t>
            </a:r>
            <a:r>
              <a:rPr lang="ko-KR" altLang="en-US" sz="1000" b="1" dirty="0">
                <a:solidFill>
                  <a:schemeClr val="accent5"/>
                </a:solidFill>
                <a:latin typeface="+mj-ea"/>
                <a:ea typeface="+mj-ea"/>
              </a:rPr>
              <a:t>테스트 등의 무한 프로세스를 통한 암기율</a:t>
            </a:r>
            <a:r>
              <a:rPr lang="en-US" altLang="ko-KR" sz="1000" b="1" dirty="0">
                <a:solidFill>
                  <a:schemeClr val="accent5"/>
                </a:solidFill>
                <a:latin typeface="+mj-ea"/>
                <a:ea typeface="+mj-ea"/>
              </a:rPr>
              <a:t>, </a:t>
            </a:r>
            <a:r>
              <a:rPr lang="ko-KR" altLang="en-US" sz="1000" b="1" dirty="0">
                <a:solidFill>
                  <a:schemeClr val="accent5"/>
                </a:solidFill>
                <a:latin typeface="+mj-ea"/>
                <a:ea typeface="+mj-ea"/>
              </a:rPr>
              <a:t>합격률 </a:t>
            </a:r>
            <a:r>
              <a:rPr lang="en-US" altLang="ko-KR" sz="1000" b="1" dirty="0">
                <a:solidFill>
                  <a:schemeClr val="accent5"/>
                </a:solidFill>
                <a:latin typeface="+mj-ea"/>
                <a:ea typeface="+mj-ea"/>
              </a:rPr>
              <a:t>200% </a:t>
            </a:r>
            <a:r>
              <a:rPr lang="ko-KR" altLang="en-US" sz="1000" b="1" dirty="0">
                <a:solidFill>
                  <a:schemeClr val="accent5"/>
                </a:solidFill>
                <a:latin typeface="+mj-ea"/>
                <a:ea typeface="+mj-ea"/>
              </a:rPr>
              <a:t>증가효과</a:t>
            </a:r>
            <a:endParaRPr lang="en-US" altLang="ko-KR" sz="1000" b="1" dirty="0">
              <a:solidFill>
                <a:schemeClr val="accent5"/>
              </a:solidFill>
              <a:latin typeface="+mj-ea"/>
              <a:ea typeface="+mj-ea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D28EA37A-AA21-4874-BC0B-058B98F7A38E}"/>
              </a:ext>
            </a:extLst>
          </p:cNvPr>
          <p:cNvSpPr/>
          <p:nvPr/>
        </p:nvSpPr>
        <p:spPr>
          <a:xfrm>
            <a:off x="2230773" y="2066697"/>
            <a:ext cx="2267824" cy="424833"/>
          </a:xfrm>
          <a:prstGeom prst="rect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암기 플랫폼</a:t>
            </a:r>
            <a:endParaRPr lang="en-US" altLang="ko-KR" sz="1400" dirty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7CE1C95C-7CCD-4E8A-A522-A897EBD74C12}"/>
              </a:ext>
            </a:extLst>
          </p:cNvPr>
          <p:cNvSpPr/>
          <p:nvPr/>
        </p:nvSpPr>
        <p:spPr>
          <a:xfrm>
            <a:off x="7693403" y="2055102"/>
            <a:ext cx="2267824" cy="424833"/>
          </a:xfrm>
          <a:prstGeom prst="rect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내점수 안정권</a:t>
            </a:r>
            <a:r>
              <a:rPr lang="en-US" altLang="ko-KR" sz="1400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/</a:t>
            </a:r>
            <a:r>
              <a:rPr lang="ko-KR" altLang="en-US" sz="1400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합격권</a:t>
            </a:r>
            <a:r>
              <a:rPr lang="en-US" altLang="ko-KR" sz="1400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/</a:t>
            </a:r>
            <a:r>
              <a:rPr lang="ko-KR" altLang="en-US" sz="1400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탈락권</a:t>
            </a:r>
            <a:endParaRPr lang="en-US" altLang="ko-KR" sz="1400" dirty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F16F3003-0C85-43B5-94A5-A7AE43F834BE}"/>
              </a:ext>
            </a:extLst>
          </p:cNvPr>
          <p:cNvSpPr/>
          <p:nvPr/>
        </p:nvSpPr>
        <p:spPr>
          <a:xfrm>
            <a:off x="4962088" y="2055101"/>
            <a:ext cx="2267824" cy="424833"/>
          </a:xfrm>
          <a:prstGeom prst="rect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단계별 </a:t>
            </a:r>
            <a:r>
              <a:rPr lang="en-US" altLang="ko-KR" sz="1400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1:1 </a:t>
            </a:r>
            <a:r>
              <a:rPr lang="ko-KR" altLang="en-US" sz="1400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맞춤 커리큘럼</a:t>
            </a:r>
            <a:endParaRPr lang="en-US" altLang="ko-KR" sz="1400" dirty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C4AAF8-3892-4A52-93A2-DC0A96B921F1}"/>
              </a:ext>
            </a:extLst>
          </p:cNvPr>
          <p:cNvSpPr txBox="1"/>
          <p:nvPr/>
        </p:nvSpPr>
        <p:spPr>
          <a:xfrm>
            <a:off x="4962088" y="2626467"/>
            <a:ext cx="2267824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ko-KR" altLang="en-US" sz="1000" b="1" dirty="0">
                <a:solidFill>
                  <a:schemeClr val="accent5"/>
                </a:solidFill>
                <a:latin typeface="+mj-ea"/>
                <a:ea typeface="+mj-ea"/>
              </a:rPr>
              <a:t>내 점수에 맞는 기초</a:t>
            </a:r>
            <a:r>
              <a:rPr lang="en-US" altLang="ko-KR" sz="1000" b="1" dirty="0">
                <a:solidFill>
                  <a:schemeClr val="accent5"/>
                </a:solidFill>
                <a:latin typeface="+mj-ea"/>
                <a:ea typeface="+mj-ea"/>
              </a:rPr>
              <a:t>,</a:t>
            </a:r>
            <a:r>
              <a:rPr lang="ko-KR" altLang="en-US" sz="1000" b="1" dirty="0">
                <a:solidFill>
                  <a:schemeClr val="accent5"/>
                </a:solidFill>
                <a:latin typeface="+mj-ea"/>
                <a:ea typeface="+mj-ea"/>
              </a:rPr>
              <a:t>기본</a:t>
            </a:r>
            <a:r>
              <a:rPr lang="en-US" altLang="ko-KR" sz="1000" b="1" dirty="0">
                <a:solidFill>
                  <a:schemeClr val="accent5"/>
                </a:solidFill>
                <a:latin typeface="+mj-ea"/>
                <a:ea typeface="+mj-ea"/>
              </a:rPr>
              <a:t>,</a:t>
            </a:r>
            <a:r>
              <a:rPr lang="ko-KR" altLang="en-US" sz="1000" b="1" dirty="0">
                <a:solidFill>
                  <a:schemeClr val="accent5"/>
                </a:solidFill>
                <a:latin typeface="+mj-ea"/>
                <a:ea typeface="+mj-ea"/>
              </a:rPr>
              <a:t>기출</a:t>
            </a:r>
            <a:r>
              <a:rPr lang="en-US" altLang="ko-KR" sz="1000" b="1" dirty="0">
                <a:solidFill>
                  <a:schemeClr val="accent5"/>
                </a:solidFill>
                <a:latin typeface="+mj-ea"/>
                <a:ea typeface="+mj-ea"/>
              </a:rPr>
              <a:t>,</a:t>
            </a:r>
            <a:r>
              <a:rPr lang="ko-KR" altLang="en-US" sz="1000" b="1" dirty="0">
                <a:solidFill>
                  <a:schemeClr val="accent5"/>
                </a:solidFill>
                <a:latin typeface="+mj-ea"/>
                <a:ea typeface="+mj-ea"/>
              </a:rPr>
              <a:t>모의고사 등의 시간표</a:t>
            </a:r>
            <a:r>
              <a:rPr lang="en-US" altLang="ko-KR" sz="1000" b="1" dirty="0">
                <a:solidFill>
                  <a:schemeClr val="accent5"/>
                </a:solidFill>
                <a:latin typeface="+mj-ea"/>
                <a:ea typeface="+mj-ea"/>
              </a:rPr>
              <a:t>, </a:t>
            </a:r>
            <a:r>
              <a:rPr lang="ko-KR" altLang="en-US" sz="1000" b="1" dirty="0">
                <a:solidFill>
                  <a:schemeClr val="accent5"/>
                </a:solidFill>
                <a:latin typeface="+mj-ea"/>
                <a:ea typeface="+mj-ea"/>
              </a:rPr>
              <a:t>과목별 공부법</a:t>
            </a:r>
            <a:r>
              <a:rPr lang="en-US" altLang="ko-KR" sz="1000" b="1" dirty="0">
                <a:solidFill>
                  <a:schemeClr val="accent5"/>
                </a:solidFill>
                <a:latin typeface="+mj-ea"/>
                <a:ea typeface="+mj-ea"/>
              </a:rPr>
              <a:t>, </a:t>
            </a:r>
            <a:r>
              <a:rPr lang="ko-KR" altLang="en-US" sz="1000" b="1" dirty="0">
                <a:solidFill>
                  <a:schemeClr val="accent5"/>
                </a:solidFill>
                <a:latin typeface="+mj-ea"/>
                <a:ea typeface="+mj-ea"/>
              </a:rPr>
              <a:t>출제유형이</a:t>
            </a:r>
            <a:r>
              <a:rPr lang="en-US" altLang="ko-KR" sz="1000" b="1" dirty="0">
                <a:solidFill>
                  <a:schemeClr val="accent5"/>
                </a:solidFill>
                <a:latin typeface="+mj-ea"/>
                <a:ea typeface="+mj-ea"/>
              </a:rPr>
              <a:t> </a:t>
            </a:r>
            <a:r>
              <a:rPr lang="ko-KR" altLang="en-US" sz="1000" b="1" dirty="0">
                <a:solidFill>
                  <a:schemeClr val="accent5"/>
                </a:solidFill>
                <a:latin typeface="+mj-ea"/>
                <a:ea typeface="+mj-ea"/>
              </a:rPr>
              <a:t>포함된 커리큘럼을 짜준다</a:t>
            </a:r>
            <a:r>
              <a:rPr lang="en-US" altLang="ko-KR" sz="1000" b="1" dirty="0">
                <a:solidFill>
                  <a:schemeClr val="accent5"/>
                </a:solidFill>
                <a:latin typeface="+mj-ea"/>
                <a:ea typeface="+mj-ea"/>
              </a:rPr>
              <a:t>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FF33BA-E9C3-4B56-BC91-C4E1606AAF3E}"/>
              </a:ext>
            </a:extLst>
          </p:cNvPr>
          <p:cNvSpPr txBox="1"/>
          <p:nvPr/>
        </p:nvSpPr>
        <p:spPr>
          <a:xfrm>
            <a:off x="7693403" y="2626467"/>
            <a:ext cx="2267824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ko-KR" altLang="en-US" sz="1000" b="1" dirty="0">
                <a:solidFill>
                  <a:schemeClr val="accent5"/>
                </a:solidFill>
                <a:latin typeface="+mj-ea"/>
                <a:ea typeface="+mj-ea"/>
              </a:rPr>
              <a:t>내 점수와 지원 희망 지역을 입력하면 전국 지도를 통해 안정권</a:t>
            </a:r>
            <a:r>
              <a:rPr lang="en-US" altLang="ko-KR" sz="1000" b="1" dirty="0">
                <a:solidFill>
                  <a:schemeClr val="accent5"/>
                </a:solidFill>
                <a:latin typeface="+mj-ea"/>
                <a:ea typeface="+mj-ea"/>
              </a:rPr>
              <a:t>, </a:t>
            </a:r>
            <a:r>
              <a:rPr lang="ko-KR" altLang="en-US" sz="1000" b="1" dirty="0">
                <a:solidFill>
                  <a:schemeClr val="accent5"/>
                </a:solidFill>
                <a:latin typeface="+mj-ea"/>
                <a:ea typeface="+mj-ea"/>
              </a:rPr>
              <a:t>합격권</a:t>
            </a:r>
            <a:r>
              <a:rPr lang="en-US" altLang="ko-KR" sz="1000" b="1" dirty="0">
                <a:solidFill>
                  <a:schemeClr val="accent5"/>
                </a:solidFill>
                <a:latin typeface="+mj-ea"/>
                <a:ea typeface="+mj-ea"/>
              </a:rPr>
              <a:t>, </a:t>
            </a:r>
            <a:r>
              <a:rPr lang="ko-KR" altLang="en-US" sz="1000" b="1" dirty="0">
                <a:solidFill>
                  <a:schemeClr val="accent5"/>
                </a:solidFill>
                <a:latin typeface="+mj-ea"/>
                <a:ea typeface="+mj-ea"/>
              </a:rPr>
              <a:t>탈락권을 한 눈에 볼 수 있다</a:t>
            </a:r>
            <a:r>
              <a:rPr lang="en-US" altLang="ko-KR" sz="1000" b="1" dirty="0">
                <a:solidFill>
                  <a:schemeClr val="accent5"/>
                </a:solidFill>
                <a:latin typeface="+mj-ea"/>
                <a:ea typeface="+mj-ea"/>
              </a:rPr>
              <a:t>.</a:t>
            </a:r>
            <a:endParaRPr lang="en-US" altLang="ko-KR" sz="1100" b="1" dirty="0">
              <a:solidFill>
                <a:schemeClr val="accent5"/>
              </a:solidFill>
              <a:latin typeface="+mj-ea"/>
              <a:ea typeface="+mj-e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8994E3-963A-4F86-88A3-7721CB36D5A0}"/>
              </a:ext>
            </a:extLst>
          </p:cNvPr>
          <p:cNvSpPr txBox="1"/>
          <p:nvPr/>
        </p:nvSpPr>
        <p:spPr>
          <a:xfrm>
            <a:off x="2230773" y="4378066"/>
            <a:ext cx="2267824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ko-KR" altLang="en-US" sz="1000" b="1" dirty="0">
                <a:solidFill>
                  <a:schemeClr val="accent5"/>
                </a:solidFill>
                <a:latin typeface="+mj-ea"/>
                <a:ea typeface="+mj-ea"/>
              </a:rPr>
              <a:t>내가 원하는 과목을 선택하면 공부할 영역과 공부방법</a:t>
            </a:r>
            <a:r>
              <a:rPr lang="en-US" altLang="ko-KR" sz="1000" b="1" dirty="0">
                <a:solidFill>
                  <a:schemeClr val="accent5"/>
                </a:solidFill>
                <a:latin typeface="+mj-ea"/>
                <a:ea typeface="+mj-ea"/>
              </a:rPr>
              <a:t>, </a:t>
            </a:r>
            <a:r>
              <a:rPr lang="ko-KR" altLang="en-US" sz="1000" b="1" dirty="0">
                <a:solidFill>
                  <a:schemeClr val="accent5"/>
                </a:solidFill>
                <a:latin typeface="+mj-ea"/>
                <a:ea typeface="+mj-ea"/>
              </a:rPr>
              <a:t>공부팁</a:t>
            </a:r>
            <a:r>
              <a:rPr lang="en-US" altLang="ko-KR" sz="1000" b="1" dirty="0">
                <a:solidFill>
                  <a:schemeClr val="accent5"/>
                </a:solidFill>
                <a:latin typeface="+mj-ea"/>
                <a:ea typeface="+mj-ea"/>
              </a:rPr>
              <a:t>, </a:t>
            </a:r>
            <a:r>
              <a:rPr lang="ko-KR" altLang="en-US" sz="1000" b="1" dirty="0">
                <a:solidFill>
                  <a:schemeClr val="accent5"/>
                </a:solidFill>
                <a:latin typeface="+mj-ea"/>
                <a:ea typeface="+mj-ea"/>
              </a:rPr>
              <a:t>출제경향 등이 정리된 목록을 받을 수 있다</a:t>
            </a:r>
            <a:r>
              <a:rPr lang="en-US" altLang="ko-KR" sz="1000" b="1" dirty="0">
                <a:solidFill>
                  <a:schemeClr val="accent5"/>
                </a:solidFill>
                <a:latin typeface="+mj-ea"/>
                <a:ea typeface="+mj-ea"/>
              </a:rPr>
              <a:t>.</a:t>
            </a:r>
            <a:endParaRPr lang="en-US" altLang="ko-KR" sz="1100" b="1" dirty="0">
              <a:solidFill>
                <a:schemeClr val="accent5"/>
              </a:solidFill>
              <a:latin typeface="+mj-ea"/>
              <a:ea typeface="+mj-ea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DFF6041F-BEC2-48E2-A10B-2C50DBE043AF}"/>
              </a:ext>
            </a:extLst>
          </p:cNvPr>
          <p:cNvSpPr/>
          <p:nvPr/>
        </p:nvSpPr>
        <p:spPr>
          <a:xfrm>
            <a:off x="2230773" y="3818296"/>
            <a:ext cx="2267824" cy="424833"/>
          </a:xfrm>
          <a:prstGeom prst="rect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과목별 공부법</a:t>
            </a:r>
            <a:endParaRPr lang="en-US" altLang="ko-KR" sz="1400" dirty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2C7EDA63-3B1F-41D6-AFAB-BDE0FCE40D86}"/>
              </a:ext>
            </a:extLst>
          </p:cNvPr>
          <p:cNvSpPr/>
          <p:nvPr/>
        </p:nvSpPr>
        <p:spPr>
          <a:xfrm>
            <a:off x="7693403" y="3806701"/>
            <a:ext cx="2267824" cy="424833"/>
          </a:xfrm>
          <a:prstGeom prst="rect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N</a:t>
            </a:r>
            <a:r>
              <a:rPr lang="ko-KR" altLang="en-US" sz="1400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회독 암기반</a:t>
            </a:r>
            <a:endParaRPr lang="en-US" altLang="ko-KR" sz="1400" dirty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7C621F3B-5F5C-48A0-9716-EE75262E7483}"/>
              </a:ext>
            </a:extLst>
          </p:cNvPr>
          <p:cNvSpPr/>
          <p:nvPr/>
        </p:nvSpPr>
        <p:spPr>
          <a:xfrm>
            <a:off x="4962088" y="3806700"/>
            <a:ext cx="2267824" cy="424833"/>
          </a:xfrm>
          <a:prstGeom prst="rect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적정 이용료</a:t>
            </a:r>
            <a:endParaRPr lang="en-US" altLang="ko-KR" sz="1400" dirty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003DE7-FB6E-474B-A468-65D9AED63DD2}"/>
              </a:ext>
            </a:extLst>
          </p:cNvPr>
          <p:cNvSpPr txBox="1"/>
          <p:nvPr/>
        </p:nvSpPr>
        <p:spPr>
          <a:xfrm>
            <a:off x="4962088" y="4378066"/>
            <a:ext cx="2267824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ko-KR" altLang="en-US" sz="1000" b="1" dirty="0">
                <a:solidFill>
                  <a:schemeClr val="accent5"/>
                </a:solidFill>
                <a:latin typeface="+mj-ea"/>
                <a:ea typeface="+mj-ea"/>
              </a:rPr>
              <a:t>사양은 최고급 시설을 견지하지만 수험생들의 부담을 줄이고 좌석점유율을 높이고자 적정 이용료를 받는다</a:t>
            </a:r>
            <a:r>
              <a:rPr lang="en-US" altLang="ko-KR" sz="1000" b="1" dirty="0">
                <a:solidFill>
                  <a:schemeClr val="accent5"/>
                </a:solidFill>
                <a:latin typeface="+mj-ea"/>
                <a:ea typeface="+mj-ea"/>
              </a:rPr>
              <a:t>. </a:t>
            </a:r>
            <a:endParaRPr lang="en-US" altLang="ko-KR" sz="1100" b="1" dirty="0">
              <a:solidFill>
                <a:schemeClr val="accent5"/>
              </a:solidFill>
              <a:latin typeface="+mj-ea"/>
              <a:ea typeface="+mj-ea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E11472-F8F3-4D9E-A221-1FA6494792F1}"/>
              </a:ext>
            </a:extLst>
          </p:cNvPr>
          <p:cNvSpPr txBox="1"/>
          <p:nvPr/>
        </p:nvSpPr>
        <p:spPr>
          <a:xfrm>
            <a:off x="7693403" y="4378066"/>
            <a:ext cx="2267824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ko-KR" altLang="en-US" sz="1000" b="1" dirty="0">
                <a:solidFill>
                  <a:schemeClr val="accent5"/>
                </a:solidFill>
                <a:latin typeface="+mj-ea"/>
                <a:ea typeface="+mj-ea"/>
              </a:rPr>
              <a:t>규모에 따라 교실형 암기반을 론칭하여 다양한 수험자료를 제공하여 차별성을 더하여 합격률을 높인다</a:t>
            </a:r>
            <a:r>
              <a:rPr lang="en-US" altLang="ko-KR" sz="1000" b="1" dirty="0">
                <a:solidFill>
                  <a:schemeClr val="accent5"/>
                </a:solidFill>
                <a:latin typeface="+mj-ea"/>
                <a:ea typeface="+mj-ea"/>
              </a:rPr>
              <a:t>.</a:t>
            </a:r>
            <a:endParaRPr lang="en-US" altLang="ko-KR" sz="1100" b="1" dirty="0">
              <a:solidFill>
                <a:schemeClr val="accent5"/>
              </a:solidFill>
              <a:latin typeface="+mj-ea"/>
              <a:ea typeface="+mj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214B45-BC11-4110-AB36-0105892B4CF1}"/>
              </a:ext>
            </a:extLst>
          </p:cNvPr>
          <p:cNvSpPr txBox="1"/>
          <p:nvPr/>
        </p:nvSpPr>
        <p:spPr>
          <a:xfrm>
            <a:off x="10348437" y="6571600"/>
            <a:ext cx="2010726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200" b="1" dirty="0"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Global Edu Partners </a:t>
            </a:r>
            <a:r>
              <a:rPr lang="en-US" altLang="ko-KR" sz="1050" b="1" dirty="0"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(</a:t>
            </a:r>
            <a:r>
              <a:rPr lang="ko-KR" altLang="en-US" sz="1050" b="1" dirty="0"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주</a:t>
            </a:r>
            <a:r>
              <a:rPr lang="en-US" altLang="ko-KR" sz="1050" b="1" dirty="0"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)</a:t>
            </a:r>
            <a:endParaRPr lang="en-US" altLang="ko-KR" sz="1100" b="1" dirty="0">
              <a:solidFill>
                <a:schemeClr val="bg1">
                  <a:lumMod val="50000"/>
                </a:schemeClr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02317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>
            <a:extLst>
              <a:ext uri="{FF2B5EF4-FFF2-40B4-BE49-F238E27FC236}">
                <a16:creationId xmlns:a16="http://schemas.microsoft.com/office/drawing/2014/main" id="{25DF4450-C4BE-490A-9D6A-C064CEA53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42C90285-4F70-442A-8161-2AAFC5CA73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0064C2-980B-4C83-BE1B-4CA3C328C2FB}"/>
              </a:ext>
            </a:extLst>
          </p:cNvPr>
          <p:cNvSpPr txBox="1"/>
          <p:nvPr/>
        </p:nvSpPr>
        <p:spPr>
          <a:xfrm>
            <a:off x="0" y="197192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ko-KR" sz="3200" dirty="0">
                <a:solidFill>
                  <a:schemeClr val="accent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Developer                                                                          </a:t>
            </a:r>
            <a:r>
              <a:rPr lang="en-US" altLang="ko-KR" sz="3200" dirty="0">
                <a:solidFill>
                  <a:schemeClr val="accent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       11</a:t>
            </a:r>
            <a:r>
              <a:rPr lang="ko-KR" altLang="en-US" sz="3200" dirty="0">
                <a:solidFill>
                  <a:schemeClr val="accent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875A0CE5-DAAC-401E-83C0-A13820874602}"/>
              </a:ext>
            </a:extLst>
          </p:cNvPr>
          <p:cNvSpPr/>
          <p:nvPr/>
        </p:nvSpPr>
        <p:spPr>
          <a:xfrm>
            <a:off x="185956" y="1132463"/>
            <a:ext cx="11820088" cy="552834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326F9C-2120-4DEE-B661-6D4271EDD112}"/>
              </a:ext>
            </a:extLst>
          </p:cNvPr>
          <p:cNvSpPr txBox="1"/>
          <p:nvPr/>
        </p:nvSpPr>
        <p:spPr>
          <a:xfrm>
            <a:off x="2694964" y="1291223"/>
            <a:ext cx="8379204" cy="322883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ko-KR" altLang="en-US" sz="1400" b="1" dirty="0">
                <a:latin typeface="+mj-ea"/>
                <a:ea typeface="+mj-ea"/>
              </a:rPr>
              <a:t>조강수 대표</a:t>
            </a:r>
            <a:r>
              <a:rPr lang="en-US" altLang="ko-KR" sz="1400" b="1" dirty="0">
                <a:latin typeface="+mj-ea"/>
                <a:ea typeface="+mj-ea"/>
              </a:rPr>
              <a:t>, Business Development, Developer </a:t>
            </a:r>
            <a:endParaRPr lang="en-US" altLang="ko-KR" sz="1400" dirty="0">
              <a:latin typeface="+mj-ea"/>
              <a:ea typeface="+mj-ea"/>
            </a:endParaRPr>
          </a:p>
          <a:p>
            <a:pPr algn="just" fontAlgn="base">
              <a:lnSpc>
                <a:spcPct val="160000"/>
              </a:lnSpc>
            </a:pPr>
            <a:endParaRPr lang="en-US" altLang="ko-KR" sz="1000" b="1" kern="0" dirty="0">
              <a:solidFill>
                <a:srgbClr val="0000FF"/>
              </a:solidFill>
              <a:latin typeface="+mj-ea"/>
              <a:ea typeface="+mj-ea"/>
            </a:endParaRPr>
          </a:p>
          <a:p>
            <a:pPr algn="just" fontAlgn="base">
              <a:lnSpc>
                <a:spcPct val="160000"/>
              </a:lnSpc>
            </a:pPr>
            <a:r>
              <a:rPr lang="ko-KR" altLang="en-US" sz="1000" b="1" kern="0" dirty="0">
                <a:solidFill>
                  <a:srgbClr val="0000FF"/>
                </a:solidFill>
                <a:latin typeface="+mj-ea"/>
                <a:ea typeface="+mj-ea"/>
              </a:rPr>
              <a:t>주요약력 </a:t>
            </a:r>
            <a:endParaRPr lang="ko-KR" altLang="en-US" sz="10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just" fontAlgn="base">
              <a:lnSpc>
                <a:spcPct val="160000"/>
              </a:lnSpc>
            </a:pPr>
            <a:r>
              <a:rPr lang="ko-KR" altLang="en-US" sz="1000" b="1" kern="0" dirty="0">
                <a:solidFill>
                  <a:srgbClr val="000000"/>
                </a:solidFill>
                <a:latin typeface="+mj-ea"/>
                <a:ea typeface="+mj-ea"/>
              </a:rPr>
              <a:t>현</a:t>
            </a:r>
            <a:r>
              <a:rPr lang="en-US" altLang="ko-KR" sz="1000" b="1" kern="0" dirty="0">
                <a:solidFill>
                  <a:srgbClr val="000000"/>
                </a:solidFill>
                <a:latin typeface="+mj-ea"/>
                <a:ea typeface="+mj-ea"/>
              </a:rPr>
              <a:t>) </a:t>
            </a:r>
            <a:r>
              <a:rPr lang="ko-KR" altLang="en-US" sz="1000" b="1" kern="0" dirty="0">
                <a:solidFill>
                  <a:srgbClr val="000000"/>
                </a:solidFill>
                <a:latin typeface="+mj-ea"/>
                <a:ea typeface="+mj-ea"/>
              </a:rPr>
              <a:t>광주 김재규 공무원학원 대표</a:t>
            </a:r>
            <a:endParaRPr lang="ko-KR" altLang="en-US" sz="10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just" fontAlgn="base">
              <a:lnSpc>
                <a:spcPct val="160000"/>
              </a:lnSpc>
            </a:pPr>
            <a:r>
              <a:rPr lang="ko-KR" altLang="en-US" sz="1000" b="1" kern="0" dirty="0">
                <a:solidFill>
                  <a:srgbClr val="000000"/>
                </a:solidFill>
                <a:latin typeface="+mj-ea"/>
                <a:ea typeface="+mj-ea"/>
              </a:rPr>
              <a:t>전</a:t>
            </a:r>
            <a:r>
              <a:rPr lang="en-US" altLang="ko-KR" sz="1000" b="1" kern="0" dirty="0">
                <a:solidFill>
                  <a:srgbClr val="000000"/>
                </a:solidFill>
                <a:latin typeface="+mj-ea"/>
                <a:ea typeface="+mj-ea"/>
              </a:rPr>
              <a:t>) </a:t>
            </a:r>
            <a:r>
              <a:rPr lang="ko-KR" altLang="en-US" sz="1000" b="1" kern="0" dirty="0">
                <a:solidFill>
                  <a:srgbClr val="000000"/>
                </a:solidFill>
                <a:latin typeface="+mj-ea"/>
                <a:ea typeface="+mj-ea"/>
              </a:rPr>
              <a:t>박문각 고시학원 원장</a:t>
            </a:r>
            <a:endParaRPr lang="ko-KR" altLang="en-US" sz="10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just" fontAlgn="base">
              <a:lnSpc>
                <a:spcPct val="160000"/>
              </a:lnSpc>
            </a:pPr>
            <a:r>
              <a:rPr lang="ko-KR" altLang="en-US" sz="1000" b="1" kern="0" dirty="0">
                <a:solidFill>
                  <a:srgbClr val="000000"/>
                </a:solidFill>
                <a:latin typeface="+mj-ea"/>
                <a:ea typeface="+mj-ea"/>
              </a:rPr>
              <a:t>전</a:t>
            </a:r>
            <a:r>
              <a:rPr lang="en-US" altLang="ko-KR" sz="1000" b="1" kern="0" dirty="0">
                <a:solidFill>
                  <a:srgbClr val="000000"/>
                </a:solidFill>
                <a:latin typeface="+mj-ea"/>
                <a:ea typeface="+mj-ea"/>
              </a:rPr>
              <a:t>) </a:t>
            </a:r>
            <a:r>
              <a:rPr lang="ko-KR" altLang="en-US" sz="1000" b="1" kern="0" dirty="0">
                <a:solidFill>
                  <a:srgbClr val="000000"/>
                </a:solidFill>
                <a:latin typeface="+mj-ea"/>
                <a:ea typeface="+mj-ea"/>
              </a:rPr>
              <a:t>박문각 스파르타 원장</a:t>
            </a:r>
            <a:endParaRPr lang="ko-KR" altLang="en-US" sz="10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just" fontAlgn="base">
              <a:lnSpc>
                <a:spcPct val="160000"/>
              </a:lnSpc>
            </a:pPr>
            <a:r>
              <a:rPr lang="ko-KR" altLang="en-US" sz="1000" b="1" kern="0" dirty="0">
                <a:solidFill>
                  <a:srgbClr val="000000"/>
                </a:solidFill>
                <a:latin typeface="+mj-ea"/>
                <a:ea typeface="+mj-ea"/>
              </a:rPr>
              <a:t>전</a:t>
            </a:r>
            <a:r>
              <a:rPr lang="en-US" altLang="ko-KR" sz="1000" b="1" kern="0" dirty="0">
                <a:solidFill>
                  <a:srgbClr val="000000"/>
                </a:solidFill>
                <a:latin typeface="+mj-ea"/>
                <a:ea typeface="+mj-ea"/>
              </a:rPr>
              <a:t>) </a:t>
            </a:r>
            <a:r>
              <a:rPr lang="ko-KR" altLang="en-US" sz="1000" b="1" kern="0" dirty="0">
                <a:solidFill>
                  <a:srgbClr val="000000"/>
                </a:solidFill>
                <a:latin typeface="+mj-ea"/>
                <a:ea typeface="+mj-ea"/>
              </a:rPr>
              <a:t>강남 대성학원 주임강사</a:t>
            </a:r>
            <a:endParaRPr lang="ko-KR" altLang="en-US" sz="10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just" fontAlgn="base">
              <a:lnSpc>
                <a:spcPct val="160000"/>
              </a:lnSpc>
            </a:pPr>
            <a:r>
              <a:rPr lang="ko-KR" altLang="en-US" sz="1000" b="1" kern="0" dirty="0">
                <a:solidFill>
                  <a:srgbClr val="000000"/>
                </a:solidFill>
                <a:latin typeface="+mj-ea"/>
                <a:ea typeface="+mj-ea"/>
              </a:rPr>
              <a:t>전</a:t>
            </a:r>
            <a:r>
              <a:rPr lang="en-US" altLang="ko-KR" sz="1000" b="1" kern="0" dirty="0">
                <a:solidFill>
                  <a:srgbClr val="000000"/>
                </a:solidFill>
                <a:latin typeface="+mj-ea"/>
                <a:ea typeface="+mj-ea"/>
              </a:rPr>
              <a:t>) </a:t>
            </a:r>
            <a:r>
              <a:rPr lang="ko-KR" altLang="en-US" sz="1000" b="1" kern="0" dirty="0">
                <a:solidFill>
                  <a:srgbClr val="000000"/>
                </a:solidFill>
                <a:latin typeface="+mj-ea"/>
                <a:ea typeface="+mj-ea"/>
              </a:rPr>
              <a:t>강남 청솔학원 대표강사</a:t>
            </a:r>
            <a:endParaRPr lang="ko-KR" altLang="en-US" sz="10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just" fontAlgn="base">
              <a:lnSpc>
                <a:spcPct val="160000"/>
              </a:lnSpc>
            </a:pPr>
            <a:r>
              <a:rPr lang="ko-KR" altLang="en-US" sz="1000" b="1" kern="0" dirty="0">
                <a:solidFill>
                  <a:srgbClr val="000000"/>
                </a:solidFill>
                <a:latin typeface="+mj-ea"/>
                <a:ea typeface="+mj-ea"/>
              </a:rPr>
              <a:t>전</a:t>
            </a:r>
            <a:r>
              <a:rPr lang="en-US" altLang="ko-KR" sz="1000" b="1" kern="0" dirty="0">
                <a:solidFill>
                  <a:srgbClr val="000000"/>
                </a:solidFill>
                <a:latin typeface="+mj-ea"/>
                <a:ea typeface="+mj-ea"/>
              </a:rPr>
              <a:t>) </a:t>
            </a:r>
            <a:r>
              <a:rPr lang="ko-KR" altLang="en-US" sz="1000" b="1" kern="0" dirty="0">
                <a:solidFill>
                  <a:srgbClr val="000000"/>
                </a:solidFill>
                <a:latin typeface="+mj-ea"/>
                <a:ea typeface="+mj-ea"/>
              </a:rPr>
              <a:t>강남 </a:t>
            </a:r>
            <a:r>
              <a:rPr lang="en-US" altLang="ko-KR" sz="1000" b="1" kern="0" dirty="0">
                <a:solidFill>
                  <a:srgbClr val="000000"/>
                </a:solidFill>
                <a:latin typeface="+mj-ea"/>
                <a:ea typeface="+mj-ea"/>
              </a:rPr>
              <a:t>YBM </a:t>
            </a:r>
            <a:r>
              <a:rPr lang="ko-KR" altLang="en-US" sz="1000" b="1" kern="0" dirty="0">
                <a:solidFill>
                  <a:srgbClr val="000000"/>
                </a:solidFill>
                <a:latin typeface="+mj-ea"/>
                <a:ea typeface="+mj-ea"/>
              </a:rPr>
              <a:t>시사 주임강사</a:t>
            </a:r>
            <a:endParaRPr lang="ko-KR" altLang="en-US" sz="10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just" fontAlgn="base">
              <a:lnSpc>
                <a:spcPct val="160000"/>
              </a:lnSpc>
            </a:pPr>
            <a:r>
              <a:rPr lang="ko-KR" altLang="en-US" sz="1000" b="1" kern="0" dirty="0">
                <a:solidFill>
                  <a:srgbClr val="000000"/>
                </a:solidFill>
                <a:latin typeface="+mj-ea"/>
                <a:ea typeface="+mj-ea"/>
              </a:rPr>
              <a:t>전</a:t>
            </a:r>
            <a:r>
              <a:rPr lang="en-US" altLang="ko-KR" sz="1000" b="1" kern="0" dirty="0">
                <a:solidFill>
                  <a:srgbClr val="000000"/>
                </a:solidFill>
                <a:latin typeface="+mj-ea"/>
                <a:ea typeface="+mj-ea"/>
              </a:rPr>
              <a:t>) </a:t>
            </a:r>
            <a:r>
              <a:rPr lang="ko-KR" altLang="en-US" sz="1000" b="1" kern="0" dirty="0">
                <a:solidFill>
                  <a:srgbClr val="000000"/>
                </a:solidFill>
                <a:latin typeface="+mj-ea"/>
                <a:ea typeface="+mj-ea"/>
              </a:rPr>
              <a:t>종로 </a:t>
            </a:r>
            <a:r>
              <a:rPr lang="en-US" altLang="ko-KR" sz="1000" b="1" kern="0" dirty="0">
                <a:solidFill>
                  <a:srgbClr val="000000"/>
                </a:solidFill>
                <a:latin typeface="+mj-ea"/>
                <a:ea typeface="+mj-ea"/>
              </a:rPr>
              <a:t>YBM </a:t>
            </a:r>
            <a:r>
              <a:rPr lang="ko-KR" altLang="en-US" sz="1000" b="1" kern="0" dirty="0">
                <a:solidFill>
                  <a:srgbClr val="000000"/>
                </a:solidFill>
                <a:latin typeface="+mj-ea"/>
                <a:ea typeface="+mj-ea"/>
              </a:rPr>
              <a:t>시사 주임강사 </a:t>
            </a:r>
            <a:endParaRPr lang="ko-KR" altLang="en-US" sz="10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just" fontAlgn="base">
              <a:lnSpc>
                <a:spcPct val="160000"/>
              </a:lnSpc>
            </a:pPr>
            <a:r>
              <a:rPr lang="ko-KR" altLang="en-US" sz="1000" b="1" kern="0" dirty="0">
                <a:solidFill>
                  <a:srgbClr val="000000"/>
                </a:solidFill>
                <a:latin typeface="+mj-ea"/>
                <a:ea typeface="+mj-ea"/>
              </a:rPr>
              <a:t>전</a:t>
            </a:r>
            <a:r>
              <a:rPr lang="en-US" altLang="ko-KR" sz="1000" b="1" kern="0" dirty="0">
                <a:solidFill>
                  <a:srgbClr val="000000"/>
                </a:solidFill>
                <a:latin typeface="+mj-ea"/>
                <a:ea typeface="+mj-ea"/>
              </a:rPr>
              <a:t>) </a:t>
            </a:r>
            <a:r>
              <a:rPr lang="ko-KR" altLang="en-US" sz="1000" b="1" kern="0" dirty="0">
                <a:solidFill>
                  <a:srgbClr val="000000"/>
                </a:solidFill>
                <a:latin typeface="+mj-ea"/>
                <a:ea typeface="+mj-ea"/>
              </a:rPr>
              <a:t>강남 종로편입학원 강사</a:t>
            </a:r>
            <a:endParaRPr lang="ko-KR" altLang="en-US" sz="10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just" fontAlgn="base">
              <a:lnSpc>
                <a:spcPct val="160000"/>
              </a:lnSpc>
            </a:pPr>
            <a:r>
              <a:rPr lang="ko-KR" altLang="en-US" sz="1000" b="1" kern="0" dirty="0">
                <a:solidFill>
                  <a:srgbClr val="000000"/>
                </a:solidFill>
                <a:latin typeface="+mj-ea"/>
                <a:ea typeface="+mj-ea"/>
              </a:rPr>
              <a:t>전</a:t>
            </a:r>
            <a:r>
              <a:rPr lang="en-US" altLang="ko-KR" sz="1000" b="1" kern="0" dirty="0">
                <a:solidFill>
                  <a:srgbClr val="000000"/>
                </a:solidFill>
                <a:latin typeface="+mj-ea"/>
                <a:ea typeface="+mj-ea"/>
              </a:rPr>
              <a:t>) </a:t>
            </a:r>
            <a:r>
              <a:rPr lang="ko-KR" altLang="en-US" sz="1000" b="1" kern="0" dirty="0">
                <a:solidFill>
                  <a:srgbClr val="000000"/>
                </a:solidFill>
                <a:latin typeface="+mj-ea"/>
                <a:ea typeface="+mj-ea"/>
              </a:rPr>
              <a:t>제제외국어학원 대표</a:t>
            </a:r>
            <a:endParaRPr lang="ko-KR" altLang="en-US" sz="10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just" fontAlgn="base">
              <a:lnSpc>
                <a:spcPct val="160000"/>
              </a:lnSpc>
            </a:pPr>
            <a:endParaRPr lang="en-US" altLang="ko-KR" sz="1000" dirty="0">
              <a:latin typeface="+mj-ea"/>
              <a:ea typeface="+mj-ea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D476BA82-D594-4D64-A4A5-A84F47453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18694"/>
            <a:ext cx="1401661" cy="149963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657E444-5417-4827-B753-24EE6FD3D5B2}"/>
              </a:ext>
            </a:extLst>
          </p:cNvPr>
          <p:cNvSpPr txBox="1"/>
          <p:nvPr/>
        </p:nvSpPr>
        <p:spPr>
          <a:xfrm>
            <a:off x="4934825" y="1756480"/>
            <a:ext cx="4074952" cy="448962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sz="1000" b="1" kern="0" dirty="0">
                <a:solidFill>
                  <a:srgbClr val="0000FF"/>
                </a:solidFill>
                <a:latin typeface="+mj-ea"/>
                <a:ea typeface="+mj-ea"/>
              </a:rPr>
              <a:t>교보문고 베스트셀러 주요 저서 </a:t>
            </a:r>
            <a:endParaRPr lang="ko-KR" altLang="en-US" sz="10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1000" b="1" kern="0" dirty="0">
                <a:solidFill>
                  <a:srgbClr val="000000"/>
                </a:solidFill>
                <a:latin typeface="Bell MT" panose="02020503060305020303" pitchFamily="18" charset="0"/>
                <a:ea typeface="+mj-ea"/>
              </a:rPr>
              <a:t>• </a:t>
            </a:r>
            <a:r>
              <a:rPr lang="ko-KR" altLang="en-US" sz="1000" b="1" kern="0" dirty="0">
                <a:solidFill>
                  <a:srgbClr val="000000"/>
                </a:solidFill>
                <a:latin typeface="+mj-ea"/>
                <a:ea typeface="+mj-ea"/>
              </a:rPr>
              <a:t>공무원영어 </a:t>
            </a:r>
            <a:r>
              <a:rPr lang="en-US" altLang="ko-KR" sz="1000" b="1" kern="0" dirty="0">
                <a:solidFill>
                  <a:srgbClr val="000000"/>
                </a:solidFill>
                <a:latin typeface="+mj-ea"/>
                <a:ea typeface="+mj-ea"/>
              </a:rPr>
              <a:t>Reading </a:t>
            </a:r>
            <a:r>
              <a:rPr lang="ko-KR" altLang="en-US" sz="1000" b="1" kern="0" dirty="0">
                <a:solidFill>
                  <a:srgbClr val="000000"/>
                </a:solidFill>
                <a:latin typeface="+mj-ea"/>
                <a:ea typeface="+mj-ea"/>
              </a:rPr>
              <a:t>기본서 </a:t>
            </a:r>
            <a:r>
              <a:rPr lang="en-US" altLang="ko-KR" sz="1000" b="1" kern="0" dirty="0">
                <a:solidFill>
                  <a:srgbClr val="000000"/>
                </a:solidFill>
                <a:latin typeface="+mj-ea"/>
                <a:ea typeface="+mj-ea"/>
              </a:rPr>
              <a:t>[KPA</a:t>
            </a:r>
            <a:r>
              <a:rPr lang="ko-KR" altLang="en-US" sz="1000" b="1" kern="0" dirty="0">
                <a:solidFill>
                  <a:srgbClr val="000000"/>
                </a:solidFill>
                <a:latin typeface="+mj-ea"/>
                <a:ea typeface="+mj-ea"/>
              </a:rPr>
              <a:t>출간</a:t>
            </a:r>
            <a:r>
              <a:rPr lang="en-US" altLang="ko-KR" sz="1000" b="1" kern="0" dirty="0">
                <a:solidFill>
                  <a:srgbClr val="000000"/>
                </a:solidFill>
                <a:latin typeface="+mj-ea"/>
                <a:ea typeface="+mj-ea"/>
              </a:rPr>
              <a:t>]</a:t>
            </a:r>
            <a:endParaRPr lang="ko-KR" altLang="en-US" sz="10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1000" b="1" kern="0" dirty="0">
                <a:solidFill>
                  <a:srgbClr val="000000"/>
                </a:solidFill>
                <a:latin typeface="Bell MT" panose="02020503060305020303" pitchFamily="18" charset="0"/>
                <a:ea typeface="+mj-ea"/>
              </a:rPr>
              <a:t>• </a:t>
            </a:r>
            <a:r>
              <a:rPr lang="ko-KR" altLang="en-US" sz="1000" b="1" kern="0" dirty="0">
                <a:solidFill>
                  <a:srgbClr val="000000"/>
                </a:solidFill>
                <a:latin typeface="+mj-ea"/>
                <a:ea typeface="+mj-ea"/>
              </a:rPr>
              <a:t>공무원영어 </a:t>
            </a:r>
            <a:r>
              <a:rPr lang="en-US" altLang="ko-KR" sz="1000" b="1" kern="0" dirty="0">
                <a:solidFill>
                  <a:srgbClr val="000000"/>
                </a:solidFill>
                <a:latin typeface="+mj-ea"/>
                <a:ea typeface="+mj-ea"/>
              </a:rPr>
              <a:t>Grammar </a:t>
            </a:r>
            <a:r>
              <a:rPr lang="ko-KR" altLang="en-US" sz="1000" b="1" kern="0" dirty="0">
                <a:solidFill>
                  <a:srgbClr val="000000"/>
                </a:solidFill>
                <a:latin typeface="+mj-ea"/>
                <a:ea typeface="+mj-ea"/>
              </a:rPr>
              <a:t>기본서 </a:t>
            </a:r>
            <a:r>
              <a:rPr lang="en-US" altLang="ko-KR" sz="1000" b="1" kern="0" dirty="0">
                <a:solidFill>
                  <a:srgbClr val="000000"/>
                </a:solidFill>
                <a:latin typeface="+mj-ea"/>
                <a:ea typeface="+mj-ea"/>
              </a:rPr>
              <a:t>[KPA</a:t>
            </a:r>
            <a:r>
              <a:rPr lang="ko-KR" altLang="en-US" sz="1000" b="1" kern="0" dirty="0">
                <a:solidFill>
                  <a:srgbClr val="000000"/>
                </a:solidFill>
                <a:latin typeface="+mj-ea"/>
                <a:ea typeface="+mj-ea"/>
              </a:rPr>
              <a:t>출간</a:t>
            </a:r>
            <a:r>
              <a:rPr lang="en-US" altLang="ko-KR" sz="1000" b="1" kern="0" dirty="0">
                <a:solidFill>
                  <a:srgbClr val="000000"/>
                </a:solidFill>
                <a:latin typeface="+mj-ea"/>
                <a:ea typeface="+mj-ea"/>
              </a:rPr>
              <a:t>]</a:t>
            </a:r>
            <a:endParaRPr lang="ko-KR" altLang="en-US" sz="10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1000" b="1" kern="0" dirty="0">
                <a:solidFill>
                  <a:srgbClr val="000000"/>
                </a:solidFill>
                <a:latin typeface="Bell MT" panose="02020503060305020303" pitchFamily="18" charset="0"/>
                <a:ea typeface="+mj-ea"/>
              </a:rPr>
              <a:t>• </a:t>
            </a:r>
            <a:r>
              <a:rPr lang="ko-KR" altLang="en-US" sz="1000" b="1" kern="0" dirty="0">
                <a:solidFill>
                  <a:srgbClr val="000000"/>
                </a:solidFill>
                <a:latin typeface="+mj-ea"/>
                <a:ea typeface="+mj-ea"/>
              </a:rPr>
              <a:t>구문독해 </a:t>
            </a:r>
            <a:r>
              <a:rPr lang="en-US" altLang="ko-KR" sz="1000" b="1" kern="0" dirty="0">
                <a:solidFill>
                  <a:srgbClr val="000000"/>
                </a:solidFill>
                <a:latin typeface="+mj-ea"/>
                <a:ea typeface="+mj-ea"/>
              </a:rPr>
              <a:t>Intensive Reading [KPA</a:t>
            </a:r>
            <a:r>
              <a:rPr lang="ko-KR" altLang="en-US" sz="1000" b="1" kern="0" dirty="0">
                <a:solidFill>
                  <a:srgbClr val="000000"/>
                </a:solidFill>
                <a:latin typeface="+mj-ea"/>
                <a:ea typeface="+mj-ea"/>
              </a:rPr>
              <a:t>출간</a:t>
            </a:r>
            <a:r>
              <a:rPr lang="en-US" altLang="ko-KR" sz="1000" b="1" kern="0" dirty="0">
                <a:solidFill>
                  <a:srgbClr val="000000"/>
                </a:solidFill>
                <a:latin typeface="+mj-ea"/>
                <a:ea typeface="+mj-ea"/>
              </a:rPr>
              <a:t>]</a:t>
            </a:r>
            <a:endParaRPr lang="ko-KR" altLang="en-US" sz="10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1000" b="1" kern="0" dirty="0">
                <a:solidFill>
                  <a:srgbClr val="000000"/>
                </a:solidFill>
                <a:latin typeface="Bell MT" panose="02020503060305020303" pitchFamily="18" charset="0"/>
                <a:ea typeface="+mj-ea"/>
              </a:rPr>
              <a:t>• </a:t>
            </a:r>
            <a:r>
              <a:rPr lang="en-US" altLang="ko-KR" sz="1000" b="1" kern="0" dirty="0">
                <a:solidFill>
                  <a:srgbClr val="000000"/>
                </a:solidFill>
                <a:latin typeface="+mj-ea"/>
                <a:ea typeface="+mj-ea"/>
              </a:rPr>
              <a:t>80</a:t>
            </a:r>
            <a:r>
              <a:rPr lang="ko-KR" altLang="en-US" sz="1000" b="1" kern="0" dirty="0">
                <a:solidFill>
                  <a:srgbClr val="000000"/>
                </a:solidFill>
                <a:latin typeface="+mj-ea"/>
                <a:ea typeface="+mj-ea"/>
              </a:rPr>
              <a:t>점 완성 핵심 개념 종합서 </a:t>
            </a:r>
            <a:r>
              <a:rPr lang="en-US" altLang="ko-KR" sz="1000" b="1" kern="0" dirty="0">
                <a:solidFill>
                  <a:srgbClr val="000000"/>
                </a:solidFill>
                <a:latin typeface="+mj-ea"/>
                <a:ea typeface="+mj-ea"/>
              </a:rPr>
              <a:t>[KPA</a:t>
            </a:r>
            <a:r>
              <a:rPr lang="ko-KR" altLang="en-US" sz="1000" b="1" kern="0" dirty="0">
                <a:solidFill>
                  <a:srgbClr val="000000"/>
                </a:solidFill>
                <a:latin typeface="+mj-ea"/>
                <a:ea typeface="+mj-ea"/>
              </a:rPr>
              <a:t>출간</a:t>
            </a:r>
            <a:r>
              <a:rPr lang="en-US" altLang="ko-KR" sz="1000" b="1" kern="0" dirty="0">
                <a:solidFill>
                  <a:srgbClr val="000000"/>
                </a:solidFill>
                <a:latin typeface="+mj-ea"/>
                <a:ea typeface="+mj-ea"/>
              </a:rPr>
              <a:t>]</a:t>
            </a:r>
            <a:endParaRPr lang="ko-KR" altLang="en-US" sz="10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1000" b="1" kern="0" dirty="0">
                <a:solidFill>
                  <a:srgbClr val="000000"/>
                </a:solidFill>
                <a:latin typeface="Bell MT" panose="02020503060305020303" pitchFamily="18" charset="0"/>
                <a:ea typeface="+mj-ea"/>
              </a:rPr>
              <a:t>• </a:t>
            </a:r>
            <a:r>
              <a:rPr lang="en-US" altLang="ko-KR" sz="1000" b="1" kern="0" dirty="0">
                <a:solidFill>
                  <a:srgbClr val="000000"/>
                </a:solidFill>
                <a:latin typeface="+mj-ea"/>
                <a:ea typeface="+mj-ea"/>
              </a:rPr>
              <a:t>10</a:t>
            </a:r>
            <a:r>
              <a:rPr lang="ko-KR" altLang="en-US" sz="1000" b="1" kern="0" dirty="0">
                <a:solidFill>
                  <a:srgbClr val="000000"/>
                </a:solidFill>
                <a:latin typeface="+mj-ea"/>
                <a:ea typeface="+mj-ea"/>
              </a:rPr>
              <a:t>개년 전직렬 기출 문제집 </a:t>
            </a:r>
            <a:r>
              <a:rPr lang="en-US" altLang="ko-KR" sz="1000" b="1" kern="0" dirty="0">
                <a:solidFill>
                  <a:srgbClr val="000000"/>
                </a:solidFill>
                <a:latin typeface="+mj-ea"/>
                <a:ea typeface="+mj-ea"/>
              </a:rPr>
              <a:t>1</a:t>
            </a:r>
            <a:r>
              <a:rPr lang="ko-KR" altLang="en-US" sz="1000" b="1" kern="0" dirty="0">
                <a:solidFill>
                  <a:srgbClr val="000000"/>
                </a:solidFill>
                <a:latin typeface="+mj-ea"/>
                <a:ea typeface="+mj-ea"/>
              </a:rPr>
              <a:t>권 </a:t>
            </a:r>
            <a:r>
              <a:rPr lang="en-US" altLang="ko-KR" sz="1000" b="1" kern="0" dirty="0">
                <a:solidFill>
                  <a:srgbClr val="000000"/>
                </a:solidFill>
                <a:latin typeface="+mj-ea"/>
                <a:ea typeface="+mj-ea"/>
              </a:rPr>
              <a:t>[KPA</a:t>
            </a:r>
            <a:r>
              <a:rPr lang="ko-KR" altLang="en-US" sz="1000" b="1" kern="0" dirty="0">
                <a:solidFill>
                  <a:srgbClr val="000000"/>
                </a:solidFill>
                <a:latin typeface="+mj-ea"/>
                <a:ea typeface="+mj-ea"/>
              </a:rPr>
              <a:t>출간</a:t>
            </a:r>
            <a:r>
              <a:rPr lang="en-US" altLang="ko-KR" sz="1000" b="1" kern="0" dirty="0">
                <a:solidFill>
                  <a:srgbClr val="000000"/>
                </a:solidFill>
                <a:latin typeface="+mj-ea"/>
                <a:ea typeface="+mj-ea"/>
              </a:rPr>
              <a:t>]</a:t>
            </a:r>
            <a:endParaRPr lang="ko-KR" altLang="en-US" sz="10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1000" b="1" kern="0" dirty="0">
                <a:solidFill>
                  <a:srgbClr val="000000"/>
                </a:solidFill>
                <a:latin typeface="Bell MT" panose="02020503060305020303" pitchFamily="18" charset="0"/>
                <a:ea typeface="+mj-ea"/>
              </a:rPr>
              <a:t>• </a:t>
            </a:r>
            <a:r>
              <a:rPr lang="en-US" altLang="ko-KR" sz="1000" b="1" kern="0" dirty="0">
                <a:solidFill>
                  <a:srgbClr val="000000"/>
                </a:solidFill>
                <a:latin typeface="+mj-ea"/>
                <a:ea typeface="+mj-ea"/>
              </a:rPr>
              <a:t>10</a:t>
            </a:r>
            <a:r>
              <a:rPr lang="ko-KR" altLang="en-US" sz="1000" b="1" kern="0" dirty="0">
                <a:solidFill>
                  <a:srgbClr val="000000"/>
                </a:solidFill>
                <a:latin typeface="+mj-ea"/>
                <a:ea typeface="+mj-ea"/>
              </a:rPr>
              <a:t>개년 전직렬 기출 문제집 </a:t>
            </a:r>
            <a:r>
              <a:rPr lang="en-US" altLang="ko-KR" sz="1000" b="1" kern="0" dirty="0">
                <a:solidFill>
                  <a:srgbClr val="000000"/>
                </a:solidFill>
                <a:latin typeface="+mj-ea"/>
                <a:ea typeface="+mj-ea"/>
              </a:rPr>
              <a:t>2</a:t>
            </a:r>
            <a:r>
              <a:rPr lang="ko-KR" altLang="en-US" sz="1000" b="1" kern="0" dirty="0">
                <a:solidFill>
                  <a:srgbClr val="000000"/>
                </a:solidFill>
                <a:latin typeface="+mj-ea"/>
                <a:ea typeface="+mj-ea"/>
              </a:rPr>
              <a:t>권 </a:t>
            </a:r>
            <a:r>
              <a:rPr lang="en-US" altLang="ko-KR" sz="1000" b="1" kern="0" dirty="0">
                <a:solidFill>
                  <a:srgbClr val="000000"/>
                </a:solidFill>
                <a:latin typeface="+mj-ea"/>
                <a:ea typeface="+mj-ea"/>
              </a:rPr>
              <a:t>[KPA</a:t>
            </a:r>
            <a:r>
              <a:rPr lang="ko-KR" altLang="en-US" sz="1000" b="1" kern="0" dirty="0">
                <a:solidFill>
                  <a:srgbClr val="000000"/>
                </a:solidFill>
                <a:latin typeface="+mj-ea"/>
                <a:ea typeface="+mj-ea"/>
              </a:rPr>
              <a:t>출간</a:t>
            </a:r>
            <a:r>
              <a:rPr lang="en-US" altLang="ko-KR" sz="1000" b="1" kern="0" dirty="0">
                <a:solidFill>
                  <a:srgbClr val="000000"/>
                </a:solidFill>
                <a:latin typeface="+mj-ea"/>
                <a:ea typeface="+mj-ea"/>
              </a:rPr>
              <a:t>]</a:t>
            </a:r>
            <a:endParaRPr lang="ko-KR" altLang="en-US" sz="10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1000" b="1" kern="0" dirty="0">
                <a:solidFill>
                  <a:srgbClr val="000000"/>
                </a:solidFill>
                <a:latin typeface="Bell MT" panose="02020503060305020303" pitchFamily="18" charset="0"/>
                <a:ea typeface="+mj-ea"/>
              </a:rPr>
              <a:t>• </a:t>
            </a:r>
            <a:r>
              <a:rPr lang="en-US" altLang="ko-KR" sz="1000" b="1" kern="0" dirty="0">
                <a:solidFill>
                  <a:srgbClr val="000000"/>
                </a:solidFill>
                <a:latin typeface="+mj-ea"/>
                <a:ea typeface="+mj-ea"/>
              </a:rPr>
              <a:t>12</a:t>
            </a:r>
            <a:r>
              <a:rPr lang="ko-KR" altLang="en-US" sz="1000" b="1" kern="0" dirty="0">
                <a:solidFill>
                  <a:srgbClr val="000000"/>
                </a:solidFill>
                <a:latin typeface="+mj-ea"/>
                <a:ea typeface="+mj-ea"/>
              </a:rPr>
              <a:t>개년 전직렬 문법 </a:t>
            </a:r>
            <a:r>
              <a:rPr lang="en-US" altLang="ko-KR" sz="1000" b="1" kern="0" dirty="0">
                <a:solidFill>
                  <a:srgbClr val="000000"/>
                </a:solidFill>
                <a:latin typeface="+mj-ea"/>
                <a:ea typeface="+mj-ea"/>
              </a:rPr>
              <a:t>600</a:t>
            </a:r>
            <a:r>
              <a:rPr lang="ko-KR" altLang="en-US" sz="1000" b="1" kern="0" dirty="0">
                <a:solidFill>
                  <a:srgbClr val="000000"/>
                </a:solidFill>
                <a:latin typeface="+mj-ea"/>
                <a:ea typeface="+mj-ea"/>
              </a:rPr>
              <a:t>제 </a:t>
            </a:r>
            <a:r>
              <a:rPr lang="en-US" altLang="ko-KR" sz="1000" b="1" kern="0" dirty="0">
                <a:solidFill>
                  <a:srgbClr val="000000"/>
                </a:solidFill>
                <a:latin typeface="+mj-ea"/>
                <a:ea typeface="+mj-ea"/>
              </a:rPr>
              <a:t>[KPA</a:t>
            </a:r>
            <a:r>
              <a:rPr lang="ko-KR" altLang="en-US" sz="1000" b="1" kern="0" dirty="0">
                <a:solidFill>
                  <a:srgbClr val="000000"/>
                </a:solidFill>
                <a:latin typeface="+mj-ea"/>
                <a:ea typeface="+mj-ea"/>
              </a:rPr>
              <a:t>출간</a:t>
            </a:r>
            <a:r>
              <a:rPr lang="en-US" altLang="ko-KR" sz="1000" b="1" kern="0" dirty="0">
                <a:solidFill>
                  <a:srgbClr val="000000"/>
                </a:solidFill>
                <a:latin typeface="+mj-ea"/>
                <a:ea typeface="+mj-ea"/>
              </a:rPr>
              <a:t>]</a:t>
            </a:r>
            <a:endParaRPr lang="ko-KR" altLang="en-US" sz="10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1000" b="1" kern="0" dirty="0">
                <a:solidFill>
                  <a:srgbClr val="000000"/>
                </a:solidFill>
                <a:latin typeface="Bell MT" panose="02020503060305020303" pitchFamily="18" charset="0"/>
                <a:ea typeface="+mj-ea"/>
              </a:rPr>
              <a:t>• </a:t>
            </a:r>
            <a:r>
              <a:rPr lang="en-US" altLang="ko-KR" sz="1000" b="1" kern="0" dirty="0">
                <a:solidFill>
                  <a:srgbClr val="000000"/>
                </a:solidFill>
                <a:latin typeface="+mj-ea"/>
                <a:ea typeface="+mj-ea"/>
              </a:rPr>
              <a:t>5</a:t>
            </a:r>
            <a:r>
              <a:rPr lang="ko-KR" altLang="en-US" sz="1000" b="1" kern="0" dirty="0">
                <a:solidFill>
                  <a:srgbClr val="000000"/>
                </a:solidFill>
                <a:latin typeface="+mj-ea"/>
                <a:ea typeface="+mj-ea"/>
              </a:rPr>
              <a:t>개년 전직렬 독해 </a:t>
            </a:r>
            <a:r>
              <a:rPr lang="en-US" altLang="ko-KR" sz="1000" b="1" kern="0" dirty="0">
                <a:solidFill>
                  <a:srgbClr val="000000"/>
                </a:solidFill>
                <a:latin typeface="+mj-ea"/>
                <a:ea typeface="+mj-ea"/>
              </a:rPr>
              <a:t>300</a:t>
            </a:r>
            <a:r>
              <a:rPr lang="ko-KR" altLang="en-US" sz="1000" b="1" kern="0" dirty="0">
                <a:solidFill>
                  <a:srgbClr val="000000"/>
                </a:solidFill>
                <a:latin typeface="+mj-ea"/>
                <a:ea typeface="+mj-ea"/>
              </a:rPr>
              <a:t>제 </a:t>
            </a:r>
            <a:r>
              <a:rPr lang="en-US" altLang="ko-KR" sz="1000" b="1" kern="0" dirty="0">
                <a:solidFill>
                  <a:srgbClr val="000000"/>
                </a:solidFill>
                <a:latin typeface="+mj-ea"/>
                <a:ea typeface="+mj-ea"/>
              </a:rPr>
              <a:t>[KPA</a:t>
            </a:r>
            <a:r>
              <a:rPr lang="ko-KR" altLang="en-US" sz="1000" b="1" kern="0" dirty="0">
                <a:solidFill>
                  <a:srgbClr val="000000"/>
                </a:solidFill>
                <a:latin typeface="+mj-ea"/>
                <a:ea typeface="+mj-ea"/>
              </a:rPr>
              <a:t>출간</a:t>
            </a:r>
            <a:r>
              <a:rPr lang="en-US" altLang="ko-KR" sz="1000" b="1" kern="0" dirty="0">
                <a:solidFill>
                  <a:srgbClr val="000000"/>
                </a:solidFill>
                <a:latin typeface="+mj-ea"/>
                <a:ea typeface="+mj-ea"/>
              </a:rPr>
              <a:t>]</a:t>
            </a:r>
            <a:endParaRPr lang="ko-KR" altLang="en-US" sz="10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1000" b="1" kern="0" dirty="0">
                <a:solidFill>
                  <a:srgbClr val="000000"/>
                </a:solidFill>
                <a:latin typeface="Bell MT" panose="02020503060305020303" pitchFamily="18" charset="0"/>
                <a:ea typeface="+mj-ea"/>
              </a:rPr>
              <a:t>• </a:t>
            </a:r>
            <a:r>
              <a:rPr lang="ko-KR" altLang="en-US" sz="1000" b="1" kern="0" dirty="0">
                <a:solidFill>
                  <a:srgbClr val="000000"/>
                </a:solidFill>
                <a:latin typeface="+mj-ea"/>
                <a:ea typeface="+mj-ea"/>
              </a:rPr>
              <a:t>공무원 </a:t>
            </a:r>
            <a:r>
              <a:rPr lang="en-US" altLang="ko-KR" sz="1000" b="1" kern="0" dirty="0">
                <a:solidFill>
                  <a:srgbClr val="000000"/>
                </a:solidFill>
                <a:latin typeface="+mj-ea"/>
                <a:ea typeface="+mj-ea"/>
              </a:rPr>
              <a:t>Vocabulary [KPA</a:t>
            </a:r>
            <a:r>
              <a:rPr lang="ko-KR" altLang="en-US" sz="1000" b="1" kern="0" dirty="0">
                <a:solidFill>
                  <a:srgbClr val="000000"/>
                </a:solidFill>
                <a:latin typeface="+mj-ea"/>
                <a:ea typeface="+mj-ea"/>
              </a:rPr>
              <a:t>출간</a:t>
            </a:r>
            <a:r>
              <a:rPr lang="en-US" altLang="ko-KR" sz="1000" b="1" kern="0" dirty="0">
                <a:solidFill>
                  <a:srgbClr val="000000"/>
                </a:solidFill>
                <a:latin typeface="+mj-ea"/>
                <a:ea typeface="+mj-ea"/>
              </a:rPr>
              <a:t>]</a:t>
            </a:r>
            <a:endParaRPr lang="ko-KR" altLang="en-US" sz="10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1000" b="1" kern="0" dirty="0">
                <a:solidFill>
                  <a:srgbClr val="000000"/>
                </a:solidFill>
                <a:latin typeface="Bell MT" panose="02020503060305020303" pitchFamily="18" charset="0"/>
                <a:ea typeface="+mj-ea"/>
              </a:rPr>
              <a:t>• </a:t>
            </a:r>
            <a:r>
              <a:rPr lang="ko-KR" altLang="en-US" sz="1000" b="1" kern="0" dirty="0">
                <a:solidFill>
                  <a:srgbClr val="000000"/>
                </a:solidFill>
                <a:latin typeface="+mj-ea"/>
                <a:ea typeface="+mj-ea"/>
              </a:rPr>
              <a:t>영단기 토익 </a:t>
            </a:r>
            <a:r>
              <a:rPr lang="en-US" altLang="ko-KR" sz="1000" b="1" kern="0" dirty="0">
                <a:solidFill>
                  <a:srgbClr val="000000"/>
                </a:solidFill>
                <a:latin typeface="+mj-ea"/>
                <a:ea typeface="+mj-ea"/>
              </a:rPr>
              <a:t>PART 7 </a:t>
            </a:r>
            <a:r>
              <a:rPr lang="ko-KR" altLang="en-US" sz="1000" b="1" kern="0" dirty="0">
                <a:solidFill>
                  <a:srgbClr val="000000"/>
                </a:solidFill>
                <a:latin typeface="+mj-ea"/>
                <a:ea typeface="+mj-ea"/>
              </a:rPr>
              <a:t>유형별 공식 </a:t>
            </a:r>
            <a:r>
              <a:rPr lang="en-US" altLang="ko-KR" sz="1000" b="1" kern="0" dirty="0">
                <a:solidFill>
                  <a:srgbClr val="000000"/>
                </a:solidFill>
                <a:latin typeface="+mj-ea"/>
                <a:ea typeface="+mj-ea"/>
              </a:rPr>
              <a:t>[</a:t>
            </a:r>
            <a:r>
              <a:rPr lang="ko-KR" altLang="en-US" sz="1000" b="1" kern="0" dirty="0">
                <a:solidFill>
                  <a:srgbClr val="000000"/>
                </a:solidFill>
                <a:latin typeface="+mj-ea"/>
                <a:ea typeface="+mj-ea"/>
              </a:rPr>
              <a:t>커넥츠 영단기</a:t>
            </a:r>
            <a:r>
              <a:rPr lang="en-US" altLang="ko-KR" sz="1000" b="1" kern="0" dirty="0">
                <a:solidFill>
                  <a:srgbClr val="000000"/>
                </a:solidFill>
                <a:latin typeface="+mj-ea"/>
                <a:ea typeface="+mj-ea"/>
              </a:rPr>
              <a:t>]</a:t>
            </a:r>
            <a:endParaRPr lang="ko-KR" altLang="en-US" sz="10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1000" b="1" kern="0" dirty="0">
                <a:solidFill>
                  <a:srgbClr val="000000"/>
                </a:solidFill>
                <a:latin typeface="Bell MT" panose="02020503060305020303" pitchFamily="18" charset="0"/>
                <a:ea typeface="+mj-ea"/>
              </a:rPr>
              <a:t>• </a:t>
            </a:r>
            <a:r>
              <a:rPr lang="ko-KR" altLang="en-US" sz="1000" b="1" kern="0" dirty="0">
                <a:solidFill>
                  <a:srgbClr val="000000"/>
                </a:solidFill>
                <a:latin typeface="+mj-ea"/>
                <a:ea typeface="+mj-ea"/>
              </a:rPr>
              <a:t>영단기 토익 기본서 </a:t>
            </a:r>
            <a:r>
              <a:rPr lang="en-US" altLang="ko-KR" sz="1000" b="1" kern="0" dirty="0">
                <a:solidFill>
                  <a:srgbClr val="000000"/>
                </a:solidFill>
                <a:latin typeface="+mj-ea"/>
                <a:ea typeface="+mj-ea"/>
              </a:rPr>
              <a:t>LC [</a:t>
            </a:r>
            <a:r>
              <a:rPr lang="ko-KR" altLang="en-US" sz="1000" b="1" kern="0" dirty="0">
                <a:solidFill>
                  <a:srgbClr val="000000"/>
                </a:solidFill>
                <a:latin typeface="+mj-ea"/>
                <a:ea typeface="+mj-ea"/>
              </a:rPr>
              <a:t>커넥츠 영단기</a:t>
            </a:r>
            <a:r>
              <a:rPr lang="en-US" altLang="ko-KR" sz="1000" b="1" kern="0" dirty="0">
                <a:solidFill>
                  <a:srgbClr val="000000"/>
                </a:solidFill>
                <a:latin typeface="+mj-ea"/>
                <a:ea typeface="+mj-ea"/>
              </a:rPr>
              <a:t>]</a:t>
            </a:r>
            <a:endParaRPr lang="ko-KR" altLang="en-US" sz="10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1000" b="1" kern="0" dirty="0">
                <a:solidFill>
                  <a:srgbClr val="000000"/>
                </a:solidFill>
                <a:latin typeface="Bell MT" panose="02020503060305020303" pitchFamily="18" charset="0"/>
                <a:ea typeface="+mj-ea"/>
              </a:rPr>
              <a:t>• </a:t>
            </a:r>
            <a:r>
              <a:rPr lang="ko-KR" altLang="en-US" sz="1000" b="1" kern="0" dirty="0">
                <a:solidFill>
                  <a:srgbClr val="000000"/>
                </a:solidFill>
                <a:latin typeface="+mj-ea"/>
                <a:ea typeface="+mj-ea"/>
              </a:rPr>
              <a:t>영단기 토익 기본서 </a:t>
            </a:r>
            <a:r>
              <a:rPr lang="en-US" altLang="ko-KR" sz="1000" b="1" kern="0" dirty="0">
                <a:solidFill>
                  <a:srgbClr val="000000"/>
                </a:solidFill>
                <a:latin typeface="+mj-ea"/>
                <a:ea typeface="+mj-ea"/>
              </a:rPr>
              <a:t>RC [</a:t>
            </a:r>
            <a:r>
              <a:rPr lang="ko-KR" altLang="en-US" sz="1000" b="1" kern="0" dirty="0">
                <a:solidFill>
                  <a:srgbClr val="000000"/>
                </a:solidFill>
                <a:latin typeface="+mj-ea"/>
                <a:ea typeface="+mj-ea"/>
              </a:rPr>
              <a:t>커넥츠 영단기</a:t>
            </a:r>
            <a:r>
              <a:rPr lang="en-US" altLang="ko-KR" sz="1000" b="1" kern="0" dirty="0">
                <a:solidFill>
                  <a:srgbClr val="000000"/>
                </a:solidFill>
                <a:latin typeface="+mj-ea"/>
                <a:ea typeface="+mj-ea"/>
              </a:rPr>
              <a:t>]</a:t>
            </a:r>
            <a:endParaRPr lang="ko-KR" altLang="en-US" sz="10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1000" b="1" kern="0" dirty="0">
                <a:solidFill>
                  <a:srgbClr val="000000"/>
                </a:solidFill>
                <a:latin typeface="Bell MT" panose="02020503060305020303" pitchFamily="18" charset="0"/>
                <a:ea typeface="+mj-ea"/>
              </a:rPr>
              <a:t>• </a:t>
            </a:r>
            <a:r>
              <a:rPr lang="ko-KR" altLang="en-US" sz="1000" b="1" kern="0" dirty="0">
                <a:solidFill>
                  <a:srgbClr val="000000"/>
                </a:solidFill>
                <a:latin typeface="+mj-ea"/>
                <a:ea typeface="+mj-ea"/>
              </a:rPr>
              <a:t>시나공 토익 시리즈 </a:t>
            </a:r>
            <a:r>
              <a:rPr lang="en-US" altLang="ko-KR" sz="1000" b="1" kern="0" dirty="0">
                <a:solidFill>
                  <a:srgbClr val="000000"/>
                </a:solidFill>
                <a:latin typeface="+mj-ea"/>
                <a:ea typeface="+mj-ea"/>
              </a:rPr>
              <a:t>12</a:t>
            </a:r>
            <a:r>
              <a:rPr lang="ko-KR" altLang="en-US" sz="1000" b="1" kern="0" dirty="0">
                <a:solidFill>
                  <a:srgbClr val="000000"/>
                </a:solidFill>
                <a:latin typeface="+mj-ea"/>
                <a:ea typeface="+mj-ea"/>
              </a:rPr>
              <a:t>권 </a:t>
            </a:r>
            <a:r>
              <a:rPr lang="en-US" altLang="ko-KR" sz="1000" b="1" kern="0" dirty="0">
                <a:solidFill>
                  <a:srgbClr val="000000"/>
                </a:solidFill>
                <a:latin typeface="+mj-ea"/>
                <a:ea typeface="+mj-ea"/>
              </a:rPr>
              <a:t>[</a:t>
            </a:r>
            <a:r>
              <a:rPr lang="ko-KR" altLang="en-US" sz="1000" b="1" kern="0" dirty="0">
                <a:solidFill>
                  <a:srgbClr val="000000"/>
                </a:solidFill>
                <a:latin typeface="+mj-ea"/>
                <a:ea typeface="+mj-ea"/>
              </a:rPr>
              <a:t>길벗이지톡</a:t>
            </a:r>
            <a:r>
              <a:rPr lang="en-US" altLang="ko-KR" sz="1000" b="1" kern="0" dirty="0">
                <a:solidFill>
                  <a:srgbClr val="000000"/>
                </a:solidFill>
                <a:latin typeface="+mj-ea"/>
                <a:ea typeface="+mj-ea"/>
              </a:rPr>
              <a:t>]</a:t>
            </a:r>
            <a:endParaRPr lang="ko-KR" altLang="en-US" sz="10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1000" b="1" kern="0" dirty="0">
                <a:solidFill>
                  <a:srgbClr val="000000"/>
                </a:solidFill>
                <a:latin typeface="Bell MT" panose="02020503060305020303" pitchFamily="18" charset="0"/>
                <a:ea typeface="+mj-ea"/>
              </a:rPr>
              <a:t>• </a:t>
            </a:r>
            <a:r>
              <a:rPr lang="ko-KR" altLang="en-US" sz="1000" b="1" kern="0" dirty="0">
                <a:solidFill>
                  <a:srgbClr val="000000"/>
                </a:solidFill>
                <a:latin typeface="+mj-ea"/>
                <a:ea typeface="+mj-ea"/>
              </a:rPr>
              <a:t>모질게 토익 시리즈 </a:t>
            </a:r>
            <a:r>
              <a:rPr lang="en-US" altLang="ko-KR" sz="1000" b="1" kern="0" dirty="0">
                <a:solidFill>
                  <a:srgbClr val="000000"/>
                </a:solidFill>
                <a:latin typeface="+mj-ea"/>
                <a:ea typeface="+mj-ea"/>
              </a:rPr>
              <a:t>5</a:t>
            </a:r>
            <a:r>
              <a:rPr lang="ko-KR" altLang="en-US" sz="1000" b="1" kern="0" dirty="0">
                <a:solidFill>
                  <a:srgbClr val="000000"/>
                </a:solidFill>
                <a:latin typeface="+mj-ea"/>
                <a:ea typeface="+mj-ea"/>
              </a:rPr>
              <a:t>권 </a:t>
            </a:r>
            <a:r>
              <a:rPr lang="en-US" altLang="ko-KR" sz="1000" b="1" kern="0" dirty="0">
                <a:solidFill>
                  <a:srgbClr val="000000"/>
                </a:solidFill>
                <a:latin typeface="+mj-ea"/>
                <a:ea typeface="+mj-ea"/>
              </a:rPr>
              <a:t>[</a:t>
            </a:r>
            <a:r>
              <a:rPr lang="ko-KR" altLang="en-US" sz="1000" b="1" kern="0" dirty="0">
                <a:solidFill>
                  <a:srgbClr val="000000"/>
                </a:solidFill>
                <a:latin typeface="+mj-ea"/>
                <a:ea typeface="+mj-ea"/>
              </a:rPr>
              <a:t>아울북</a:t>
            </a:r>
            <a:r>
              <a:rPr lang="en-US" altLang="ko-KR" sz="1000" b="1" kern="0" dirty="0">
                <a:solidFill>
                  <a:srgbClr val="000000"/>
                </a:solidFill>
                <a:latin typeface="+mj-ea"/>
                <a:ea typeface="+mj-ea"/>
              </a:rPr>
              <a:t>]</a:t>
            </a:r>
            <a:endParaRPr lang="ko-KR" altLang="en-US" sz="10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1000" b="1" kern="0" dirty="0">
                <a:solidFill>
                  <a:srgbClr val="000000"/>
                </a:solidFill>
                <a:latin typeface="Bell MT" panose="02020503060305020303" pitchFamily="18" charset="0"/>
                <a:ea typeface="+mj-ea"/>
              </a:rPr>
              <a:t>• </a:t>
            </a:r>
            <a:r>
              <a:rPr lang="en-US" altLang="ko-KR" sz="1000" b="1" kern="0" dirty="0">
                <a:solidFill>
                  <a:srgbClr val="000000"/>
                </a:solidFill>
                <a:latin typeface="+mj-ea"/>
                <a:ea typeface="+mj-ea"/>
              </a:rPr>
              <a:t>How To Toeic </a:t>
            </a:r>
            <a:r>
              <a:rPr lang="ko-KR" altLang="en-US" sz="1000" b="1" kern="0" dirty="0">
                <a:solidFill>
                  <a:srgbClr val="000000"/>
                </a:solidFill>
                <a:latin typeface="+mj-ea"/>
                <a:ea typeface="+mj-ea"/>
              </a:rPr>
              <a:t>시리즈 </a:t>
            </a:r>
            <a:r>
              <a:rPr lang="en-US" altLang="ko-KR" sz="1000" b="1" kern="0" dirty="0">
                <a:solidFill>
                  <a:srgbClr val="000000"/>
                </a:solidFill>
                <a:latin typeface="+mj-ea"/>
                <a:ea typeface="+mj-ea"/>
              </a:rPr>
              <a:t>5</a:t>
            </a:r>
            <a:r>
              <a:rPr lang="ko-KR" altLang="en-US" sz="1000" b="1" kern="0" dirty="0">
                <a:solidFill>
                  <a:srgbClr val="000000"/>
                </a:solidFill>
                <a:latin typeface="+mj-ea"/>
                <a:ea typeface="+mj-ea"/>
              </a:rPr>
              <a:t>권 </a:t>
            </a:r>
            <a:r>
              <a:rPr lang="en-US" altLang="ko-KR" sz="1000" b="1" kern="0" dirty="0">
                <a:solidFill>
                  <a:srgbClr val="000000"/>
                </a:solidFill>
                <a:latin typeface="+mj-ea"/>
                <a:ea typeface="+mj-ea"/>
              </a:rPr>
              <a:t>[</a:t>
            </a:r>
            <a:r>
              <a:rPr lang="ko-KR" altLang="en-US" sz="1000" b="1" kern="0" dirty="0">
                <a:solidFill>
                  <a:srgbClr val="000000"/>
                </a:solidFill>
                <a:latin typeface="+mj-ea"/>
                <a:ea typeface="+mj-ea"/>
              </a:rPr>
              <a:t>넥서스</a:t>
            </a:r>
            <a:r>
              <a:rPr lang="en-US" altLang="ko-KR" sz="1000" b="1" kern="0" dirty="0">
                <a:solidFill>
                  <a:srgbClr val="000000"/>
                </a:solidFill>
                <a:latin typeface="+mj-ea"/>
                <a:ea typeface="+mj-ea"/>
              </a:rPr>
              <a:t>]</a:t>
            </a:r>
            <a:endParaRPr lang="ko-KR" altLang="en-US" sz="10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1000" b="1" kern="0" dirty="0">
                <a:solidFill>
                  <a:srgbClr val="000000"/>
                </a:solidFill>
                <a:latin typeface="Bell MT" panose="02020503060305020303" pitchFamily="18" charset="0"/>
                <a:ea typeface="+mj-ea"/>
              </a:rPr>
              <a:t>• </a:t>
            </a:r>
            <a:r>
              <a:rPr lang="ko-KR" altLang="en-US" sz="1000" b="1" kern="0" dirty="0">
                <a:solidFill>
                  <a:srgbClr val="000000"/>
                </a:solidFill>
                <a:latin typeface="+mj-ea"/>
                <a:ea typeface="+mj-ea"/>
              </a:rPr>
              <a:t>혼공토익 시리즈 </a:t>
            </a:r>
            <a:r>
              <a:rPr lang="en-US" altLang="ko-KR" sz="1000" b="1" kern="0" dirty="0">
                <a:solidFill>
                  <a:srgbClr val="000000"/>
                </a:solidFill>
                <a:latin typeface="+mj-ea"/>
                <a:ea typeface="+mj-ea"/>
              </a:rPr>
              <a:t>3</a:t>
            </a:r>
            <a:r>
              <a:rPr lang="ko-KR" altLang="en-US" sz="1000" b="1" kern="0" dirty="0">
                <a:solidFill>
                  <a:srgbClr val="000000"/>
                </a:solidFill>
                <a:latin typeface="+mj-ea"/>
                <a:ea typeface="+mj-ea"/>
              </a:rPr>
              <a:t>권 </a:t>
            </a:r>
            <a:r>
              <a:rPr lang="en-US" altLang="ko-KR" sz="1000" b="1" kern="0" dirty="0">
                <a:solidFill>
                  <a:srgbClr val="000000"/>
                </a:solidFill>
                <a:latin typeface="+mj-ea"/>
                <a:ea typeface="+mj-ea"/>
              </a:rPr>
              <a:t>[</a:t>
            </a:r>
            <a:r>
              <a:rPr lang="ko-KR" altLang="en-US" sz="1000" b="1" kern="0" dirty="0">
                <a:solidFill>
                  <a:srgbClr val="000000"/>
                </a:solidFill>
                <a:latin typeface="+mj-ea"/>
                <a:ea typeface="+mj-ea"/>
              </a:rPr>
              <a:t>메가스터디</a:t>
            </a:r>
            <a:r>
              <a:rPr lang="en-US" altLang="ko-KR" sz="1000" b="1" kern="0" dirty="0">
                <a:solidFill>
                  <a:srgbClr val="000000"/>
                </a:solidFill>
                <a:latin typeface="+mj-ea"/>
                <a:ea typeface="+mj-ea"/>
              </a:rPr>
              <a:t>]</a:t>
            </a:r>
            <a:endParaRPr lang="ko-KR" altLang="en-US" sz="10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1000" b="1" kern="0" dirty="0">
                <a:solidFill>
                  <a:srgbClr val="000000"/>
                </a:solidFill>
                <a:latin typeface="Bell MT" panose="02020503060305020303" pitchFamily="18" charset="0"/>
                <a:ea typeface="+mj-ea"/>
              </a:rPr>
              <a:t>• </a:t>
            </a:r>
            <a:r>
              <a:rPr lang="ko-KR" altLang="en-US" sz="1000" b="1" kern="0" dirty="0">
                <a:solidFill>
                  <a:srgbClr val="000000"/>
                </a:solidFill>
                <a:latin typeface="+mj-ea"/>
                <a:ea typeface="+mj-ea"/>
              </a:rPr>
              <a:t>토익 토정비결 </a:t>
            </a:r>
            <a:r>
              <a:rPr lang="en-US" altLang="ko-KR" sz="1000" b="1" kern="0" dirty="0">
                <a:solidFill>
                  <a:srgbClr val="000000"/>
                </a:solidFill>
                <a:latin typeface="+mj-ea"/>
                <a:ea typeface="+mj-ea"/>
              </a:rPr>
              <a:t>10</a:t>
            </a:r>
            <a:r>
              <a:rPr lang="ko-KR" altLang="en-US" sz="1000" b="1" kern="0" dirty="0">
                <a:solidFill>
                  <a:srgbClr val="000000"/>
                </a:solidFill>
                <a:latin typeface="+mj-ea"/>
                <a:ea typeface="+mj-ea"/>
              </a:rPr>
              <a:t>권 </a:t>
            </a:r>
            <a:r>
              <a:rPr lang="en-US" altLang="ko-KR" sz="1000" b="1" kern="0" dirty="0">
                <a:solidFill>
                  <a:srgbClr val="000000"/>
                </a:solidFill>
                <a:latin typeface="+mj-ea"/>
                <a:ea typeface="+mj-ea"/>
              </a:rPr>
              <a:t>[</a:t>
            </a:r>
            <a:r>
              <a:rPr lang="ko-KR" altLang="en-US" sz="1000" b="1" kern="0" dirty="0">
                <a:solidFill>
                  <a:srgbClr val="000000"/>
                </a:solidFill>
                <a:latin typeface="+mj-ea"/>
                <a:ea typeface="+mj-ea"/>
              </a:rPr>
              <a:t>사회평론</a:t>
            </a:r>
            <a:r>
              <a:rPr lang="en-US" altLang="ko-KR" sz="1000" b="1" kern="0" dirty="0">
                <a:solidFill>
                  <a:srgbClr val="000000"/>
                </a:solidFill>
                <a:latin typeface="+mj-ea"/>
                <a:ea typeface="+mj-ea"/>
              </a:rPr>
              <a:t>]</a:t>
            </a:r>
            <a:endParaRPr lang="en-US" altLang="ko-KR" sz="1000" dirty="0">
              <a:latin typeface="+mj-ea"/>
              <a:ea typeface="+mj-e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544F1F-33C7-47C2-8422-CDB8B640C733}"/>
              </a:ext>
            </a:extLst>
          </p:cNvPr>
          <p:cNvSpPr txBox="1"/>
          <p:nvPr/>
        </p:nvSpPr>
        <p:spPr>
          <a:xfrm>
            <a:off x="8502942" y="1756479"/>
            <a:ext cx="2847363" cy="55951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sz="1000" b="1" kern="0" dirty="0">
                <a:solidFill>
                  <a:srgbClr val="0000FF"/>
                </a:solidFill>
                <a:latin typeface="+mj-ea"/>
                <a:ea typeface="+mj-ea"/>
              </a:rPr>
              <a:t>출원 특허</a:t>
            </a:r>
            <a:endParaRPr lang="ko-KR" altLang="en-US" sz="10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just" fontAlgn="base">
              <a:lnSpc>
                <a:spcPct val="160000"/>
              </a:lnSpc>
            </a:pPr>
            <a:endParaRPr lang="en-US" altLang="ko-KR" sz="1000" b="1" kern="0" dirty="0">
              <a:solidFill>
                <a:srgbClr val="000000"/>
              </a:solidFill>
              <a:latin typeface="Bell MT" panose="02020503060305020303" pitchFamily="18" charset="0"/>
              <a:ea typeface="+mj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0E14B3-AF29-49E3-B346-8C070363EBE5}"/>
              </a:ext>
            </a:extLst>
          </p:cNvPr>
          <p:cNvSpPr txBox="1"/>
          <p:nvPr/>
        </p:nvSpPr>
        <p:spPr>
          <a:xfrm>
            <a:off x="10348437" y="6571600"/>
            <a:ext cx="2010726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200" b="1" dirty="0"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Global Edu Partners </a:t>
            </a:r>
            <a:r>
              <a:rPr lang="en-US" altLang="ko-KR" sz="1050" b="1" dirty="0"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(</a:t>
            </a:r>
            <a:r>
              <a:rPr lang="ko-KR" altLang="en-US" sz="1050" b="1" dirty="0"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주</a:t>
            </a:r>
            <a:r>
              <a:rPr lang="en-US" altLang="ko-KR" sz="1050" b="1" dirty="0"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)</a:t>
            </a:r>
            <a:endParaRPr lang="en-US" altLang="ko-KR" sz="1100" b="1" dirty="0">
              <a:solidFill>
                <a:schemeClr val="bg1">
                  <a:lumMod val="50000"/>
                </a:schemeClr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63617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>
            <a:extLst>
              <a:ext uri="{FF2B5EF4-FFF2-40B4-BE49-F238E27FC236}">
                <a16:creationId xmlns:a16="http://schemas.microsoft.com/office/drawing/2014/main" id="{25DF4450-C4BE-490A-9D6A-C064CEA53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D6262363-9C88-4AA3-AE8E-D61595697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42C90285-4F70-442A-8161-2AAFC5CA73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10CCEB42-5379-4140-9E95-9E30DD5E239D}"/>
              </a:ext>
            </a:extLst>
          </p:cNvPr>
          <p:cNvSpPr/>
          <p:nvPr/>
        </p:nvSpPr>
        <p:spPr>
          <a:xfrm>
            <a:off x="185956" y="972919"/>
            <a:ext cx="11820088" cy="552834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0064C2-980B-4C83-BE1B-4CA3C328C2FB}"/>
              </a:ext>
            </a:extLst>
          </p:cNvPr>
          <p:cNvSpPr txBox="1"/>
          <p:nvPr/>
        </p:nvSpPr>
        <p:spPr>
          <a:xfrm>
            <a:off x="0" y="197192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3200" dirty="0">
                <a:solidFill>
                  <a:schemeClr val="accent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User</a:t>
            </a:r>
            <a:r>
              <a:rPr lang="ko-KR" altLang="en-US" sz="3200" dirty="0">
                <a:solidFill>
                  <a:schemeClr val="accent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r>
              <a:rPr lang="en-US" altLang="ko-KR" sz="3200" dirty="0">
                <a:solidFill>
                  <a:schemeClr val="accent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Testimonials </a:t>
            </a:r>
            <a:r>
              <a:rPr kumimoji="0" lang="en-US" altLang="ko-KR" sz="3200" dirty="0">
                <a:solidFill>
                  <a:schemeClr val="accent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                                                            </a:t>
            </a:r>
            <a:r>
              <a:rPr lang="en-US" altLang="ko-KR" sz="3200" dirty="0">
                <a:solidFill>
                  <a:schemeClr val="accent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       12</a:t>
            </a:r>
            <a:r>
              <a:rPr lang="ko-KR" altLang="en-US" sz="3200" dirty="0">
                <a:solidFill>
                  <a:schemeClr val="accent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650CE5CC-486B-4482-98D2-E08D58F557A4}"/>
              </a:ext>
            </a:extLst>
          </p:cNvPr>
          <p:cNvSpPr/>
          <p:nvPr/>
        </p:nvSpPr>
        <p:spPr>
          <a:xfrm>
            <a:off x="1333849" y="2118527"/>
            <a:ext cx="1853966" cy="15474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9EB6279D-2D76-41E3-9D9A-B91CF39326A8}"/>
              </a:ext>
            </a:extLst>
          </p:cNvPr>
          <p:cNvSpPr/>
          <p:nvPr/>
        </p:nvSpPr>
        <p:spPr>
          <a:xfrm>
            <a:off x="4707621" y="2118527"/>
            <a:ext cx="1853966" cy="15474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B96C664A-37D3-4EA9-8A32-C3716FD0EE1C}"/>
              </a:ext>
            </a:extLst>
          </p:cNvPr>
          <p:cNvSpPr/>
          <p:nvPr/>
        </p:nvSpPr>
        <p:spPr>
          <a:xfrm>
            <a:off x="7895088" y="2118527"/>
            <a:ext cx="1853966" cy="15474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67A21E36-83A9-446F-B818-5393DD460DE3}"/>
              </a:ext>
            </a:extLst>
          </p:cNvPr>
          <p:cNvSpPr/>
          <p:nvPr/>
        </p:nvSpPr>
        <p:spPr>
          <a:xfrm>
            <a:off x="1333849" y="4716304"/>
            <a:ext cx="1853966" cy="15474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7CD05A2B-A9E9-4A19-BCD2-F8CE53BFA8B8}"/>
              </a:ext>
            </a:extLst>
          </p:cNvPr>
          <p:cNvSpPr/>
          <p:nvPr/>
        </p:nvSpPr>
        <p:spPr>
          <a:xfrm>
            <a:off x="4707621" y="4716304"/>
            <a:ext cx="1853966" cy="15474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9DC01D84-7130-4C69-BB17-2FC2FAB61950}"/>
              </a:ext>
            </a:extLst>
          </p:cNvPr>
          <p:cNvSpPr/>
          <p:nvPr/>
        </p:nvSpPr>
        <p:spPr>
          <a:xfrm>
            <a:off x="7895088" y="4716304"/>
            <a:ext cx="1853966" cy="15474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4853E706-B208-4B1F-B85B-2A93D4BED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716" y="2172621"/>
            <a:ext cx="1784231" cy="1439273"/>
          </a:xfrm>
          <a:prstGeom prst="rect">
            <a:avLst/>
          </a:prstGeom>
        </p:spPr>
      </p:pic>
      <p:sp>
        <p:nvSpPr>
          <p:cNvPr id="22" name="말풍선: 타원형 21">
            <a:extLst>
              <a:ext uri="{FF2B5EF4-FFF2-40B4-BE49-F238E27FC236}">
                <a16:creationId xmlns:a16="http://schemas.microsoft.com/office/drawing/2014/main" id="{5656C8AD-6D7D-40CD-B2E5-9672F5913A79}"/>
              </a:ext>
            </a:extLst>
          </p:cNvPr>
          <p:cNvSpPr/>
          <p:nvPr/>
        </p:nvSpPr>
        <p:spPr>
          <a:xfrm>
            <a:off x="2424418" y="1224793"/>
            <a:ext cx="1936108" cy="1192053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tx1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공부시작 할 때 가장 </a:t>
            </a:r>
            <a:endParaRPr lang="en-US" altLang="ko-KR" sz="900" dirty="0">
              <a:solidFill>
                <a:schemeClr val="tx1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algn="ctr"/>
            <a:r>
              <a:rPr lang="ko-KR" altLang="en-US" sz="900" dirty="0">
                <a:solidFill>
                  <a:schemeClr val="tx1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중요한 건 커리큘럼인 데 내 점수만 입력하면 알아서 자동으로 커리큘럼을 짜준다는 것이 신기해요</a:t>
            </a:r>
            <a:r>
              <a:rPr lang="en-US" altLang="ko-KR" sz="900" dirty="0">
                <a:solidFill>
                  <a:schemeClr val="tx1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.</a:t>
            </a:r>
            <a:r>
              <a:rPr lang="ko-KR" altLang="en-US" sz="900" dirty="0">
                <a:solidFill>
                  <a:schemeClr val="tx1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 </a:t>
            </a:r>
            <a:r>
              <a:rPr lang="en-US" altLang="ko-KR" sz="900" dirty="0">
                <a:solidFill>
                  <a:schemeClr val="tx1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 </a:t>
            </a:r>
            <a:endParaRPr lang="ko-KR" altLang="en-US" sz="900" dirty="0">
              <a:solidFill>
                <a:schemeClr val="tx1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F91F0707-EF38-4836-B832-B9DC88855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9165" y="2172748"/>
            <a:ext cx="1762303" cy="1432887"/>
          </a:xfrm>
          <a:prstGeom prst="rect">
            <a:avLst/>
          </a:prstGeom>
        </p:spPr>
      </p:pic>
      <p:sp>
        <p:nvSpPr>
          <p:cNvPr id="27" name="말풍선: 타원형 26">
            <a:extLst>
              <a:ext uri="{FF2B5EF4-FFF2-40B4-BE49-F238E27FC236}">
                <a16:creationId xmlns:a16="http://schemas.microsoft.com/office/drawing/2014/main" id="{AEC30611-DA30-466D-9FFF-CC071ED18B07}"/>
              </a:ext>
            </a:extLst>
          </p:cNvPr>
          <p:cNvSpPr/>
          <p:nvPr/>
        </p:nvSpPr>
        <p:spPr>
          <a:xfrm>
            <a:off x="5761138" y="1094661"/>
            <a:ext cx="1936108" cy="1192053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엽서M" panose="02030600000101010101" pitchFamily="18" charset="-127"/>
                <a:ea typeface="HY엽서M" panose="02030600000101010101" pitchFamily="18" charset="-127"/>
              </a:rPr>
              <a:t>시험을 본 다음에 합격여부를 알려주는 사이트는 많아요</a:t>
            </a: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엽서M" panose="02030600000101010101" pitchFamily="18" charset="-127"/>
                <a:ea typeface="HY엽서M" panose="02030600000101010101" pitchFamily="18" charset="-127"/>
              </a:rPr>
              <a:t>. </a:t>
            </a: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엽서M" panose="02030600000101010101" pitchFamily="18" charset="-127"/>
                <a:ea typeface="HY엽서M" panose="02030600000101010101" pitchFamily="18" charset="-127"/>
              </a:rPr>
              <a:t>근데 공부 시작 전 합격 여부를 미리 </a:t>
            </a:r>
            <a:r>
              <a:rPr lang="ko-KR" altLang="en-US" sz="900" dirty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진단한 후 합격 가능한 지역에 맞추어 공부시켜주는 웹</a:t>
            </a:r>
            <a:r>
              <a:rPr lang="en-US" altLang="ko-KR" sz="900" dirty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/</a:t>
            </a:r>
            <a:r>
              <a:rPr lang="ko-KR" altLang="en-US" sz="900" dirty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앱은 처음인 것 같아요</a:t>
            </a:r>
            <a:r>
              <a:rPr lang="en-US" altLang="ko-KR" sz="900" dirty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.</a:t>
            </a:r>
            <a:endParaRPr lang="ko-KR" altLang="en-US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ACB557D4-32F8-4D5D-85F7-83B2C6435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5985" y="2172621"/>
            <a:ext cx="1753299" cy="1442226"/>
          </a:xfrm>
          <a:prstGeom prst="rect">
            <a:avLst/>
          </a:prstGeom>
        </p:spPr>
      </p:pic>
      <p:sp>
        <p:nvSpPr>
          <p:cNvPr id="30" name="말풍선: 타원형 29">
            <a:extLst>
              <a:ext uri="{FF2B5EF4-FFF2-40B4-BE49-F238E27FC236}">
                <a16:creationId xmlns:a16="http://schemas.microsoft.com/office/drawing/2014/main" id="{D6079471-885D-47CF-88C3-AF44D78EC7F2}"/>
              </a:ext>
            </a:extLst>
          </p:cNvPr>
          <p:cNvSpPr/>
          <p:nvPr/>
        </p:nvSpPr>
        <p:spPr>
          <a:xfrm>
            <a:off x="8986007" y="1103873"/>
            <a:ext cx="1853966" cy="1192053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엽서M" panose="02030600000101010101" pitchFamily="18" charset="-127"/>
                <a:ea typeface="HY엽서M" panose="02030600000101010101" pitchFamily="18" charset="-127"/>
                <a:cs typeface="+mn-cs"/>
              </a:rPr>
              <a:t>암기 플랫폼이 대박이에요</a:t>
            </a: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엽서M" panose="02030600000101010101" pitchFamily="18" charset="-127"/>
                <a:ea typeface="HY엽서M" panose="02030600000101010101" pitchFamily="18" charset="-127"/>
                <a:cs typeface="+mn-cs"/>
              </a:rPr>
              <a:t>. </a:t>
            </a: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엽서M" panose="02030600000101010101" pitchFamily="18" charset="-127"/>
                <a:ea typeface="HY엽서M" panose="02030600000101010101" pitchFamily="18" charset="-127"/>
                <a:cs typeface="+mn-cs"/>
              </a:rPr>
              <a:t>암기과목들이 휘발성이 강해서 금방 까먹는데 이 암기플랫폼은 암기력을 높이는 데 정말 도움이 </a:t>
            </a:r>
            <a:r>
              <a:rPr lang="ko-KR" altLang="en-US" sz="900" dirty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많이 돼요</a:t>
            </a:r>
            <a:r>
              <a:rPr lang="en-US" altLang="ko-KR" sz="900" dirty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.</a:t>
            </a:r>
            <a:endParaRPr lang="ko-KR" altLang="en-US" dirty="0"/>
          </a:p>
        </p:txBody>
      </p:sp>
      <p:pic>
        <p:nvPicPr>
          <p:cNvPr id="32" name="그림 31">
            <a:extLst>
              <a:ext uri="{FF2B5EF4-FFF2-40B4-BE49-F238E27FC236}">
                <a16:creationId xmlns:a16="http://schemas.microsoft.com/office/drawing/2014/main" id="{52224936-C802-46AF-A0E0-E9A49B8236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9762" y="4750049"/>
            <a:ext cx="1784231" cy="1481008"/>
          </a:xfrm>
          <a:prstGeom prst="rect">
            <a:avLst/>
          </a:prstGeom>
        </p:spPr>
      </p:pic>
      <p:sp>
        <p:nvSpPr>
          <p:cNvPr id="33" name="말풍선: 타원형 32">
            <a:extLst>
              <a:ext uri="{FF2B5EF4-FFF2-40B4-BE49-F238E27FC236}">
                <a16:creationId xmlns:a16="http://schemas.microsoft.com/office/drawing/2014/main" id="{AF9A93EE-9156-447B-AAF5-5C3996DBE4B6}"/>
              </a:ext>
            </a:extLst>
          </p:cNvPr>
          <p:cNvSpPr/>
          <p:nvPr/>
        </p:nvSpPr>
        <p:spPr>
          <a:xfrm>
            <a:off x="2424418" y="3755458"/>
            <a:ext cx="1996580" cy="1192053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엽서M" panose="02030600000101010101" pitchFamily="18" charset="-127"/>
                <a:ea typeface="HY엽서M" panose="02030600000101010101" pitchFamily="18" charset="-127"/>
                <a:cs typeface="+mn-cs"/>
              </a:rPr>
              <a:t>암기 플랫폼으로 공부하다음 시험을 봤는데 확실히 점수가 잘 나와요</a:t>
            </a: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엽서M" panose="02030600000101010101" pitchFamily="18" charset="-127"/>
                <a:ea typeface="HY엽서M" panose="02030600000101010101" pitchFamily="18" charset="-127"/>
                <a:cs typeface="+mn-cs"/>
              </a:rPr>
              <a:t>. </a:t>
            </a: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엽서M" panose="02030600000101010101" pitchFamily="18" charset="-127"/>
                <a:ea typeface="HY엽서M" panose="02030600000101010101" pitchFamily="18" charset="-127"/>
                <a:cs typeface="+mn-cs"/>
              </a:rPr>
              <a:t>암기가 저절로 잘 </a:t>
            </a:r>
            <a:r>
              <a:rPr lang="ko-KR" altLang="en-US" sz="900" dirty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되</a:t>
            </a: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엽서M" panose="02030600000101010101" pitchFamily="18" charset="-127"/>
                <a:ea typeface="HY엽서M" panose="02030600000101010101" pitchFamily="18" charset="-127"/>
                <a:cs typeface="+mn-cs"/>
              </a:rPr>
              <a:t>고 까먹지 않는다는 게</a:t>
            </a:r>
            <a:endParaRPr kumimoji="0" lang="en-US" altLang="ko-KR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엽서M" panose="02030600000101010101" pitchFamily="18" charset="-127"/>
              <a:ea typeface="HY엽서M" panose="02030600000101010101" pitchFamily="18" charset="-127"/>
              <a:cs typeface="+mn-cs"/>
            </a:endParaRPr>
          </a:p>
          <a:p>
            <a:pPr algn="ctr"/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엽서M" panose="02030600000101010101" pitchFamily="18" charset="-127"/>
                <a:ea typeface="HY엽서M" panose="02030600000101010101" pitchFamily="18" charset="-127"/>
                <a:cs typeface="+mn-cs"/>
              </a:rPr>
              <a:t>대박인데요</a:t>
            </a: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엽서M" panose="02030600000101010101" pitchFamily="18" charset="-127"/>
                <a:ea typeface="HY엽서M" panose="02030600000101010101" pitchFamily="18" charset="-127"/>
                <a:cs typeface="+mn-cs"/>
              </a:rPr>
              <a:t>.</a:t>
            </a:r>
            <a:endParaRPr lang="ko-KR" altLang="en-US" dirty="0"/>
          </a:p>
        </p:txBody>
      </p:sp>
      <p:pic>
        <p:nvPicPr>
          <p:cNvPr id="35" name="그림 34">
            <a:extLst>
              <a:ext uri="{FF2B5EF4-FFF2-40B4-BE49-F238E27FC236}">
                <a16:creationId xmlns:a16="http://schemas.microsoft.com/office/drawing/2014/main" id="{FD283297-F037-4852-BEFE-D76593B541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9165" y="4750050"/>
            <a:ext cx="1762303" cy="1481008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C8A13969-CE4E-4957-B844-E2B0A8A6EB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9373" y="4750049"/>
            <a:ext cx="1739911" cy="1481008"/>
          </a:xfrm>
          <a:prstGeom prst="rect">
            <a:avLst/>
          </a:prstGeom>
        </p:spPr>
      </p:pic>
      <p:sp>
        <p:nvSpPr>
          <p:cNvPr id="38" name="말풍선: 타원형 37">
            <a:extLst>
              <a:ext uri="{FF2B5EF4-FFF2-40B4-BE49-F238E27FC236}">
                <a16:creationId xmlns:a16="http://schemas.microsoft.com/office/drawing/2014/main" id="{3D4EC2F9-E0A0-4A76-B6B1-312AADA25F44}"/>
              </a:ext>
            </a:extLst>
          </p:cNvPr>
          <p:cNvSpPr/>
          <p:nvPr/>
        </p:nvSpPr>
        <p:spPr>
          <a:xfrm>
            <a:off x="8986007" y="3768762"/>
            <a:ext cx="1853966" cy="1192053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엽서M" panose="02030600000101010101" pitchFamily="18" charset="-127"/>
                <a:ea typeface="HY엽서M" panose="02030600000101010101" pitchFamily="18" charset="-127"/>
                <a:cs typeface="+mn-cs"/>
              </a:rPr>
              <a:t>현재 내 점수가 진짜 내 점수인지 의심할 때가 많아요</a:t>
            </a: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엽서M" panose="02030600000101010101" pitchFamily="18" charset="-127"/>
                <a:ea typeface="HY엽서M" panose="02030600000101010101" pitchFamily="18" charset="-127"/>
                <a:cs typeface="+mn-cs"/>
              </a:rPr>
              <a:t>. </a:t>
            </a: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엽서M" panose="02030600000101010101" pitchFamily="18" charset="-127"/>
                <a:ea typeface="HY엽서M" panose="02030600000101010101" pitchFamily="18" charset="-127"/>
                <a:cs typeface="+mn-cs"/>
              </a:rPr>
              <a:t>근데 테스트를 해보니 찍은 건지 알고 푼 건지 명확히 알려주어 공부할 때 공부지침서가 되어 준 것 같아요</a:t>
            </a: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엽서M" panose="02030600000101010101" pitchFamily="18" charset="-127"/>
                <a:ea typeface="HY엽서M" panose="02030600000101010101" pitchFamily="18" charset="-127"/>
                <a:cs typeface="+mn-cs"/>
              </a:rPr>
              <a:t>.</a:t>
            </a:r>
            <a:endParaRPr lang="ko-KR" altLang="en-US" dirty="0"/>
          </a:p>
        </p:txBody>
      </p:sp>
      <p:sp>
        <p:nvSpPr>
          <p:cNvPr id="39" name="말풍선: 타원형 38">
            <a:extLst>
              <a:ext uri="{FF2B5EF4-FFF2-40B4-BE49-F238E27FC236}">
                <a16:creationId xmlns:a16="http://schemas.microsoft.com/office/drawing/2014/main" id="{E7272678-ACF5-49CF-ABEA-FBE44E99716D}"/>
              </a:ext>
            </a:extLst>
          </p:cNvPr>
          <p:cNvSpPr/>
          <p:nvPr/>
        </p:nvSpPr>
        <p:spPr>
          <a:xfrm>
            <a:off x="5761138" y="3751161"/>
            <a:ext cx="1936108" cy="1192053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엽서M" panose="02030600000101010101" pitchFamily="18" charset="-127"/>
                <a:ea typeface="HY엽서M" panose="02030600000101010101" pitchFamily="18" charset="-127"/>
                <a:cs typeface="+mn-cs"/>
              </a:rPr>
              <a:t>원서 쓸 때 경기도 전 지역을 지도로 보여주고 합격권</a:t>
            </a: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엽서M" panose="02030600000101010101" pitchFamily="18" charset="-127"/>
                <a:ea typeface="HY엽서M" panose="02030600000101010101" pitchFamily="18" charset="-127"/>
                <a:cs typeface="+mn-cs"/>
              </a:rPr>
              <a:t>, </a:t>
            </a: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엽서M" panose="02030600000101010101" pitchFamily="18" charset="-127"/>
                <a:ea typeface="HY엽서M" panose="02030600000101010101" pitchFamily="18" charset="-127"/>
                <a:cs typeface="+mn-cs"/>
              </a:rPr>
              <a:t>탈락권</a:t>
            </a: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엽서M" panose="02030600000101010101" pitchFamily="18" charset="-127"/>
                <a:ea typeface="HY엽서M" panose="02030600000101010101" pitchFamily="18" charset="-127"/>
                <a:cs typeface="+mn-cs"/>
              </a:rPr>
              <a:t>, </a:t>
            </a: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엽서M" panose="02030600000101010101" pitchFamily="18" charset="-127"/>
                <a:ea typeface="HY엽서M" panose="02030600000101010101" pitchFamily="18" charset="-127"/>
                <a:cs typeface="+mn-cs"/>
              </a:rPr>
              <a:t>안정권을 점수대별로 보여줘서 원서 쓰는 데 상당히 도움이 됐어요</a:t>
            </a: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엽서M" panose="02030600000101010101" pitchFamily="18" charset="-127"/>
                <a:ea typeface="HY엽서M" panose="02030600000101010101" pitchFamily="18" charset="-127"/>
                <a:cs typeface="+mn-cs"/>
              </a:rPr>
              <a:t>.</a:t>
            </a:r>
          </a:p>
          <a:p>
            <a:pPr algn="ctr"/>
            <a:r>
              <a:rPr lang="ko-KR" altLang="en-US" sz="900" dirty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웹 도움이 없었으면</a:t>
            </a:r>
            <a:endParaRPr lang="en-US" altLang="ko-KR" sz="900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algn="ctr"/>
            <a:r>
              <a:rPr lang="ko-KR" altLang="en-US" sz="900" dirty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떨어질 뻔 했어요</a:t>
            </a:r>
            <a:r>
              <a:rPr lang="en-US" altLang="ko-KR" sz="900" dirty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.</a:t>
            </a:r>
            <a:endParaRPr lang="ko-KR" alt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69B8D82-52C5-4409-8869-7E9FAED0A649}"/>
              </a:ext>
            </a:extLst>
          </p:cNvPr>
          <p:cNvSpPr txBox="1"/>
          <p:nvPr/>
        </p:nvSpPr>
        <p:spPr>
          <a:xfrm>
            <a:off x="10348437" y="6571600"/>
            <a:ext cx="2010726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200" b="1" dirty="0"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Global Edu Partners </a:t>
            </a:r>
            <a:r>
              <a:rPr lang="en-US" altLang="ko-KR" sz="1050" b="1" dirty="0"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(</a:t>
            </a:r>
            <a:r>
              <a:rPr lang="ko-KR" altLang="en-US" sz="1050" b="1" dirty="0"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주</a:t>
            </a:r>
            <a:r>
              <a:rPr lang="en-US" altLang="ko-KR" sz="1050" b="1" dirty="0"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)</a:t>
            </a:r>
            <a:endParaRPr lang="en-US" altLang="ko-KR" sz="1100" b="1" dirty="0">
              <a:solidFill>
                <a:schemeClr val="bg1">
                  <a:lumMod val="50000"/>
                </a:schemeClr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22994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9">
            <a:extLst>
              <a:ext uri="{FF2B5EF4-FFF2-40B4-BE49-F238E27FC236}">
                <a16:creationId xmlns:a16="http://schemas.microsoft.com/office/drawing/2014/main" id="{66D9DB6B-ACE5-4938-953F-C2EBF504C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5335" tIns="42668" rIns="85335" bIns="42668" anchor="ctr"/>
          <a:lstStyle/>
          <a:p>
            <a:endParaRPr lang="ko-KR" altLang="en-US"/>
          </a:p>
        </p:txBody>
      </p:sp>
      <p:sp>
        <p:nvSpPr>
          <p:cNvPr id="19459" name="Rectangle 40">
            <a:extLst>
              <a:ext uri="{FF2B5EF4-FFF2-40B4-BE49-F238E27FC236}">
                <a16:creationId xmlns:a16="http://schemas.microsoft.com/office/drawing/2014/main" id="{60E1D981-7614-40C7-B823-324C4F139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22628"/>
            <a:ext cx="12192000" cy="935372"/>
          </a:xfrm>
          <a:prstGeom prst="rect">
            <a:avLst/>
          </a:prstGeom>
          <a:solidFill>
            <a:srgbClr val="003AF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85335" tIns="42668" rIns="85335" bIns="42668" anchor="ctr"/>
          <a:lstStyle/>
          <a:p>
            <a:endParaRPr lang="ko-KR" altLang="ko-KR">
              <a:solidFill>
                <a:schemeClr val="bg2"/>
              </a:solidFill>
            </a:endParaRPr>
          </a:p>
        </p:txBody>
      </p:sp>
      <p:sp>
        <p:nvSpPr>
          <p:cNvPr id="19460" name="Rectangle 43">
            <a:extLst>
              <a:ext uri="{FF2B5EF4-FFF2-40B4-BE49-F238E27FC236}">
                <a16:creationId xmlns:a16="http://schemas.microsoft.com/office/drawing/2014/main" id="{70249937-621B-4BA4-84FD-F6CE926AD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5225" y="3465514"/>
            <a:ext cx="49228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ctr"/>
          <a:lstStyle>
            <a:lvl1pPr defTabSz="912813">
              <a:defRPr kumimoji="1" sz="16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  <a:lvl2pPr defTabSz="912813">
              <a:defRPr kumimoji="1" sz="16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2pPr>
            <a:lvl3pPr defTabSz="912813">
              <a:defRPr kumimoji="1" sz="16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3pPr>
            <a:lvl4pPr defTabSz="912813">
              <a:defRPr kumimoji="1" sz="16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4pPr>
            <a:lvl5pPr defTabSz="912813">
              <a:defRPr kumimoji="1" sz="16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5pPr>
            <a:lvl6pPr marL="2279650" indent="635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6pPr>
            <a:lvl7pPr marL="2736850" indent="635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7pPr>
            <a:lvl8pPr marL="3194050" indent="635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8pPr>
            <a:lvl9pPr marL="3651250" indent="635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9pPr>
          </a:lstStyle>
          <a:p>
            <a:pPr algn="ctr"/>
            <a:r>
              <a:rPr lang="ko-KR" altLang="en-US" sz="5000">
                <a:latin typeface="HY견고딕" panose="02030600000101010101" pitchFamily="18" charset="-127"/>
                <a:ea typeface="HY견고딕" panose="02030600000101010101" pitchFamily="18" charset="-127"/>
              </a:rPr>
              <a:t>감사합니다</a:t>
            </a:r>
            <a:r>
              <a:rPr lang="en-US" altLang="ko-KR" sz="500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F69C18B-FBA9-4E43-BFFC-42ECB3FA57A7}"/>
              </a:ext>
            </a:extLst>
          </p:cNvPr>
          <p:cNvSpPr txBox="1"/>
          <p:nvPr/>
        </p:nvSpPr>
        <p:spPr>
          <a:xfrm>
            <a:off x="520117" y="563310"/>
            <a:ext cx="11291582" cy="5701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/>
              <a:t>안녕하십니까</a:t>
            </a:r>
            <a:r>
              <a:rPr lang="en-US" altLang="ko-KR" sz="1100" dirty="0"/>
              <a:t>. </a:t>
            </a:r>
            <a:r>
              <a:rPr lang="ko-KR" altLang="en-US" sz="1100" dirty="0"/>
              <a:t>저는 글로벌 에듀 파트너스</a:t>
            </a:r>
            <a:r>
              <a:rPr lang="en-US" altLang="ko-KR" sz="1100" dirty="0"/>
              <a:t>(</a:t>
            </a:r>
            <a:r>
              <a:rPr lang="ko-KR" altLang="en-US" sz="1100" dirty="0"/>
              <a:t>주</a:t>
            </a:r>
            <a:r>
              <a:rPr lang="en-US" altLang="ko-KR" sz="1100" dirty="0"/>
              <a:t>) </a:t>
            </a:r>
            <a:r>
              <a:rPr lang="ko-KR" altLang="en-US" sz="1100" dirty="0"/>
              <a:t>대표이사이자 광주 김재규 공무원학원을 운영중인 조강수 대표입니다</a:t>
            </a:r>
            <a:r>
              <a:rPr lang="en-US" altLang="ko-KR" sz="1100" dirty="0"/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1100" dirty="0"/>
              <a:t>당사의 사업 제안을 한 번 검토해 주시기를 요청 드립니다</a:t>
            </a:r>
            <a:r>
              <a:rPr lang="en-US" altLang="ko-KR" sz="1100" dirty="0"/>
              <a:t>. </a:t>
            </a:r>
          </a:p>
          <a:p>
            <a:pPr>
              <a:lnSpc>
                <a:spcPct val="150000"/>
              </a:lnSpc>
            </a:pPr>
            <a:endParaRPr lang="en-US" altLang="ko-KR" sz="1100" dirty="0"/>
          </a:p>
          <a:p>
            <a:pPr>
              <a:lnSpc>
                <a:spcPct val="150000"/>
              </a:lnSpc>
            </a:pPr>
            <a:r>
              <a:rPr lang="ko-KR" altLang="en-US" sz="1100" dirty="0"/>
              <a:t>현재 당사 학원 재원생 중 </a:t>
            </a:r>
            <a:r>
              <a:rPr lang="en-US" altLang="ko-KR" sz="1100" dirty="0"/>
              <a:t>300</a:t>
            </a:r>
            <a:r>
              <a:rPr lang="ko-KR" altLang="en-US" sz="1100" dirty="0"/>
              <a:t>명을 대상으로 조사한 결과</a:t>
            </a:r>
            <a:r>
              <a:rPr lang="en-US" altLang="ko-KR" sz="1100" dirty="0"/>
              <a:t>, </a:t>
            </a:r>
            <a:r>
              <a:rPr lang="ko-KR" altLang="en-US" sz="1100" dirty="0"/>
              <a:t>커피 구매 횟수가 </a:t>
            </a:r>
            <a:r>
              <a:rPr lang="en-US" altLang="ko-KR" sz="1100" dirty="0"/>
              <a:t>1</a:t>
            </a:r>
            <a:r>
              <a:rPr lang="ko-KR" altLang="en-US" sz="1100" dirty="0"/>
              <a:t>일 평균 </a:t>
            </a:r>
            <a:r>
              <a:rPr lang="en-US" altLang="ko-KR" sz="1100" dirty="0"/>
              <a:t>2</a:t>
            </a:r>
            <a:r>
              <a:rPr lang="ko-KR" altLang="en-US" sz="1100" dirty="0"/>
              <a:t>잔 이상인 것으로 확인되었습니다</a:t>
            </a:r>
            <a:r>
              <a:rPr lang="en-US" altLang="ko-KR" sz="1100" dirty="0"/>
              <a:t>.  </a:t>
            </a:r>
          </a:p>
          <a:p>
            <a:pPr>
              <a:lnSpc>
                <a:spcPct val="150000"/>
              </a:lnSpc>
            </a:pPr>
            <a:r>
              <a:rPr lang="ko-KR" altLang="en-US" sz="1100" dirty="0"/>
              <a:t>직장인 보다는 학생들</a:t>
            </a:r>
            <a:r>
              <a:rPr lang="en-US" altLang="ko-KR" sz="1100" dirty="0"/>
              <a:t>, </a:t>
            </a:r>
            <a:r>
              <a:rPr lang="ko-KR" altLang="en-US" sz="1100" dirty="0"/>
              <a:t>수험생들 커피 수요가 상당하다고 생각합니다</a:t>
            </a:r>
            <a:r>
              <a:rPr lang="en-US" altLang="ko-KR" sz="1100" dirty="0"/>
              <a:t>. </a:t>
            </a:r>
          </a:p>
          <a:p>
            <a:pPr>
              <a:lnSpc>
                <a:spcPct val="150000"/>
              </a:lnSpc>
            </a:pPr>
            <a:endParaRPr lang="en-US" altLang="ko-KR" sz="1100" dirty="0"/>
          </a:p>
          <a:p>
            <a:pPr>
              <a:lnSpc>
                <a:spcPct val="150000"/>
              </a:lnSpc>
            </a:pPr>
            <a:r>
              <a:rPr lang="ko-KR" altLang="en-US" sz="1100" dirty="0"/>
              <a:t>귀사의 향후 또는 현재 대학가 주변이나 주택 밀집 지역에 매장을 오픈할 계획이 있다면 가맹점주의 옵션에 따라 </a:t>
            </a:r>
          </a:p>
          <a:p>
            <a:pPr>
              <a:lnSpc>
                <a:spcPct val="150000"/>
              </a:lnSpc>
            </a:pPr>
            <a:r>
              <a:rPr lang="en-US" altLang="ko-KR" sz="1100" dirty="0"/>
              <a:t>1</a:t>
            </a:r>
            <a:r>
              <a:rPr lang="ko-KR" altLang="en-US" sz="1100" dirty="0"/>
              <a:t>층은 커피매장</a:t>
            </a:r>
            <a:r>
              <a:rPr lang="en-US" altLang="ko-KR" sz="1100" dirty="0"/>
              <a:t>, 2</a:t>
            </a:r>
            <a:r>
              <a:rPr lang="ko-KR" altLang="en-US" sz="1100" dirty="0"/>
              <a:t>층은 스터디카페 형식으로 사업을 추진하실 의향이 있으신지 검토해 주시기를 요청드립니다</a:t>
            </a:r>
            <a:r>
              <a:rPr lang="en-US" altLang="ko-KR" sz="1100" dirty="0"/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1100" dirty="0"/>
              <a:t>브랜드 커피 전문점의 스터디 카페 운영은 주변의 스터디 카페 시장을 잠식하고 매출 신장에 상당히 기여할 것이라 생각합니다</a:t>
            </a:r>
            <a:r>
              <a:rPr lang="en-US" altLang="ko-KR" sz="1100" dirty="0"/>
              <a:t>. </a:t>
            </a:r>
          </a:p>
          <a:p>
            <a:pPr>
              <a:lnSpc>
                <a:spcPct val="150000"/>
              </a:lnSpc>
            </a:pPr>
            <a:endParaRPr lang="en-US" altLang="ko-KR" sz="1100" dirty="0"/>
          </a:p>
          <a:p>
            <a:pPr>
              <a:lnSpc>
                <a:spcPct val="150000"/>
              </a:lnSpc>
            </a:pPr>
            <a:r>
              <a:rPr lang="en-US" altLang="ko-KR" sz="1100" dirty="0"/>
              <a:t>2021</a:t>
            </a:r>
            <a:r>
              <a:rPr lang="ko-KR" altLang="en-US" sz="1100" dirty="0"/>
              <a:t>년 통계에 따르면 수험생들 대상의 스터디 카페 시장규모는 </a:t>
            </a:r>
            <a:r>
              <a:rPr lang="en-US" altLang="ko-KR" sz="1100" dirty="0"/>
              <a:t>2</a:t>
            </a:r>
            <a:r>
              <a:rPr lang="ko-KR" altLang="en-US" sz="1100" dirty="0"/>
              <a:t>조원대</a:t>
            </a:r>
            <a:r>
              <a:rPr lang="en-US" altLang="ko-KR" sz="1100" dirty="0"/>
              <a:t>, </a:t>
            </a:r>
            <a:r>
              <a:rPr lang="ko-KR" altLang="en-US" sz="1100" dirty="0"/>
              <a:t>카페 시장 규모는 </a:t>
            </a:r>
            <a:r>
              <a:rPr lang="en-US" altLang="ko-KR" sz="1100" dirty="0"/>
              <a:t>5</a:t>
            </a:r>
            <a:r>
              <a:rPr lang="ko-KR" altLang="en-US" sz="1100" dirty="0"/>
              <a:t>조원대라는 보도를 접한 적이 있습니다</a:t>
            </a:r>
            <a:r>
              <a:rPr lang="en-US" altLang="ko-KR" sz="1100" dirty="0"/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1100" dirty="0"/>
              <a:t>스터디 카페 시장이 카페 시장을 점점 잠식해 들어가고 있습니다</a:t>
            </a:r>
            <a:r>
              <a:rPr lang="en-US" altLang="ko-KR" sz="1100" dirty="0"/>
              <a:t>. </a:t>
            </a:r>
            <a:r>
              <a:rPr lang="ko-KR" altLang="en-US" sz="1100" dirty="0"/>
              <a:t>보다 경쟁력 있는 스터디 카페 설계 및 운영으로 당사의 관리 시스템을 </a:t>
            </a:r>
          </a:p>
          <a:p>
            <a:pPr>
              <a:lnSpc>
                <a:spcPct val="150000"/>
              </a:lnSpc>
            </a:pPr>
            <a:r>
              <a:rPr lang="ko-KR" altLang="en-US" sz="1100" dirty="0"/>
              <a:t>접목 시키면 좋은 시너지 효과가 발생할 것이라 믿습니다</a:t>
            </a:r>
            <a:r>
              <a:rPr lang="en-US" altLang="ko-KR" sz="1100" dirty="0"/>
              <a:t>. </a:t>
            </a:r>
          </a:p>
          <a:p>
            <a:pPr>
              <a:lnSpc>
                <a:spcPct val="150000"/>
              </a:lnSpc>
            </a:pPr>
            <a:endParaRPr lang="en-US" altLang="ko-KR" sz="1100" dirty="0"/>
          </a:p>
          <a:p>
            <a:pPr>
              <a:lnSpc>
                <a:spcPct val="150000"/>
              </a:lnSpc>
            </a:pPr>
            <a:r>
              <a:rPr lang="ko-KR" altLang="en-US" sz="1100" dirty="0"/>
              <a:t>파일첨부 내용은 기존 교육업체나 스터디 카페에는 없는 그러나 수험생들에게 반드시 필요한  플랫폼 개발 프로그램을 스터디 카페에 접목 시키고자 합니다</a:t>
            </a:r>
            <a:r>
              <a:rPr lang="en-US" altLang="ko-KR" sz="1100" dirty="0"/>
              <a:t>.</a:t>
            </a:r>
          </a:p>
          <a:p>
            <a:pPr>
              <a:lnSpc>
                <a:spcPct val="150000"/>
              </a:lnSpc>
            </a:pPr>
            <a:endParaRPr lang="en-US" altLang="ko-KR" sz="1100" dirty="0"/>
          </a:p>
          <a:p>
            <a:pPr>
              <a:lnSpc>
                <a:spcPct val="150000"/>
              </a:lnSpc>
            </a:pPr>
            <a:r>
              <a:rPr lang="ko-KR" altLang="en-US" sz="1100" dirty="0"/>
              <a:t>참고하시고 검토 가능한 사업이라면 연락 주십시오</a:t>
            </a:r>
            <a:r>
              <a:rPr lang="en-US" altLang="ko-KR" sz="1100" dirty="0"/>
              <a:t>. </a:t>
            </a:r>
          </a:p>
          <a:p>
            <a:pPr>
              <a:lnSpc>
                <a:spcPct val="150000"/>
              </a:lnSpc>
            </a:pPr>
            <a:endParaRPr lang="en-US" altLang="ko-KR" sz="1100" dirty="0"/>
          </a:p>
          <a:p>
            <a:pPr>
              <a:lnSpc>
                <a:spcPct val="150000"/>
              </a:lnSpc>
            </a:pPr>
            <a:r>
              <a:rPr lang="ko-KR" altLang="en-US" sz="1100" dirty="0"/>
              <a:t>감사합니다</a:t>
            </a:r>
            <a:r>
              <a:rPr lang="en-US" altLang="ko-KR" sz="1100" dirty="0"/>
              <a:t>. </a:t>
            </a:r>
          </a:p>
          <a:p>
            <a:pPr>
              <a:lnSpc>
                <a:spcPct val="150000"/>
              </a:lnSpc>
            </a:pPr>
            <a:endParaRPr lang="en-US" altLang="ko-KR" sz="1100" dirty="0"/>
          </a:p>
          <a:p>
            <a:pPr>
              <a:lnSpc>
                <a:spcPct val="150000"/>
              </a:lnSpc>
            </a:pPr>
            <a:r>
              <a:rPr lang="ko-KR" altLang="en-US" sz="1100" dirty="0"/>
              <a:t>조강수 대표 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43160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>
            <a:extLst>
              <a:ext uri="{FF2B5EF4-FFF2-40B4-BE49-F238E27FC236}">
                <a16:creationId xmlns:a16="http://schemas.microsoft.com/office/drawing/2014/main" id="{25DF4450-C4BE-490A-9D6A-C064CEA53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42C90285-4F70-442A-8161-2AAFC5CA73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10CCEB42-5379-4140-9E95-9E30DD5E239D}"/>
              </a:ext>
            </a:extLst>
          </p:cNvPr>
          <p:cNvSpPr/>
          <p:nvPr/>
        </p:nvSpPr>
        <p:spPr>
          <a:xfrm>
            <a:off x="185956" y="964530"/>
            <a:ext cx="11820088" cy="552834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0064C2-980B-4C83-BE1B-4CA3C328C2FB}"/>
              </a:ext>
            </a:extLst>
          </p:cNvPr>
          <p:cNvSpPr txBox="1"/>
          <p:nvPr/>
        </p:nvSpPr>
        <p:spPr>
          <a:xfrm>
            <a:off x="0" y="197192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ko-KR" altLang="en-US" sz="3200" dirty="0">
                <a:solidFill>
                  <a:schemeClr val="accent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r>
              <a:rPr kumimoji="0" lang="en-US" altLang="ko-KR" sz="3200" dirty="0">
                <a:solidFill>
                  <a:schemeClr val="accent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Welcome               </a:t>
            </a:r>
            <a:r>
              <a:rPr kumimoji="0" lang="ko-KR" altLang="en-US" sz="3200" dirty="0">
                <a:solidFill>
                  <a:schemeClr val="accent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                                                                    </a:t>
            </a:r>
            <a:r>
              <a:rPr kumimoji="0" lang="en-US" altLang="ko-KR" sz="3200" dirty="0">
                <a:solidFill>
                  <a:schemeClr val="accent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1</a:t>
            </a:r>
            <a:r>
              <a:rPr lang="ko-KR" altLang="en-US" sz="3200" dirty="0">
                <a:solidFill>
                  <a:schemeClr val="accent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10EE19-8570-412B-864B-21EFE3FD28AE}"/>
              </a:ext>
            </a:extLst>
          </p:cNvPr>
          <p:cNvSpPr txBox="1"/>
          <p:nvPr/>
        </p:nvSpPr>
        <p:spPr>
          <a:xfrm>
            <a:off x="-1531364" y="2414084"/>
            <a:ext cx="11820088" cy="344709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ko-KR" altLang="en-US" sz="4000" b="1" dirty="0">
                <a:solidFill>
                  <a:srgbClr val="00B0F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커리큘럼짜주는</a:t>
            </a:r>
            <a:r>
              <a:rPr kumimoji="0" lang="en-US" altLang="ko-KR" sz="4000" b="1" dirty="0">
                <a:solidFill>
                  <a:srgbClr val="00B0F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AI</a:t>
            </a:r>
            <a:r>
              <a:rPr kumimoji="0" lang="ko-KR" altLang="en-US" sz="4000" b="1" dirty="0">
                <a:solidFill>
                  <a:schemeClr val="accent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endParaRPr kumimoji="0" lang="en-US" altLang="ko-KR" sz="4000" b="1" dirty="0">
              <a:solidFill>
                <a:schemeClr val="accent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pPr algn="ctr">
              <a:defRPr/>
            </a:pPr>
            <a:endParaRPr kumimoji="0" lang="en-US" altLang="ko-KR" sz="4000" b="1" dirty="0">
              <a:solidFill>
                <a:schemeClr val="accent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pPr algn="ctr">
              <a:defRPr/>
            </a:pPr>
            <a:r>
              <a:rPr kumimoji="0" lang="en-US" altLang="ko-KR" sz="4000" b="1" dirty="0">
                <a:solidFill>
                  <a:schemeClr val="accent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&amp; </a:t>
            </a:r>
          </a:p>
          <a:p>
            <a:pPr algn="ctr">
              <a:defRPr/>
            </a:pPr>
            <a:r>
              <a:rPr kumimoji="0" lang="ko-KR" altLang="en-US" sz="4000" b="1" dirty="0">
                <a:solidFill>
                  <a:srgbClr val="F824AC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자동암기마법사</a:t>
            </a:r>
            <a:endParaRPr kumimoji="0" lang="en-US" altLang="ko-KR" sz="4000" b="1" dirty="0">
              <a:solidFill>
                <a:srgbClr val="F824AC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pPr algn="ctr">
              <a:defRPr/>
            </a:pPr>
            <a:endParaRPr kumimoji="0" lang="en-US" altLang="ko-KR" sz="4000" b="1" dirty="0">
              <a:solidFill>
                <a:srgbClr val="F824AC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pPr algn="ctr">
              <a:defRPr/>
            </a:pPr>
            <a:endParaRPr lang="ko-KR" altLang="en-US" b="1" dirty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B7C323-2478-4A3C-B91D-EBED68C30EDE}"/>
              </a:ext>
            </a:extLst>
          </p:cNvPr>
          <p:cNvSpPr txBox="1"/>
          <p:nvPr/>
        </p:nvSpPr>
        <p:spPr>
          <a:xfrm>
            <a:off x="-1564920" y="4939020"/>
            <a:ext cx="11820088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600" b="1" dirty="0">
                <a:solidFill>
                  <a:schemeClr val="bg2">
                    <a:lumMod val="1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자동 암기 플랫폼으로 암기력 향상 단기합격</a:t>
            </a:r>
            <a:endParaRPr kumimoji="0" lang="en-US" altLang="ko-KR" sz="1600" b="1" dirty="0">
              <a:solidFill>
                <a:schemeClr val="bg2">
                  <a:lumMod val="10000"/>
                </a:schemeClr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pPr algn="ctr">
              <a:defRPr/>
            </a:pPr>
            <a:endParaRPr lang="en-US" altLang="ko-KR" sz="1400" b="1" dirty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0A47FAB5-7D1C-4EF4-93CA-154BA364F7A0}"/>
              </a:ext>
            </a:extLst>
          </p:cNvPr>
          <p:cNvSpPr/>
          <p:nvPr/>
        </p:nvSpPr>
        <p:spPr>
          <a:xfrm>
            <a:off x="2085690" y="3891257"/>
            <a:ext cx="1146496" cy="441813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/>
              <a:t>국내외 최초 </a:t>
            </a:r>
            <a:endParaRPr lang="en-US" altLang="ko-KR" sz="1200" dirty="0"/>
          </a:p>
          <a:p>
            <a:pPr algn="ctr"/>
            <a:r>
              <a:rPr lang="ko-KR" altLang="en-US" sz="1200" dirty="0"/>
              <a:t>특허출원신청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313EE4C-37BF-4704-8890-7406A7227665}"/>
              </a:ext>
            </a:extLst>
          </p:cNvPr>
          <p:cNvSpPr/>
          <p:nvPr/>
        </p:nvSpPr>
        <p:spPr>
          <a:xfrm>
            <a:off x="1850798" y="2018012"/>
            <a:ext cx="1146495" cy="469086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/>
              <a:t>국내외 최초 </a:t>
            </a:r>
            <a:endParaRPr lang="en-US" altLang="ko-KR" sz="1200" dirty="0"/>
          </a:p>
          <a:p>
            <a:pPr algn="ctr"/>
            <a:r>
              <a:rPr lang="ko-KR" altLang="en-US" sz="1200" dirty="0"/>
              <a:t>특허출원신청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D9B22E-E9BF-4D33-ACD2-D25623C10DC1}"/>
              </a:ext>
            </a:extLst>
          </p:cNvPr>
          <p:cNvSpPr txBox="1"/>
          <p:nvPr/>
        </p:nvSpPr>
        <p:spPr>
          <a:xfrm>
            <a:off x="-1537656" y="3051103"/>
            <a:ext cx="11820088" cy="33855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600" b="1" dirty="0">
                <a:solidFill>
                  <a:schemeClr val="bg2">
                    <a:lumMod val="1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AI</a:t>
            </a:r>
            <a:r>
              <a:rPr lang="ko-KR" altLang="en-US" sz="1600" b="1" dirty="0">
                <a:solidFill>
                  <a:schemeClr val="bg2">
                    <a:lumMod val="1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가 짜주는 합격예측</a:t>
            </a:r>
            <a:r>
              <a:rPr lang="en-US" altLang="ko-KR" sz="1600" b="1" dirty="0">
                <a:solidFill>
                  <a:schemeClr val="bg2">
                    <a:lumMod val="1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, </a:t>
            </a:r>
            <a:r>
              <a:rPr lang="ko-KR" altLang="en-US" sz="1600" b="1" dirty="0">
                <a:solidFill>
                  <a:schemeClr val="bg2">
                    <a:lumMod val="1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합격커리큘럼 플랫폼</a:t>
            </a:r>
            <a:endParaRPr lang="en-US" altLang="ko-KR" sz="1400" b="1" dirty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13" name="화살표: 오른쪽 12">
            <a:extLst>
              <a:ext uri="{FF2B5EF4-FFF2-40B4-BE49-F238E27FC236}">
                <a16:creationId xmlns:a16="http://schemas.microsoft.com/office/drawing/2014/main" id="{8A546BDA-C9C7-46DE-B4B8-1A568B08ACA8}"/>
              </a:ext>
            </a:extLst>
          </p:cNvPr>
          <p:cNvSpPr/>
          <p:nvPr/>
        </p:nvSpPr>
        <p:spPr>
          <a:xfrm>
            <a:off x="6323888" y="2965391"/>
            <a:ext cx="606751" cy="1367679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0A1A6A33-FE38-43FA-A9CF-99D3E00C0BFD}"/>
              </a:ext>
            </a:extLst>
          </p:cNvPr>
          <p:cNvSpPr/>
          <p:nvPr/>
        </p:nvSpPr>
        <p:spPr>
          <a:xfrm>
            <a:off x="7351635" y="3386679"/>
            <a:ext cx="3817717" cy="553998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커피와 함께 하는 스터디 카페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341699-F78D-4B3B-8066-03720DBF29BD}"/>
              </a:ext>
            </a:extLst>
          </p:cNvPr>
          <p:cNvSpPr txBox="1"/>
          <p:nvPr/>
        </p:nvSpPr>
        <p:spPr>
          <a:xfrm>
            <a:off x="10348437" y="6571600"/>
            <a:ext cx="2010726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200" b="1" dirty="0"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Global Edu Partners </a:t>
            </a:r>
            <a:r>
              <a:rPr lang="en-US" altLang="ko-KR" sz="1050" b="1" dirty="0"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(</a:t>
            </a:r>
            <a:r>
              <a:rPr lang="ko-KR" altLang="en-US" sz="1050" b="1" dirty="0"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주</a:t>
            </a:r>
            <a:r>
              <a:rPr lang="en-US" altLang="ko-KR" sz="1050" b="1" dirty="0"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)</a:t>
            </a:r>
            <a:endParaRPr lang="en-US" altLang="ko-KR" sz="1100" b="1" dirty="0">
              <a:solidFill>
                <a:schemeClr val="bg1">
                  <a:lumMod val="50000"/>
                </a:schemeClr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06350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>
            <a:extLst>
              <a:ext uri="{FF2B5EF4-FFF2-40B4-BE49-F238E27FC236}">
                <a16:creationId xmlns:a16="http://schemas.microsoft.com/office/drawing/2014/main" id="{25DF4450-C4BE-490A-9D6A-C064CEA53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D6262363-9C88-4AA3-AE8E-D61595697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42C90285-4F70-442A-8161-2AAFC5CA73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10CCEB42-5379-4140-9E95-9E30DD5E239D}"/>
              </a:ext>
            </a:extLst>
          </p:cNvPr>
          <p:cNvSpPr/>
          <p:nvPr/>
        </p:nvSpPr>
        <p:spPr>
          <a:xfrm>
            <a:off x="185956" y="964530"/>
            <a:ext cx="11820088" cy="552834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0064C2-980B-4C83-BE1B-4CA3C328C2FB}"/>
              </a:ext>
            </a:extLst>
          </p:cNvPr>
          <p:cNvSpPr txBox="1"/>
          <p:nvPr/>
        </p:nvSpPr>
        <p:spPr>
          <a:xfrm>
            <a:off x="0" y="197192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ko-KR" altLang="en-US" sz="3200" dirty="0">
                <a:solidFill>
                  <a:schemeClr val="accent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r>
              <a:rPr kumimoji="0" lang="en-US" altLang="ko-KR" sz="3200" dirty="0">
                <a:solidFill>
                  <a:schemeClr val="accent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Problem                                                                                      2</a:t>
            </a:r>
            <a:r>
              <a:rPr lang="ko-KR" altLang="en-US" sz="3200" dirty="0">
                <a:solidFill>
                  <a:schemeClr val="accent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35C087-6CF0-4206-8853-1673CCDF0EAE}"/>
              </a:ext>
            </a:extLst>
          </p:cNvPr>
          <p:cNvSpPr txBox="1"/>
          <p:nvPr/>
        </p:nvSpPr>
        <p:spPr>
          <a:xfrm>
            <a:off x="1359015" y="1373696"/>
            <a:ext cx="8909109" cy="298543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400" b="1" dirty="0">
                <a:solidFill>
                  <a:schemeClr val="bg2">
                    <a:lumMod val="1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기존에 운영중인</a:t>
            </a:r>
            <a:r>
              <a:rPr lang="en-US" altLang="ko-KR" sz="2400" b="1" dirty="0">
                <a:solidFill>
                  <a:schemeClr val="bg2">
                    <a:lumMod val="1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r>
              <a:rPr lang="ko-KR" altLang="en-US" sz="2400" b="1" dirty="0">
                <a:solidFill>
                  <a:schemeClr val="bg2">
                    <a:lumMod val="1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스터디 카페</a:t>
            </a:r>
            <a:r>
              <a:rPr lang="ko-KR" altLang="en-US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는</a:t>
            </a:r>
            <a:r>
              <a:rPr lang="ko-KR" altLang="en-US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 </a:t>
            </a:r>
            <a:endParaRPr lang="en-US" altLang="ko-KR" b="1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  <a:p>
            <a:pPr>
              <a:defRPr/>
            </a:pPr>
            <a:endParaRPr lang="en-US" altLang="ko-KR" sz="1400" b="1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  <a:p>
            <a:pPr>
              <a:defRPr/>
            </a:pPr>
            <a:endParaRPr lang="en-US" altLang="ko-KR" sz="1400" b="1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lang="ko-KR" altLang="en-US" sz="16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공부공간제공 외 </a:t>
            </a:r>
            <a:r>
              <a:rPr lang="ko-KR" altLang="en-US" sz="1400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어디서부터 어떻게 공부를 시작해야 하는지를 컨설팅 해주는 시스템이 없다</a:t>
            </a:r>
            <a:r>
              <a:rPr lang="en-US" altLang="ko-KR" sz="1400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. </a:t>
            </a:r>
            <a:endParaRPr lang="en-US" altLang="ko-KR" sz="1600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  <a:p>
            <a:pPr>
              <a:defRPr/>
            </a:pPr>
            <a:endParaRPr lang="en-US" altLang="ko-KR" sz="1600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lang="en-US" altLang="ko-KR" sz="16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1:1 </a:t>
            </a:r>
            <a:r>
              <a:rPr lang="ko-KR" altLang="en-US" sz="16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커리큘럼</a:t>
            </a:r>
            <a:r>
              <a:rPr lang="ko-KR" altLang="en-US" sz="1400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을 수험생 수준에 맞추어 짜주거나</a:t>
            </a:r>
            <a:r>
              <a:rPr lang="en-US" altLang="ko-KR" sz="1400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, </a:t>
            </a:r>
            <a:r>
              <a:rPr lang="ko-KR" altLang="en-US" sz="1400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내 점수의 합격권</a:t>
            </a:r>
            <a:r>
              <a:rPr lang="en-US" altLang="ko-KR" sz="1400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•</a:t>
            </a:r>
            <a:r>
              <a:rPr lang="ko-KR" altLang="en-US" sz="1400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탈락권</a:t>
            </a:r>
            <a:r>
              <a:rPr lang="en-US" altLang="ko-KR" sz="1400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•</a:t>
            </a:r>
            <a:r>
              <a:rPr lang="ko-KR" altLang="en-US" sz="1400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안정권을 공부하면서 </a:t>
            </a:r>
            <a:endParaRPr lang="en-US" altLang="ko-KR" sz="1400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lang="ko-KR" altLang="en-US" sz="1400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점검할 수 있도록 제공해주는 프로그램이 없다</a:t>
            </a:r>
            <a:r>
              <a:rPr lang="en-US" altLang="ko-KR" sz="1400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. </a:t>
            </a:r>
            <a:r>
              <a:rPr lang="ko-KR" altLang="en-US" sz="1400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ko-KR" sz="1400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   </a:t>
            </a:r>
          </a:p>
          <a:p>
            <a:pPr>
              <a:defRPr/>
            </a:pP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>
              <a:defRPr/>
            </a:pP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공부의 끝은 결국 암기</a:t>
            </a:r>
            <a:r>
              <a:rPr kumimoji="0" lang="ko-KR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이지만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휘발성 강한 전 </a:t>
            </a:r>
            <a:r>
              <a:rPr lang="ko-KR" altLang="en-US" sz="1400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과목을 자동암기 시켜주는 플랫폼이 없다</a:t>
            </a:r>
            <a:r>
              <a:rPr lang="en-US" altLang="ko-KR" sz="1400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. </a:t>
            </a:r>
          </a:p>
          <a:p>
            <a:pPr>
              <a:defRPr/>
            </a:pPr>
            <a:endParaRPr lang="en-US" altLang="ko-KR" sz="1400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독서실 이용료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는 경제력이 없는 수험생에게는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중요한 관심사일 수 밖에 없지만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터무니 없이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>
              <a:defRPr/>
            </a:pPr>
            <a:r>
              <a:rPr lang="ko-KR" altLang="en-US" sz="1400" dirty="0"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비싸다</a:t>
            </a:r>
            <a:r>
              <a:rPr lang="en-US" altLang="ko-KR" sz="1400" dirty="0"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dirty="0">
                <a:solidFill>
                  <a:schemeClr val="bg2">
                    <a:lumMod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ko-KR" altLang="en-US" sz="1400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017699-D73D-4786-B827-D8E0F5CEEA4C}"/>
              </a:ext>
            </a:extLst>
          </p:cNvPr>
          <p:cNvSpPr txBox="1"/>
          <p:nvPr/>
        </p:nvSpPr>
        <p:spPr>
          <a:xfrm>
            <a:off x="10348437" y="6571600"/>
            <a:ext cx="2010726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200" b="1" dirty="0"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Global Edu Partners </a:t>
            </a:r>
            <a:r>
              <a:rPr lang="en-US" altLang="ko-KR" sz="1050" b="1" dirty="0"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(</a:t>
            </a:r>
            <a:r>
              <a:rPr lang="ko-KR" altLang="en-US" sz="1050" b="1" dirty="0"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주</a:t>
            </a:r>
            <a:r>
              <a:rPr lang="en-US" altLang="ko-KR" sz="1050" b="1" dirty="0"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)</a:t>
            </a:r>
            <a:endParaRPr lang="en-US" altLang="ko-KR" sz="1100" b="1" dirty="0">
              <a:solidFill>
                <a:schemeClr val="bg1">
                  <a:lumMod val="50000"/>
                </a:schemeClr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67603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>
            <a:extLst>
              <a:ext uri="{FF2B5EF4-FFF2-40B4-BE49-F238E27FC236}">
                <a16:creationId xmlns:a16="http://schemas.microsoft.com/office/drawing/2014/main" id="{25DF4450-C4BE-490A-9D6A-C064CEA53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D6262363-9C88-4AA3-AE8E-D61595697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42C90285-4F70-442A-8161-2AAFC5CA73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10CCEB42-5379-4140-9E95-9E30DD5E239D}"/>
              </a:ext>
            </a:extLst>
          </p:cNvPr>
          <p:cNvSpPr/>
          <p:nvPr/>
        </p:nvSpPr>
        <p:spPr>
          <a:xfrm>
            <a:off x="127233" y="964530"/>
            <a:ext cx="11820088" cy="552834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0064C2-980B-4C83-BE1B-4CA3C328C2FB}"/>
              </a:ext>
            </a:extLst>
          </p:cNvPr>
          <p:cNvSpPr txBox="1"/>
          <p:nvPr/>
        </p:nvSpPr>
        <p:spPr>
          <a:xfrm>
            <a:off x="0" y="197192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ko-KR" altLang="en-US" sz="3200" dirty="0">
                <a:solidFill>
                  <a:schemeClr val="accent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r>
              <a:rPr kumimoji="0" lang="en-US" altLang="ko-KR" sz="3200" dirty="0">
                <a:solidFill>
                  <a:schemeClr val="accent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Solution</a:t>
            </a:r>
            <a:r>
              <a:rPr kumimoji="0" lang="ko-KR" altLang="en-US" sz="3200" dirty="0">
                <a:solidFill>
                  <a:schemeClr val="accent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                                                                                     </a:t>
            </a:r>
            <a:r>
              <a:rPr kumimoji="0" lang="en-US" altLang="ko-KR" sz="3200" dirty="0">
                <a:solidFill>
                  <a:schemeClr val="accent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3</a:t>
            </a:r>
            <a:endParaRPr lang="ko-KR" altLang="en-US" sz="3200" dirty="0">
              <a:solidFill>
                <a:schemeClr val="accent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E14F18-D000-4AD8-B905-D0E65D2E69F2}"/>
              </a:ext>
            </a:extLst>
          </p:cNvPr>
          <p:cNvSpPr txBox="1"/>
          <p:nvPr/>
        </p:nvSpPr>
        <p:spPr>
          <a:xfrm>
            <a:off x="1847675" y="1340539"/>
            <a:ext cx="8227503" cy="78938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ko-KR" altLang="en-US" b="1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공톡</a:t>
            </a:r>
            <a:r>
              <a:rPr lang="en-US" altLang="ko-KR" b="1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r>
              <a:rPr lang="ko-KR" altLang="en-US" b="1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플랫폼</a:t>
            </a:r>
            <a:r>
              <a:rPr lang="ko-KR" altLang="en-US" sz="1400" dirty="0">
                <a:latin typeface="+mj-ea"/>
                <a:ea typeface="+mj-ea"/>
              </a:rPr>
              <a:t>이</a:t>
            </a:r>
            <a:r>
              <a:rPr lang="ko-KR" altLang="en-US" sz="1400" b="1" dirty="0">
                <a:latin typeface="+mj-ea"/>
                <a:ea typeface="+mj-ea"/>
              </a:rPr>
              <a:t> </a:t>
            </a:r>
            <a:r>
              <a:rPr lang="ko-KR" altLang="en-US" sz="1400" dirty="0">
                <a:latin typeface="+mj-ea"/>
                <a:ea typeface="+mj-ea"/>
              </a:rPr>
              <a:t>곧</a:t>
            </a:r>
            <a:r>
              <a:rPr lang="ko-KR" altLang="en-US" sz="1400" b="1" dirty="0">
                <a:latin typeface="+mj-ea"/>
                <a:ea typeface="+mj-ea"/>
              </a:rPr>
              <a:t> </a:t>
            </a:r>
            <a:r>
              <a:rPr lang="ko-KR" altLang="en-US" sz="1400" dirty="0">
                <a:latin typeface="+mj-ea"/>
                <a:ea typeface="+mj-ea"/>
              </a:rPr>
              <a:t>가맹점주로 독서실을 이용하는 모든 수험생들에게 커리큘럼 작성부터 자동 암기 플랫폼에 이르기까지 독서실 한 공간에서 모든 서비스를 받을 수 있는 웹플랫폼</a:t>
            </a:r>
            <a:r>
              <a:rPr lang="en-US" altLang="ko-KR" sz="1400" dirty="0">
                <a:latin typeface="+mj-ea"/>
                <a:ea typeface="+mj-ea"/>
              </a:rPr>
              <a:t>: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9AEE771D-0D50-40D2-B105-C5887B1A2957}"/>
              </a:ext>
            </a:extLst>
          </p:cNvPr>
          <p:cNvSpPr/>
          <p:nvPr/>
        </p:nvSpPr>
        <p:spPr>
          <a:xfrm>
            <a:off x="2088160" y="2687220"/>
            <a:ext cx="2267824" cy="2040859"/>
          </a:xfrm>
          <a:prstGeom prst="rect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성업 중인 기존 스터디 카페</a:t>
            </a:r>
            <a:r>
              <a:rPr lang="en-US" altLang="ko-KR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, </a:t>
            </a:r>
            <a:r>
              <a:rPr lang="ko-KR" altLang="en-US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교육업체에 없는 모든 플랫폼을 무료로 이용한다</a:t>
            </a:r>
            <a:r>
              <a:rPr lang="en-US" altLang="ko-KR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.</a:t>
            </a:r>
          </a:p>
          <a:p>
            <a:pPr algn="ctr"/>
            <a:endParaRPr lang="en-US" altLang="ko-KR" dirty="0"/>
          </a:p>
          <a:p>
            <a:pPr algn="ctr"/>
            <a:r>
              <a:rPr lang="ko-KR" altLang="en-US" sz="1050" b="1" dirty="0"/>
              <a:t>독서실 이용자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D31DBADE-EAFE-4D5C-9038-73FC0A1E9B4A}"/>
              </a:ext>
            </a:extLst>
          </p:cNvPr>
          <p:cNvSpPr/>
          <p:nvPr/>
        </p:nvSpPr>
        <p:spPr>
          <a:xfrm>
            <a:off x="4836253" y="2687217"/>
            <a:ext cx="2267824" cy="2040859"/>
          </a:xfrm>
          <a:prstGeom prst="rect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매출관리 외 </a:t>
            </a:r>
            <a:endParaRPr lang="en-US" altLang="ko-KR" dirty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pPr algn="ctr"/>
            <a:r>
              <a:rPr lang="ko-KR" altLang="en-US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신경 쓸 일이 없다</a:t>
            </a:r>
            <a:r>
              <a:rPr lang="en-US" altLang="ko-KR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.</a:t>
            </a:r>
          </a:p>
          <a:p>
            <a:pPr algn="ctr"/>
            <a:endParaRPr lang="en-US" altLang="ko-KR" dirty="0"/>
          </a:p>
          <a:p>
            <a:pPr algn="ctr"/>
            <a:endParaRPr lang="en-US" altLang="ko-KR" dirty="0"/>
          </a:p>
          <a:p>
            <a:pPr algn="ctr"/>
            <a:endParaRPr lang="en-US" altLang="ko-KR" sz="1000" dirty="0"/>
          </a:p>
          <a:p>
            <a:pPr algn="ctr"/>
            <a:r>
              <a:rPr lang="ko-KR" altLang="en-US" sz="1050" b="1" dirty="0"/>
              <a:t>독서실 가맹점주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2FC43B5F-A62F-48FE-A134-D02BA9E8FDEF}"/>
              </a:ext>
            </a:extLst>
          </p:cNvPr>
          <p:cNvSpPr/>
          <p:nvPr/>
        </p:nvSpPr>
        <p:spPr>
          <a:xfrm>
            <a:off x="7584347" y="2687218"/>
            <a:ext cx="2267824" cy="2040858"/>
          </a:xfrm>
          <a:prstGeom prst="rect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정기적인 수험 상담</a:t>
            </a:r>
            <a:r>
              <a:rPr lang="en-US" altLang="ko-KR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, </a:t>
            </a:r>
            <a:r>
              <a:rPr lang="ko-KR" altLang="en-US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다양한 플랫폼 개발</a:t>
            </a:r>
            <a:r>
              <a:rPr lang="en-US" altLang="ko-KR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r>
              <a:rPr lang="ko-KR" altLang="en-US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및 수험자료를 지속적으로 관리 제공한다</a:t>
            </a:r>
            <a:r>
              <a:rPr lang="en-US" altLang="ko-KR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.</a:t>
            </a:r>
          </a:p>
          <a:p>
            <a:pPr algn="ctr"/>
            <a:endParaRPr lang="en-US" altLang="ko-KR" dirty="0"/>
          </a:p>
          <a:p>
            <a:pPr algn="ctr"/>
            <a:r>
              <a:rPr lang="ko-KR" altLang="en-US" sz="1050" b="1" dirty="0"/>
              <a:t>본사</a:t>
            </a:r>
            <a:endParaRPr lang="ko-KR" altLang="en-US" sz="10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9D14A2-95CD-43FD-A6E8-E6474ED48AC7}"/>
              </a:ext>
            </a:extLst>
          </p:cNvPr>
          <p:cNvSpPr txBox="1"/>
          <p:nvPr/>
        </p:nvSpPr>
        <p:spPr>
          <a:xfrm>
            <a:off x="10348437" y="6571600"/>
            <a:ext cx="2010726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200" b="1" dirty="0"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Global Edu Partners </a:t>
            </a:r>
            <a:r>
              <a:rPr lang="en-US" altLang="ko-KR" sz="1050" b="1" dirty="0"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(</a:t>
            </a:r>
            <a:r>
              <a:rPr lang="ko-KR" altLang="en-US" sz="1050" b="1" dirty="0"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주</a:t>
            </a:r>
            <a:r>
              <a:rPr lang="en-US" altLang="ko-KR" sz="1050" b="1" dirty="0"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)</a:t>
            </a:r>
            <a:endParaRPr lang="en-US" altLang="ko-KR" sz="1100" b="1" dirty="0">
              <a:solidFill>
                <a:schemeClr val="bg1">
                  <a:lumMod val="50000"/>
                </a:schemeClr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22357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>
            <a:extLst>
              <a:ext uri="{FF2B5EF4-FFF2-40B4-BE49-F238E27FC236}">
                <a16:creationId xmlns:a16="http://schemas.microsoft.com/office/drawing/2014/main" id="{25DF4450-C4BE-490A-9D6A-C064CEA53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D6262363-9C88-4AA3-AE8E-D61595697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5173"/>
            <a:ext cx="10515600" cy="4351338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42C90285-4F70-442A-8161-2AAFC5CA73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10CCEB42-5379-4140-9E95-9E30DD5E239D}"/>
              </a:ext>
            </a:extLst>
          </p:cNvPr>
          <p:cNvSpPr/>
          <p:nvPr/>
        </p:nvSpPr>
        <p:spPr>
          <a:xfrm>
            <a:off x="185956" y="964530"/>
            <a:ext cx="11820088" cy="552834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0064C2-980B-4C83-BE1B-4CA3C328C2FB}"/>
              </a:ext>
            </a:extLst>
          </p:cNvPr>
          <p:cNvSpPr txBox="1"/>
          <p:nvPr/>
        </p:nvSpPr>
        <p:spPr>
          <a:xfrm>
            <a:off x="0" y="197192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ko-KR" altLang="en-US" sz="3200" dirty="0">
                <a:solidFill>
                  <a:schemeClr val="accent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r>
              <a:rPr kumimoji="0" lang="en-US" altLang="ko-KR" sz="3200" dirty="0">
                <a:solidFill>
                  <a:schemeClr val="accent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Market Validation                                                                        4</a:t>
            </a:r>
            <a:r>
              <a:rPr lang="ko-KR" altLang="en-US" sz="3200" dirty="0">
                <a:solidFill>
                  <a:schemeClr val="accent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5BE243-ADD3-4F9B-9DFA-EDDE65EA1960}"/>
              </a:ext>
            </a:extLst>
          </p:cNvPr>
          <p:cNvSpPr txBox="1"/>
          <p:nvPr/>
        </p:nvSpPr>
        <p:spPr>
          <a:xfrm>
            <a:off x="6512653" y="1692629"/>
            <a:ext cx="4880105" cy="175432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600" b="1" dirty="0">
                <a:solidFill>
                  <a:srgbClr val="F824AC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업계 </a:t>
            </a:r>
            <a:r>
              <a:rPr lang="en-US" altLang="ko-KR" sz="1600" b="1" dirty="0">
                <a:solidFill>
                  <a:srgbClr val="F824AC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2</a:t>
            </a:r>
            <a:r>
              <a:rPr lang="ko-KR" altLang="en-US" sz="1600" b="1" dirty="0">
                <a:solidFill>
                  <a:srgbClr val="F824AC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위 작심</a:t>
            </a:r>
            <a:r>
              <a:rPr lang="en-US" altLang="ko-KR" sz="1600" b="1" dirty="0">
                <a:solidFill>
                  <a:srgbClr val="F824AC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(2016</a:t>
            </a:r>
            <a:r>
              <a:rPr lang="ko-KR" altLang="en-US" sz="1600" b="1" dirty="0">
                <a:solidFill>
                  <a:srgbClr val="F824AC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년 론칭</a:t>
            </a:r>
            <a:r>
              <a:rPr lang="en-US" altLang="ko-KR" sz="1600" b="1" dirty="0">
                <a:solidFill>
                  <a:srgbClr val="F824AC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)</a:t>
            </a:r>
          </a:p>
          <a:p>
            <a:pPr algn="ctr">
              <a:defRPr/>
            </a:pPr>
            <a:r>
              <a:rPr lang="ko-KR" altLang="en-US" sz="2000" b="1" dirty="0">
                <a:solidFill>
                  <a:srgbClr val="F824AC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월</a:t>
            </a:r>
            <a:r>
              <a:rPr lang="en-US" altLang="ko-KR" sz="4400" b="1" dirty="0">
                <a:solidFill>
                  <a:srgbClr val="F824AC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3</a:t>
            </a:r>
            <a:r>
              <a:rPr kumimoji="0" lang="en-US" altLang="ko-KR" sz="4400" b="1" dirty="0">
                <a:solidFill>
                  <a:srgbClr val="F824AC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0,000</a:t>
            </a:r>
            <a:r>
              <a:rPr kumimoji="0" lang="ko-KR" altLang="en-US" sz="2000" b="1" dirty="0">
                <a:solidFill>
                  <a:srgbClr val="F824AC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명      전국</a:t>
            </a:r>
            <a:r>
              <a:rPr kumimoji="0" lang="en-US" altLang="ko-KR" sz="2000" b="1" dirty="0">
                <a:solidFill>
                  <a:srgbClr val="F824AC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r>
              <a:rPr lang="en-US" altLang="ko-KR" sz="4400" b="1" dirty="0">
                <a:solidFill>
                  <a:srgbClr val="F824AC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23</a:t>
            </a:r>
            <a:r>
              <a:rPr kumimoji="0" lang="en-US" altLang="ko-KR" sz="4400" b="1" dirty="0">
                <a:solidFill>
                  <a:srgbClr val="F824AC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0</a:t>
            </a:r>
            <a:r>
              <a:rPr kumimoji="0" lang="ko-KR" altLang="en-US" sz="2000" b="1" dirty="0">
                <a:solidFill>
                  <a:srgbClr val="F824AC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호점</a:t>
            </a:r>
            <a:endParaRPr kumimoji="0" lang="en-US" altLang="ko-KR" sz="2000" b="1" dirty="0">
              <a:solidFill>
                <a:srgbClr val="F824AC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pPr>
              <a:defRPr/>
            </a:pPr>
            <a:r>
              <a:rPr lang="en-US" altLang="ko-KR" sz="1200" b="1" dirty="0">
                <a:solidFill>
                  <a:srgbClr val="F824AC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                  total</a:t>
            </a:r>
            <a:r>
              <a:rPr lang="ko-KR" altLang="en-US" sz="1200" b="1" dirty="0">
                <a:solidFill>
                  <a:srgbClr val="F824AC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r>
              <a:rPr lang="en-US" altLang="ko-KR" sz="1200" b="1" dirty="0">
                <a:solidFill>
                  <a:srgbClr val="F824AC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users                                       total stores</a:t>
            </a:r>
            <a:r>
              <a:rPr lang="ko-KR" altLang="en-US" sz="1200" b="1" dirty="0">
                <a:solidFill>
                  <a:srgbClr val="F824AC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endParaRPr kumimoji="0" lang="en-US" altLang="ko-KR" sz="1200" b="1" dirty="0">
              <a:solidFill>
                <a:srgbClr val="F824AC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pPr algn="ctr">
              <a:defRPr/>
            </a:pPr>
            <a:endParaRPr lang="en-US" altLang="ko-KR" b="1" dirty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pPr algn="ctr">
              <a:defRPr/>
            </a:pPr>
            <a:r>
              <a:rPr lang="en-US" altLang="ko-KR" b="1" dirty="0"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200</a:t>
            </a:r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억 규모의 투자유치 성공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3211F3-C375-4592-9246-C23CC4DCA074}"/>
              </a:ext>
            </a:extLst>
          </p:cNvPr>
          <p:cNvSpPr txBox="1"/>
          <p:nvPr/>
        </p:nvSpPr>
        <p:spPr>
          <a:xfrm>
            <a:off x="799242" y="1692628"/>
            <a:ext cx="4880105" cy="175432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600" b="1" dirty="0">
                <a:solidFill>
                  <a:srgbClr val="F824AC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업계 </a:t>
            </a:r>
            <a:r>
              <a:rPr lang="en-US" altLang="ko-KR" sz="1600" b="1" dirty="0">
                <a:solidFill>
                  <a:srgbClr val="F824AC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1</a:t>
            </a:r>
            <a:r>
              <a:rPr lang="ko-KR" altLang="en-US" sz="1600" b="1" dirty="0">
                <a:solidFill>
                  <a:srgbClr val="F824AC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위 토즈</a:t>
            </a:r>
            <a:r>
              <a:rPr lang="en-US" altLang="ko-KR" sz="1600" b="1" dirty="0">
                <a:solidFill>
                  <a:srgbClr val="F824AC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(2001</a:t>
            </a:r>
            <a:r>
              <a:rPr lang="ko-KR" altLang="en-US" sz="1600" b="1" dirty="0">
                <a:solidFill>
                  <a:srgbClr val="F824AC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년 론칭</a:t>
            </a:r>
            <a:r>
              <a:rPr lang="en-US" altLang="ko-KR" sz="1600" b="1" dirty="0">
                <a:solidFill>
                  <a:srgbClr val="F824AC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)</a:t>
            </a:r>
          </a:p>
          <a:p>
            <a:pPr algn="ctr">
              <a:defRPr/>
            </a:pPr>
            <a:r>
              <a:rPr lang="ko-KR" altLang="en-US" sz="2000" b="1" dirty="0">
                <a:solidFill>
                  <a:srgbClr val="F824AC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월</a:t>
            </a:r>
            <a:r>
              <a:rPr lang="en-US" altLang="ko-KR" sz="4400" b="1" dirty="0">
                <a:solidFill>
                  <a:srgbClr val="F824AC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38</a:t>
            </a:r>
            <a:r>
              <a:rPr kumimoji="0" lang="en-US" altLang="ko-KR" sz="4400" b="1" dirty="0">
                <a:solidFill>
                  <a:srgbClr val="F824AC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,000</a:t>
            </a:r>
            <a:r>
              <a:rPr kumimoji="0" lang="ko-KR" altLang="en-US" sz="2000" b="1" dirty="0">
                <a:solidFill>
                  <a:srgbClr val="F824AC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명      전국</a:t>
            </a:r>
            <a:r>
              <a:rPr kumimoji="0" lang="en-US" altLang="ko-KR" sz="2000" b="1" dirty="0">
                <a:solidFill>
                  <a:srgbClr val="F824AC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r>
              <a:rPr lang="en-US" altLang="ko-KR" sz="4400" b="1" dirty="0">
                <a:solidFill>
                  <a:srgbClr val="F824AC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205</a:t>
            </a:r>
            <a:r>
              <a:rPr kumimoji="0" lang="ko-KR" altLang="en-US" sz="2000" b="1" dirty="0">
                <a:solidFill>
                  <a:srgbClr val="F824AC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호점</a:t>
            </a:r>
            <a:endParaRPr kumimoji="0" lang="en-US" altLang="ko-KR" sz="2000" b="1" dirty="0">
              <a:solidFill>
                <a:srgbClr val="F824AC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pPr>
              <a:defRPr/>
            </a:pPr>
            <a:r>
              <a:rPr lang="en-US" altLang="ko-KR" sz="1200" b="1" dirty="0">
                <a:solidFill>
                  <a:srgbClr val="F824AC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                   total</a:t>
            </a:r>
            <a:r>
              <a:rPr lang="ko-KR" altLang="en-US" sz="1200" b="1" dirty="0">
                <a:solidFill>
                  <a:srgbClr val="F824AC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r>
              <a:rPr lang="en-US" altLang="ko-KR" sz="1200" b="1" dirty="0">
                <a:solidFill>
                  <a:srgbClr val="F824AC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users                                     total stores</a:t>
            </a:r>
            <a:r>
              <a:rPr lang="ko-KR" altLang="en-US" sz="1200" b="1" dirty="0">
                <a:solidFill>
                  <a:srgbClr val="F824AC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endParaRPr kumimoji="0" lang="en-US" altLang="ko-KR" sz="1200" b="1" dirty="0">
              <a:solidFill>
                <a:srgbClr val="F824AC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pPr algn="ctr">
              <a:defRPr/>
            </a:pPr>
            <a:endParaRPr lang="en-US" altLang="ko-KR" b="1" dirty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pPr algn="ctr">
              <a:defRPr/>
            </a:pPr>
            <a:r>
              <a:rPr lang="en-US" altLang="ko-KR" b="1" dirty="0"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500</a:t>
            </a:r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억 규모의 투자유치 성공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6A037B-521A-4EA6-AF85-12E0BDF70FBD}"/>
              </a:ext>
            </a:extLst>
          </p:cNvPr>
          <p:cNvSpPr txBox="1"/>
          <p:nvPr/>
        </p:nvSpPr>
        <p:spPr>
          <a:xfrm>
            <a:off x="3655947" y="4271635"/>
            <a:ext cx="4880105" cy="147732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600" b="1" dirty="0">
                <a:solidFill>
                  <a:srgbClr val="F824AC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업계 </a:t>
            </a:r>
            <a:r>
              <a:rPr lang="en-US" altLang="ko-KR" sz="1600" b="1" dirty="0">
                <a:solidFill>
                  <a:srgbClr val="F824AC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3</a:t>
            </a:r>
            <a:r>
              <a:rPr lang="ko-KR" altLang="en-US" sz="1600" b="1" dirty="0">
                <a:solidFill>
                  <a:srgbClr val="F824AC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위 잇올스파르타</a:t>
            </a:r>
            <a:r>
              <a:rPr lang="en-US" altLang="ko-KR" sz="1600" b="1" dirty="0">
                <a:solidFill>
                  <a:srgbClr val="F824AC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(2013</a:t>
            </a:r>
            <a:r>
              <a:rPr lang="ko-KR" altLang="en-US" sz="1600" b="1" dirty="0">
                <a:solidFill>
                  <a:srgbClr val="F824AC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년 론칭</a:t>
            </a:r>
            <a:r>
              <a:rPr lang="en-US" altLang="ko-KR" sz="1600" b="1" dirty="0">
                <a:solidFill>
                  <a:srgbClr val="F824AC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)</a:t>
            </a:r>
          </a:p>
          <a:p>
            <a:pPr algn="ctr">
              <a:defRPr/>
            </a:pPr>
            <a:r>
              <a:rPr lang="ko-KR" altLang="en-US" sz="2000" b="1" dirty="0">
                <a:solidFill>
                  <a:srgbClr val="F824AC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월</a:t>
            </a:r>
            <a:r>
              <a:rPr lang="en-US" altLang="ko-KR" sz="4400" b="1" dirty="0">
                <a:solidFill>
                  <a:srgbClr val="F824AC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1</a:t>
            </a:r>
            <a:r>
              <a:rPr kumimoji="0" lang="en-US" altLang="ko-KR" sz="4400" b="1" dirty="0">
                <a:solidFill>
                  <a:srgbClr val="F824AC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0,000</a:t>
            </a:r>
            <a:r>
              <a:rPr kumimoji="0" lang="ko-KR" altLang="en-US" sz="2000" b="1" dirty="0">
                <a:solidFill>
                  <a:srgbClr val="F824AC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명      전국</a:t>
            </a:r>
            <a:r>
              <a:rPr lang="en-US" altLang="ko-KR" sz="4400" b="1" dirty="0">
                <a:solidFill>
                  <a:srgbClr val="F824AC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1</a:t>
            </a:r>
            <a:r>
              <a:rPr kumimoji="0" lang="en-US" altLang="ko-KR" sz="4400" b="1" dirty="0">
                <a:solidFill>
                  <a:srgbClr val="F824AC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00</a:t>
            </a:r>
            <a:r>
              <a:rPr kumimoji="0" lang="ko-KR" altLang="en-US" sz="2000" b="1" dirty="0">
                <a:solidFill>
                  <a:srgbClr val="F824AC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호점</a:t>
            </a:r>
            <a:endParaRPr kumimoji="0" lang="en-US" altLang="ko-KR" sz="2000" b="1" dirty="0">
              <a:solidFill>
                <a:srgbClr val="F824AC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pPr>
              <a:defRPr/>
            </a:pPr>
            <a:r>
              <a:rPr lang="en-US" altLang="ko-KR" sz="1200" b="1" dirty="0">
                <a:solidFill>
                  <a:srgbClr val="F824AC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                  total</a:t>
            </a:r>
            <a:r>
              <a:rPr lang="ko-KR" altLang="en-US" sz="1200" b="1" dirty="0">
                <a:solidFill>
                  <a:srgbClr val="F824AC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r>
              <a:rPr lang="en-US" altLang="ko-KR" sz="1200" b="1" dirty="0">
                <a:solidFill>
                  <a:srgbClr val="F824AC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users                                       total stores</a:t>
            </a:r>
            <a:r>
              <a:rPr lang="ko-KR" altLang="en-US" sz="1200" b="1" dirty="0">
                <a:solidFill>
                  <a:srgbClr val="F824AC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endParaRPr kumimoji="0" lang="en-US" altLang="ko-KR" sz="1200" b="1" dirty="0">
              <a:solidFill>
                <a:srgbClr val="F824AC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pPr algn="ctr">
              <a:defRPr/>
            </a:pPr>
            <a:endParaRPr lang="en-US" altLang="ko-KR" b="1" dirty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BB3276-393C-4D0E-BF72-BD679BA67CAE}"/>
              </a:ext>
            </a:extLst>
          </p:cNvPr>
          <p:cNvSpPr txBox="1"/>
          <p:nvPr/>
        </p:nvSpPr>
        <p:spPr>
          <a:xfrm>
            <a:off x="10348437" y="6571600"/>
            <a:ext cx="2010726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200" b="1" dirty="0"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Global Edu Partners </a:t>
            </a:r>
            <a:r>
              <a:rPr lang="en-US" altLang="ko-KR" sz="1050" b="1" dirty="0"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(</a:t>
            </a:r>
            <a:r>
              <a:rPr lang="ko-KR" altLang="en-US" sz="1050" b="1" dirty="0"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주</a:t>
            </a:r>
            <a:r>
              <a:rPr lang="en-US" altLang="ko-KR" sz="1050" b="1" dirty="0"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)</a:t>
            </a:r>
            <a:endParaRPr lang="en-US" altLang="ko-KR" sz="1100" b="1" dirty="0">
              <a:solidFill>
                <a:schemeClr val="bg1">
                  <a:lumMod val="50000"/>
                </a:schemeClr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84630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>
            <a:extLst>
              <a:ext uri="{FF2B5EF4-FFF2-40B4-BE49-F238E27FC236}">
                <a16:creationId xmlns:a16="http://schemas.microsoft.com/office/drawing/2014/main" id="{25DF4450-C4BE-490A-9D6A-C064CEA53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D6262363-9C88-4AA3-AE8E-D61595697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308" y="1825625"/>
            <a:ext cx="10515600" cy="4351338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42C90285-4F70-442A-8161-2AAFC5CA73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10CCEB42-5379-4140-9E95-9E30DD5E239D}"/>
              </a:ext>
            </a:extLst>
          </p:cNvPr>
          <p:cNvSpPr/>
          <p:nvPr/>
        </p:nvSpPr>
        <p:spPr>
          <a:xfrm>
            <a:off x="185956" y="964530"/>
            <a:ext cx="11820088" cy="552834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0064C2-980B-4C83-BE1B-4CA3C328C2FB}"/>
              </a:ext>
            </a:extLst>
          </p:cNvPr>
          <p:cNvSpPr txBox="1"/>
          <p:nvPr/>
        </p:nvSpPr>
        <p:spPr>
          <a:xfrm>
            <a:off x="0" y="197192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ko-KR" altLang="en-US" sz="3200" dirty="0">
                <a:solidFill>
                  <a:schemeClr val="accent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r>
              <a:rPr kumimoji="0" lang="en-US" altLang="ko-KR" sz="3200" dirty="0">
                <a:solidFill>
                  <a:schemeClr val="accent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Market Size</a:t>
            </a:r>
            <a:r>
              <a:rPr kumimoji="0" lang="ko-KR" altLang="en-US" sz="3200" dirty="0">
                <a:solidFill>
                  <a:schemeClr val="accent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r>
              <a:rPr kumimoji="0" lang="en-US" altLang="ko-KR" sz="3200" dirty="0">
                <a:solidFill>
                  <a:schemeClr val="accent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                                                                               5</a:t>
            </a:r>
            <a:r>
              <a:rPr lang="ko-KR" altLang="en-US" sz="3200" dirty="0">
                <a:solidFill>
                  <a:schemeClr val="accent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AD5641F5-78D7-44AA-9C85-C87D1A600F66}"/>
              </a:ext>
            </a:extLst>
          </p:cNvPr>
          <p:cNvSpPr/>
          <p:nvPr/>
        </p:nvSpPr>
        <p:spPr>
          <a:xfrm>
            <a:off x="2354494" y="1600406"/>
            <a:ext cx="2683380" cy="264919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/>
              <a:t> 2</a:t>
            </a:r>
            <a:r>
              <a:rPr lang="ko-KR" altLang="en-US" sz="2800" dirty="0"/>
              <a:t>조원</a:t>
            </a:r>
            <a:r>
              <a:rPr lang="en-US" altLang="ko-KR" sz="2800" dirty="0"/>
              <a:t>+</a:t>
            </a:r>
          </a:p>
          <a:p>
            <a:pPr algn="ctr"/>
            <a:r>
              <a:rPr lang="en-US" altLang="ko-KR" sz="1200" dirty="0">
                <a:latin typeface="+mj-ea"/>
                <a:ea typeface="+mj-ea"/>
              </a:rPr>
              <a:t>(2021</a:t>
            </a:r>
            <a:r>
              <a:rPr lang="ko-KR" altLang="en-US" sz="1200" dirty="0">
                <a:latin typeface="+mj-ea"/>
                <a:ea typeface="+mj-ea"/>
              </a:rPr>
              <a:t>년 매일경제</a:t>
            </a:r>
            <a:r>
              <a:rPr lang="en-US" altLang="ko-KR" sz="1200" dirty="0">
                <a:latin typeface="+mj-ea"/>
                <a:ea typeface="+mj-ea"/>
              </a:rPr>
              <a:t>)</a:t>
            </a:r>
            <a:endParaRPr lang="ko-KR" altLang="en-US" sz="1200" dirty="0">
              <a:latin typeface="+mj-ea"/>
              <a:ea typeface="+mj-ea"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60925077-664A-4930-807E-1DFF734C03D5}"/>
              </a:ext>
            </a:extLst>
          </p:cNvPr>
          <p:cNvSpPr/>
          <p:nvPr/>
        </p:nvSpPr>
        <p:spPr>
          <a:xfrm>
            <a:off x="5690119" y="2155971"/>
            <a:ext cx="2086476" cy="21439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8000</a:t>
            </a:r>
            <a:r>
              <a:rPr lang="ko-KR" altLang="en-US" sz="2400" dirty="0"/>
              <a:t>억</a:t>
            </a:r>
            <a:r>
              <a:rPr lang="en-US" altLang="ko-KR" sz="2400" dirty="0"/>
              <a:t>+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(</a:t>
            </a:r>
            <a:r>
              <a:rPr lang="en-US" altLang="ko-KR" sz="105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8000~10000</a:t>
            </a:r>
            <a:r>
              <a:rPr kumimoji="0" lang="ko-KR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여개소</a:t>
            </a:r>
            <a:r>
              <a:rPr kumimoji="0" lang="en-US" altLang="ko-K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)</a:t>
            </a:r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C7977C91-0D57-4E8E-BB2B-BB26B8D3B6BB}"/>
              </a:ext>
            </a:extLst>
          </p:cNvPr>
          <p:cNvSpPr/>
          <p:nvPr/>
        </p:nvSpPr>
        <p:spPr>
          <a:xfrm>
            <a:off x="8378567" y="2978093"/>
            <a:ext cx="1422617" cy="133180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3</a:t>
            </a:r>
            <a:r>
              <a:rPr lang="ko-KR" altLang="en-US" sz="12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년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20</a:t>
            </a:r>
            <a:r>
              <a:rPr kumimoji="0" lang="en-US" altLang="ko-KR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0</a:t>
            </a:r>
            <a:r>
              <a:rPr kumimoji="0" lang="ko-KR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억</a:t>
            </a:r>
            <a:r>
              <a:rPr kumimoji="0" lang="en-US" altLang="ko-KR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+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(100</a:t>
            </a:r>
            <a:r>
              <a: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여개소</a:t>
            </a: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)</a:t>
            </a: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72EB34-54BA-41A5-B348-D0179766D231}"/>
              </a:ext>
            </a:extLst>
          </p:cNvPr>
          <p:cNvSpPr txBox="1"/>
          <p:nvPr/>
        </p:nvSpPr>
        <p:spPr>
          <a:xfrm>
            <a:off x="2116123" y="4617675"/>
            <a:ext cx="3017940" cy="72635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ko-KR" altLang="en-US" b="1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총유효시장</a:t>
            </a:r>
            <a:endParaRPr lang="en-US" altLang="ko-KR" b="1" dirty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altLang="ko-KR" sz="1000" b="1" dirty="0"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(Total Available Market)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1EDED3-DB2A-464C-BC62-61F7AB203BCC}"/>
              </a:ext>
            </a:extLst>
          </p:cNvPr>
          <p:cNvSpPr txBox="1"/>
          <p:nvPr/>
        </p:nvSpPr>
        <p:spPr>
          <a:xfrm>
            <a:off x="5582175" y="4623621"/>
            <a:ext cx="2186030" cy="102021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ko-KR" altLang="en-US" b="1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유효시장</a:t>
            </a:r>
            <a:endParaRPr lang="en-US" altLang="ko-KR" sz="1400" b="1" dirty="0">
              <a:latin typeface="+mj-ea"/>
              <a:ea typeface="+mj-ea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altLang="ko-KR" sz="1000" b="1" dirty="0"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(Serviceable Available Market)</a:t>
            </a:r>
          </a:p>
          <a:p>
            <a:pPr algn="ctr">
              <a:lnSpc>
                <a:spcPct val="150000"/>
              </a:lnSpc>
              <a:defRPr/>
            </a:pPr>
            <a:endParaRPr lang="en-US" altLang="ko-KR" sz="1400" dirty="0">
              <a:latin typeface="+mj-ea"/>
              <a:ea typeface="+mj-e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10012A-90FB-4AC2-9737-7916E4A1760F}"/>
              </a:ext>
            </a:extLst>
          </p:cNvPr>
          <p:cNvSpPr txBox="1"/>
          <p:nvPr/>
        </p:nvSpPr>
        <p:spPr>
          <a:xfrm>
            <a:off x="8207928" y="4617674"/>
            <a:ext cx="1774971" cy="102021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ko-KR" altLang="en-US" b="1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수익시장</a:t>
            </a:r>
            <a:r>
              <a:rPr lang="en-US" altLang="ko-KR" b="1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KoPub돋움체 Bold" panose="02020603020101020101" pitchFamily="18" charset="-127"/>
                <a:ea typeface="KoPub돋움체 Bold" panose="02020603020101020101" pitchFamily="18" charset="-127"/>
                <a:cs typeface="+mn-cs"/>
              </a:rPr>
              <a:t>(Service Obtainable Market)</a:t>
            </a:r>
          </a:p>
          <a:p>
            <a:pPr algn="ctr">
              <a:lnSpc>
                <a:spcPct val="150000"/>
              </a:lnSpc>
              <a:defRPr/>
            </a:pPr>
            <a:endParaRPr lang="en-US" altLang="ko-KR" sz="1400" dirty="0">
              <a:latin typeface="+mj-ea"/>
              <a:ea typeface="+mj-e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10B397-DAA8-4266-8F70-C499677E999A}"/>
              </a:ext>
            </a:extLst>
          </p:cNvPr>
          <p:cNvSpPr txBox="1"/>
          <p:nvPr/>
        </p:nvSpPr>
        <p:spPr>
          <a:xfrm>
            <a:off x="10348437" y="6571600"/>
            <a:ext cx="2010726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200" b="1" dirty="0"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Global Edu Partners </a:t>
            </a:r>
            <a:r>
              <a:rPr lang="en-US" altLang="ko-KR" sz="1050" b="1" dirty="0"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(</a:t>
            </a:r>
            <a:r>
              <a:rPr lang="ko-KR" altLang="en-US" sz="1050" b="1" dirty="0"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주</a:t>
            </a:r>
            <a:r>
              <a:rPr lang="en-US" altLang="ko-KR" sz="1050" b="1" dirty="0"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)</a:t>
            </a:r>
            <a:endParaRPr lang="en-US" altLang="ko-KR" sz="1100" b="1" dirty="0">
              <a:solidFill>
                <a:schemeClr val="bg1">
                  <a:lumMod val="50000"/>
                </a:schemeClr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82305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>
            <a:extLst>
              <a:ext uri="{FF2B5EF4-FFF2-40B4-BE49-F238E27FC236}">
                <a16:creationId xmlns:a16="http://schemas.microsoft.com/office/drawing/2014/main" id="{25DF4450-C4BE-490A-9D6A-C064CEA53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D6262363-9C88-4AA3-AE8E-D61595697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42C90285-4F70-442A-8161-2AAFC5CA73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10CCEB42-5379-4140-9E95-9E30DD5E239D}"/>
              </a:ext>
            </a:extLst>
          </p:cNvPr>
          <p:cNvSpPr/>
          <p:nvPr/>
        </p:nvSpPr>
        <p:spPr>
          <a:xfrm>
            <a:off x="185956" y="964530"/>
            <a:ext cx="11820088" cy="552834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0064C2-980B-4C83-BE1B-4CA3C328C2FB}"/>
              </a:ext>
            </a:extLst>
          </p:cNvPr>
          <p:cNvSpPr txBox="1"/>
          <p:nvPr/>
        </p:nvSpPr>
        <p:spPr>
          <a:xfrm>
            <a:off x="0" y="197192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ko-KR" altLang="en-US" sz="3200" dirty="0">
                <a:solidFill>
                  <a:schemeClr val="accent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r>
              <a:rPr kumimoji="0" lang="en-US" altLang="ko-KR" sz="3200" dirty="0">
                <a:solidFill>
                  <a:schemeClr val="accent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Product      </a:t>
            </a:r>
            <a:r>
              <a:rPr kumimoji="0" lang="ko-KR" altLang="en-US" sz="3200" dirty="0">
                <a:solidFill>
                  <a:schemeClr val="accent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r>
              <a:rPr kumimoji="0" lang="en-US" altLang="ko-KR" sz="3200" dirty="0">
                <a:solidFill>
                  <a:schemeClr val="accent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                                                                               6</a:t>
            </a:r>
            <a:r>
              <a:rPr lang="ko-KR" altLang="en-US" sz="3200" dirty="0">
                <a:solidFill>
                  <a:schemeClr val="accent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8B95EB-DAEC-4C0D-8104-D8466E48E886}"/>
              </a:ext>
            </a:extLst>
          </p:cNvPr>
          <p:cNvSpPr txBox="1"/>
          <p:nvPr/>
        </p:nvSpPr>
        <p:spPr>
          <a:xfrm>
            <a:off x="10348437" y="6571600"/>
            <a:ext cx="2010726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200" b="1" dirty="0"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Global Edu Partners </a:t>
            </a:r>
            <a:r>
              <a:rPr lang="en-US" altLang="ko-KR" sz="1050" b="1" dirty="0"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(</a:t>
            </a:r>
            <a:r>
              <a:rPr lang="ko-KR" altLang="en-US" sz="1050" b="1" dirty="0"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주</a:t>
            </a:r>
            <a:r>
              <a:rPr lang="en-US" altLang="ko-KR" sz="1050" b="1" dirty="0"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)</a:t>
            </a:r>
            <a:endParaRPr lang="en-US" altLang="ko-KR" sz="1100" b="1" dirty="0">
              <a:solidFill>
                <a:schemeClr val="bg1">
                  <a:lumMod val="50000"/>
                </a:schemeClr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8A5892D-65F1-4527-8DC2-1E510FBB8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996" y="1195686"/>
            <a:ext cx="2582451" cy="1841129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53046E13-1B02-4A4A-9B28-734CB3276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7528" y="1195685"/>
            <a:ext cx="2582451" cy="1841129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14F6B5A3-3399-4BEB-B9E9-FBB0F2F068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060" y="1195685"/>
            <a:ext cx="2582451" cy="1841129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54249BA1-DE88-4EB0-B56B-55F8ABDD10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1203" y="3745480"/>
            <a:ext cx="2582451" cy="184113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2255EFAB-8C0D-44EF-B122-FB12C51DEE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7528" y="3825660"/>
            <a:ext cx="2582450" cy="2368081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37467E79-5E62-4815-8946-9FC3A402D6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5060" y="3825660"/>
            <a:ext cx="2582449" cy="236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515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>
            <a:extLst>
              <a:ext uri="{FF2B5EF4-FFF2-40B4-BE49-F238E27FC236}">
                <a16:creationId xmlns:a16="http://schemas.microsoft.com/office/drawing/2014/main" id="{25DF4450-C4BE-490A-9D6A-C064CEA53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D6262363-9C88-4AA3-AE8E-D61595697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42C90285-4F70-442A-8161-2AAFC5CA73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10CCEB42-5379-4140-9E95-9E30DD5E239D}"/>
              </a:ext>
            </a:extLst>
          </p:cNvPr>
          <p:cNvSpPr/>
          <p:nvPr/>
        </p:nvSpPr>
        <p:spPr>
          <a:xfrm>
            <a:off x="261457" y="979159"/>
            <a:ext cx="11820088" cy="552834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0064C2-980B-4C83-BE1B-4CA3C328C2FB}"/>
              </a:ext>
            </a:extLst>
          </p:cNvPr>
          <p:cNvSpPr txBox="1"/>
          <p:nvPr/>
        </p:nvSpPr>
        <p:spPr>
          <a:xfrm>
            <a:off x="0" y="197192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ko-KR" altLang="en-US" sz="3200" dirty="0">
                <a:solidFill>
                  <a:schemeClr val="accent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r>
              <a:rPr kumimoji="0" lang="en-US" altLang="ko-KR" sz="3200" dirty="0">
                <a:solidFill>
                  <a:schemeClr val="accent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Business Model                                                                          7</a:t>
            </a:r>
            <a:r>
              <a:rPr lang="ko-KR" altLang="en-US" sz="3200" dirty="0">
                <a:solidFill>
                  <a:schemeClr val="accent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C7977C91-0D57-4E8E-BB2B-BB26B8D3B6BB}"/>
              </a:ext>
            </a:extLst>
          </p:cNvPr>
          <p:cNvSpPr/>
          <p:nvPr/>
        </p:nvSpPr>
        <p:spPr>
          <a:xfrm>
            <a:off x="9526965" y="5169194"/>
            <a:ext cx="1352662" cy="129190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245</a:t>
            </a:r>
            <a:r>
              <a:rPr lang="ko-KR" altLang="en-US" dirty="0"/>
              <a:t>억</a:t>
            </a:r>
            <a:endParaRPr lang="en-US" altLang="ko-KR" dirty="0"/>
          </a:p>
          <a:p>
            <a:pPr algn="ctr"/>
            <a:r>
              <a:rPr lang="en-US" altLang="ko-KR" sz="1000" dirty="0"/>
              <a:t>(</a:t>
            </a:r>
            <a:r>
              <a:rPr lang="ko-KR" altLang="en-US" sz="1000" dirty="0"/>
              <a:t>연매출</a:t>
            </a:r>
            <a:r>
              <a:rPr lang="en-US" altLang="ko-KR" sz="1000" dirty="0"/>
              <a:t>)</a:t>
            </a:r>
            <a:endParaRPr lang="ko-KR" altLang="en-US" sz="1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54A0A3-C9E5-4808-8AEB-09CF92ABB73F}"/>
              </a:ext>
            </a:extLst>
          </p:cNvPr>
          <p:cNvSpPr txBox="1"/>
          <p:nvPr/>
        </p:nvSpPr>
        <p:spPr>
          <a:xfrm>
            <a:off x="551594" y="1690688"/>
            <a:ext cx="1821460" cy="58477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600" b="1" dirty="0">
                <a:solidFill>
                  <a:schemeClr val="accent2"/>
                </a:solidFill>
                <a:latin typeface="+mj-ea"/>
                <a:ea typeface="+mj-ea"/>
              </a:rPr>
              <a:t>가맹점</a:t>
            </a:r>
            <a:endParaRPr lang="en-US" altLang="ko-KR" sz="1600" b="1" dirty="0">
              <a:solidFill>
                <a:schemeClr val="accent2"/>
              </a:solidFill>
              <a:latin typeface="+mj-ea"/>
              <a:ea typeface="+mj-ea"/>
            </a:endParaRPr>
          </a:p>
          <a:p>
            <a:pPr algn="ctr">
              <a:defRPr/>
            </a:pPr>
            <a:r>
              <a:rPr lang="en-US" altLang="ko-KR" sz="1600" b="1" dirty="0">
                <a:solidFill>
                  <a:schemeClr val="accent2"/>
                </a:solidFill>
                <a:latin typeface="+mj-ea"/>
                <a:ea typeface="+mj-ea"/>
              </a:rPr>
              <a:t>90%</a:t>
            </a:r>
            <a:endParaRPr lang="en-US" altLang="ko-KR" sz="14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D9E1647-5CEF-4E9D-991A-38EB1CD58B85}"/>
              </a:ext>
            </a:extLst>
          </p:cNvPr>
          <p:cNvSpPr txBox="1"/>
          <p:nvPr/>
        </p:nvSpPr>
        <p:spPr>
          <a:xfrm>
            <a:off x="551594" y="4349325"/>
            <a:ext cx="1821460" cy="58477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600" b="1" dirty="0">
                <a:solidFill>
                  <a:schemeClr val="accent2"/>
                </a:solidFill>
                <a:latin typeface="+mj-ea"/>
                <a:ea typeface="+mj-ea"/>
              </a:rPr>
              <a:t>직영점</a:t>
            </a:r>
            <a:endParaRPr lang="en-US" altLang="ko-KR" sz="1600" b="1" dirty="0">
              <a:solidFill>
                <a:schemeClr val="accent2"/>
              </a:solidFill>
              <a:latin typeface="+mj-ea"/>
              <a:ea typeface="+mj-ea"/>
            </a:endParaRPr>
          </a:p>
          <a:p>
            <a:pPr algn="ctr">
              <a:defRPr/>
            </a:pPr>
            <a:r>
              <a:rPr lang="en-US" altLang="ko-KR" sz="1600" b="1" dirty="0">
                <a:solidFill>
                  <a:schemeClr val="accent2"/>
                </a:solidFill>
                <a:latin typeface="+mj-ea"/>
                <a:ea typeface="+mj-ea"/>
              </a:rPr>
              <a:t>10%</a:t>
            </a:r>
            <a:endParaRPr lang="en-US" altLang="ko-KR" sz="14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B801141-B121-4AF7-86C1-853C10F2C919}"/>
              </a:ext>
            </a:extLst>
          </p:cNvPr>
          <p:cNvSpPr txBox="1"/>
          <p:nvPr/>
        </p:nvSpPr>
        <p:spPr>
          <a:xfrm>
            <a:off x="551594" y="3143117"/>
            <a:ext cx="1821460" cy="33855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600" b="1" dirty="0">
                <a:solidFill>
                  <a:schemeClr val="accent2"/>
                </a:solidFill>
                <a:latin typeface="+mj-ea"/>
                <a:ea typeface="+mj-ea"/>
              </a:rPr>
              <a:t>+</a:t>
            </a:r>
            <a:endParaRPr lang="en-US" altLang="ko-KR" sz="14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038B4E7-0975-49B8-B12C-8626DB3C7A95}"/>
              </a:ext>
            </a:extLst>
          </p:cNvPr>
          <p:cNvSpPr txBox="1"/>
          <p:nvPr/>
        </p:nvSpPr>
        <p:spPr>
          <a:xfrm>
            <a:off x="3854173" y="1545065"/>
            <a:ext cx="1774971" cy="144655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ko-KR" sz="1600" dirty="0">
                <a:solidFill>
                  <a:schemeClr val="bg2">
                    <a:lumMod val="1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20</a:t>
            </a:r>
            <a:r>
              <a:rPr lang="ko-KR" altLang="en-US" sz="1600" dirty="0">
                <a:solidFill>
                  <a:schemeClr val="bg2">
                    <a:lumMod val="1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여개소</a:t>
            </a:r>
            <a:endParaRPr lang="en-US" altLang="ko-KR" sz="1600" dirty="0">
              <a:solidFill>
                <a:schemeClr val="bg2">
                  <a:lumMod val="10000"/>
                </a:schemeClr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KoPub돋움체 Bold" panose="02020603020101020101" pitchFamily="18" charset="-127"/>
              <a:ea typeface="KoPub돋움체 Bold" panose="02020603020101020101" pitchFamily="18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가맹점수</a:t>
            </a: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000" b="1" dirty="0">
              <a:solidFill>
                <a:prstClr val="white">
                  <a:lumMod val="50000"/>
                </a:prstClr>
              </a:solidFill>
              <a:latin typeface="+mj-ea"/>
              <a:ea typeface="+mj-ea"/>
            </a:endParaRP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KoPub돋움체 Bold" panose="02020603020101020101" pitchFamily="18" charset="-127"/>
              <a:ea typeface="KoPub돋움체 Bold" panose="02020603020101020101" pitchFamily="18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C74BCF-B5EB-48D4-A391-65AA63233DE1}"/>
              </a:ext>
            </a:extLst>
          </p:cNvPr>
          <p:cNvSpPr txBox="1"/>
          <p:nvPr/>
        </p:nvSpPr>
        <p:spPr>
          <a:xfrm>
            <a:off x="3854173" y="4258126"/>
            <a:ext cx="1774971" cy="105099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ko-KR" sz="1600" dirty="0">
                <a:solidFill>
                  <a:schemeClr val="bg2">
                    <a:lumMod val="1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2</a:t>
            </a:r>
            <a:r>
              <a:rPr lang="ko-KR" altLang="en-US" sz="1600" dirty="0">
                <a:solidFill>
                  <a:schemeClr val="bg2">
                    <a:lumMod val="1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여개소</a:t>
            </a:r>
            <a:endParaRPr lang="en-US" altLang="ko-KR" sz="1600" dirty="0">
              <a:solidFill>
                <a:schemeClr val="bg2">
                  <a:lumMod val="10000"/>
                </a:schemeClr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KoPub돋움체 Bold" panose="02020603020101020101" pitchFamily="18" charset="-127"/>
              <a:ea typeface="KoPub돋움체 Bold" panose="02020603020101020101" pitchFamily="18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000" b="1" dirty="0">
                <a:solidFill>
                  <a:prstClr val="white">
                    <a:lumMod val="50000"/>
                  </a:prstClr>
                </a:solidFill>
                <a:latin typeface="+mj-ea"/>
                <a:ea typeface="+mj-ea"/>
              </a:rPr>
              <a:t>직영</a:t>
            </a: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점수</a:t>
            </a: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</a:t>
            </a:r>
          </a:p>
          <a:p>
            <a:pPr algn="ctr">
              <a:lnSpc>
                <a:spcPct val="150000"/>
              </a:lnSpc>
              <a:defRPr/>
            </a:pPr>
            <a:endParaRPr lang="en-US" altLang="ko-KR" sz="1400" dirty="0">
              <a:latin typeface="+mj-ea"/>
              <a:ea typeface="+mj-ea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E07E4C5-4171-4B32-B664-33ED93A6FF8F}"/>
              </a:ext>
            </a:extLst>
          </p:cNvPr>
          <p:cNvSpPr txBox="1"/>
          <p:nvPr/>
        </p:nvSpPr>
        <p:spPr>
          <a:xfrm>
            <a:off x="6584993" y="1545064"/>
            <a:ext cx="1774971" cy="105099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ko-KR" sz="1600" dirty="0">
                <a:solidFill>
                  <a:schemeClr val="bg2">
                    <a:lumMod val="1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30</a:t>
            </a:r>
            <a:r>
              <a:rPr lang="ko-KR" altLang="en-US" sz="1600" dirty="0">
                <a:solidFill>
                  <a:schemeClr val="bg2">
                    <a:lumMod val="1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여개소</a:t>
            </a:r>
            <a:endParaRPr lang="en-US" altLang="ko-KR" sz="1600" dirty="0">
              <a:solidFill>
                <a:schemeClr val="bg2">
                  <a:lumMod val="10000"/>
                </a:schemeClr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KoPub돋움체 Bold" panose="02020603020101020101" pitchFamily="18" charset="-127"/>
              <a:ea typeface="KoPub돋움체 Bold" panose="02020603020101020101" pitchFamily="18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가맹점수</a:t>
            </a: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</a:t>
            </a:r>
          </a:p>
          <a:p>
            <a:pPr algn="ctr">
              <a:lnSpc>
                <a:spcPct val="150000"/>
              </a:lnSpc>
              <a:defRPr/>
            </a:pPr>
            <a:endParaRPr lang="en-US" altLang="ko-KR" sz="1400" dirty="0">
              <a:latin typeface="+mj-ea"/>
              <a:ea typeface="+mj-ea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D6C0A94-7149-4964-B9C3-1379155EEFF0}"/>
              </a:ext>
            </a:extLst>
          </p:cNvPr>
          <p:cNvSpPr txBox="1"/>
          <p:nvPr/>
        </p:nvSpPr>
        <p:spPr>
          <a:xfrm>
            <a:off x="9315813" y="1545064"/>
            <a:ext cx="1774971" cy="105099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ko-KR" sz="1600" dirty="0">
                <a:solidFill>
                  <a:schemeClr val="bg2">
                    <a:lumMod val="1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60</a:t>
            </a:r>
            <a:r>
              <a:rPr lang="ko-KR" altLang="en-US" sz="1600" dirty="0">
                <a:solidFill>
                  <a:schemeClr val="bg2">
                    <a:lumMod val="1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여개소</a:t>
            </a:r>
            <a:endParaRPr lang="en-US" altLang="ko-KR" sz="1600" dirty="0">
              <a:solidFill>
                <a:schemeClr val="bg2">
                  <a:lumMod val="10000"/>
                </a:schemeClr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KoPub돋움체 Bold" panose="02020603020101020101" pitchFamily="18" charset="-127"/>
              <a:ea typeface="KoPub돋움체 Bold" panose="02020603020101020101" pitchFamily="18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가맹점수</a:t>
            </a: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</a:t>
            </a:r>
          </a:p>
          <a:p>
            <a:pPr algn="ctr">
              <a:lnSpc>
                <a:spcPct val="150000"/>
              </a:lnSpc>
              <a:defRPr/>
            </a:pPr>
            <a:endParaRPr lang="en-US" altLang="ko-KR" sz="1400" dirty="0">
              <a:latin typeface="+mj-ea"/>
              <a:ea typeface="+mj-ea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64CF22B-16F5-4ED3-80FB-C111516588DA}"/>
              </a:ext>
            </a:extLst>
          </p:cNvPr>
          <p:cNvSpPr txBox="1"/>
          <p:nvPr/>
        </p:nvSpPr>
        <p:spPr>
          <a:xfrm>
            <a:off x="6584993" y="4258126"/>
            <a:ext cx="1774971" cy="105099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ko-KR" sz="1600" dirty="0">
                <a:solidFill>
                  <a:schemeClr val="bg2">
                    <a:lumMod val="1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3</a:t>
            </a:r>
            <a:r>
              <a:rPr lang="ko-KR" altLang="en-US" sz="1600" dirty="0">
                <a:solidFill>
                  <a:schemeClr val="bg2">
                    <a:lumMod val="1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여개소</a:t>
            </a:r>
            <a:endParaRPr lang="en-US" altLang="ko-KR" sz="1600" dirty="0">
              <a:solidFill>
                <a:schemeClr val="bg2">
                  <a:lumMod val="10000"/>
                </a:schemeClr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KoPub돋움체 Bold" panose="02020603020101020101" pitchFamily="18" charset="-127"/>
              <a:ea typeface="KoPub돋움체 Bold" panose="02020603020101020101" pitchFamily="18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000" b="1" dirty="0">
                <a:solidFill>
                  <a:prstClr val="white">
                    <a:lumMod val="50000"/>
                  </a:prstClr>
                </a:solidFill>
                <a:latin typeface="+mj-ea"/>
                <a:ea typeface="+mj-ea"/>
              </a:rPr>
              <a:t>직영</a:t>
            </a: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점수</a:t>
            </a: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</a:t>
            </a:r>
          </a:p>
          <a:p>
            <a:pPr algn="ctr">
              <a:lnSpc>
                <a:spcPct val="150000"/>
              </a:lnSpc>
              <a:defRPr/>
            </a:pPr>
            <a:endParaRPr lang="en-US" altLang="ko-KR" sz="1400" dirty="0">
              <a:latin typeface="+mj-ea"/>
              <a:ea typeface="+mj-ea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1DB2BB1-70F3-430B-A498-1654E91AE6EB}"/>
              </a:ext>
            </a:extLst>
          </p:cNvPr>
          <p:cNvSpPr txBox="1"/>
          <p:nvPr/>
        </p:nvSpPr>
        <p:spPr>
          <a:xfrm>
            <a:off x="9315812" y="4354223"/>
            <a:ext cx="1774971" cy="105099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ko-KR" sz="1600" dirty="0">
                <a:solidFill>
                  <a:schemeClr val="bg2">
                    <a:lumMod val="1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6</a:t>
            </a:r>
            <a:r>
              <a:rPr lang="ko-KR" altLang="en-US" sz="1600" dirty="0">
                <a:solidFill>
                  <a:schemeClr val="bg2">
                    <a:lumMod val="1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여개소</a:t>
            </a:r>
            <a:endParaRPr lang="en-US" altLang="ko-KR" sz="1600" dirty="0">
              <a:solidFill>
                <a:schemeClr val="bg2">
                  <a:lumMod val="10000"/>
                </a:schemeClr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KoPub돋움체 Bold" panose="02020603020101020101" pitchFamily="18" charset="-127"/>
              <a:ea typeface="KoPub돋움체 Bold" panose="02020603020101020101" pitchFamily="18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000" b="1" dirty="0">
                <a:solidFill>
                  <a:prstClr val="white">
                    <a:lumMod val="50000"/>
                  </a:prstClr>
                </a:solidFill>
                <a:latin typeface="+mj-ea"/>
                <a:ea typeface="+mj-ea"/>
              </a:rPr>
              <a:t>직영</a:t>
            </a: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점수</a:t>
            </a: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</a:t>
            </a:r>
          </a:p>
          <a:p>
            <a:pPr algn="ctr">
              <a:lnSpc>
                <a:spcPct val="150000"/>
              </a:lnSpc>
              <a:defRPr/>
            </a:pPr>
            <a:endParaRPr lang="en-US" altLang="ko-KR" sz="1400" dirty="0">
              <a:latin typeface="+mj-ea"/>
              <a:ea typeface="+mj-ea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F0B6ABC-C2B9-4ED5-8A60-5E61C810E83C}"/>
              </a:ext>
            </a:extLst>
          </p:cNvPr>
          <p:cNvSpPr txBox="1"/>
          <p:nvPr/>
        </p:nvSpPr>
        <p:spPr>
          <a:xfrm>
            <a:off x="3854172" y="2683481"/>
            <a:ext cx="1774971" cy="142032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ko-KR" altLang="en-US" sz="900" dirty="0">
                <a:solidFill>
                  <a:schemeClr val="bg2">
                    <a:lumMod val="1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월</a:t>
            </a:r>
            <a:r>
              <a:rPr lang="en-US" altLang="ko-KR" sz="1600" dirty="0">
                <a:solidFill>
                  <a:schemeClr val="bg2">
                    <a:lumMod val="1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116.000</a:t>
            </a:r>
            <a:r>
              <a:rPr lang="en-US" altLang="ko-KR" sz="900" dirty="0">
                <a:solidFill>
                  <a:schemeClr val="bg2">
                    <a:lumMod val="1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(</a:t>
            </a:r>
            <a:r>
              <a:rPr lang="ko-KR" altLang="en-US" sz="900" dirty="0">
                <a:solidFill>
                  <a:schemeClr val="bg2">
                    <a:lumMod val="1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단위 천원</a:t>
            </a:r>
            <a:r>
              <a:rPr lang="en-US" altLang="ko-KR" sz="900" dirty="0">
                <a:solidFill>
                  <a:schemeClr val="bg2">
                    <a:lumMod val="1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)</a:t>
            </a:r>
          </a:p>
          <a:p>
            <a:pPr algn="ctr">
              <a:lnSpc>
                <a:spcPct val="150000"/>
              </a:lnSpc>
              <a:defRPr/>
            </a:pP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KoPub돋움체 Bold" panose="02020603020101020101" pitchFamily="18" charset="-127"/>
                <a:ea typeface="KoPub돋움체 Bold" panose="02020603020101020101" pitchFamily="18" charset="-127"/>
                <a:cs typeface="+mn-cs"/>
              </a:rPr>
              <a:t> 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KoPub돋움체 Bold" panose="02020603020101020101" pitchFamily="18" charset="-127"/>
                <a:ea typeface="KoPub돋움체 Bold" panose="02020603020101020101" pitchFamily="18" charset="-127"/>
                <a:cs typeface="+mn-cs"/>
              </a:rPr>
              <a:t>200.000</a:t>
            </a: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KoPub돋움체 Bold" panose="02020603020101020101" pitchFamily="18" charset="-127"/>
                <a:ea typeface="KoPub돋움체 Bold" panose="02020603020101020101" pitchFamily="18" charset="-127"/>
                <a:cs typeface="+mn-cs"/>
              </a:rPr>
              <a:t>(</a:t>
            </a: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KoPub돋움체 Bold" panose="02020603020101020101" pitchFamily="18" charset="-127"/>
                <a:ea typeface="KoPub돋움체 Bold" panose="02020603020101020101" pitchFamily="18" charset="-127"/>
                <a:cs typeface="+mn-cs"/>
              </a:rPr>
              <a:t>가맹비</a:t>
            </a: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KoPub돋움체 Bold" panose="02020603020101020101" pitchFamily="18" charset="-127"/>
                <a:ea typeface="KoPub돋움체 Bold" panose="02020603020101020101" pitchFamily="18" charset="-127"/>
                <a:cs typeface="+mn-cs"/>
              </a:rPr>
              <a:t>)</a:t>
            </a:r>
            <a:endParaRPr lang="en-US" altLang="ko-KR" sz="900" dirty="0">
              <a:solidFill>
                <a:schemeClr val="bg2">
                  <a:lumMod val="10000"/>
                </a:schemeClr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KoPub돋움체 Bold" panose="02020603020101020101" pitchFamily="18" charset="-127"/>
              <a:ea typeface="KoPub돋움체 Bold" panose="02020603020101020101" pitchFamily="18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월평균매출 </a:t>
            </a: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2800</a:t>
            </a: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만</a:t>
            </a: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</a:t>
            </a:r>
          </a:p>
          <a:p>
            <a:pPr algn="ctr">
              <a:lnSpc>
                <a:spcPct val="150000"/>
              </a:lnSpc>
              <a:defRPr/>
            </a:pPr>
            <a:endParaRPr lang="en-US" altLang="ko-KR" sz="1400" dirty="0">
              <a:latin typeface="+mj-ea"/>
              <a:ea typeface="+mj-ea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D43AE27-3211-4AE5-B1C8-3EF3C540BC8D}"/>
              </a:ext>
            </a:extLst>
          </p:cNvPr>
          <p:cNvSpPr txBox="1"/>
          <p:nvPr/>
        </p:nvSpPr>
        <p:spPr>
          <a:xfrm>
            <a:off x="6584993" y="2683480"/>
            <a:ext cx="1774971" cy="142032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ko-KR" altLang="en-US" sz="9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월</a:t>
            </a:r>
            <a:r>
              <a:rPr lang="en-US" altLang="ko-KR" sz="1600" dirty="0">
                <a:solidFill>
                  <a:schemeClr val="bg2">
                    <a:lumMod val="1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924.000</a:t>
            </a:r>
            <a:r>
              <a:rPr lang="en-US" altLang="ko-KR" sz="900" dirty="0">
                <a:solidFill>
                  <a:schemeClr val="bg2">
                    <a:lumMod val="1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(</a:t>
            </a:r>
            <a:r>
              <a:rPr lang="ko-KR" altLang="en-US" sz="900" dirty="0">
                <a:solidFill>
                  <a:schemeClr val="bg2">
                    <a:lumMod val="1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단위 천원</a:t>
            </a:r>
            <a:r>
              <a:rPr lang="en-US" altLang="ko-KR" sz="900" dirty="0">
                <a:solidFill>
                  <a:schemeClr val="bg2">
                    <a:lumMod val="1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)</a:t>
            </a:r>
          </a:p>
          <a:p>
            <a:pPr algn="ctr">
              <a:lnSpc>
                <a:spcPct val="150000"/>
              </a:lnSpc>
              <a:defRPr/>
            </a:pP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KoPub돋움체 Bold" panose="02020603020101020101" pitchFamily="18" charset="-127"/>
                <a:ea typeface="KoPub돋움체 Bold" panose="02020603020101020101" pitchFamily="18" charset="-127"/>
                <a:cs typeface="+mn-cs"/>
              </a:rPr>
              <a:t> 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KoPub돋움체 Bold" panose="02020603020101020101" pitchFamily="18" charset="-127"/>
                <a:ea typeface="KoPub돋움체 Bold" panose="02020603020101020101" pitchFamily="18" charset="-127"/>
                <a:cs typeface="+mn-cs"/>
              </a:rPr>
              <a:t>200.000</a:t>
            </a: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KoPub돋움체 Bold" panose="02020603020101020101" pitchFamily="18" charset="-127"/>
                <a:ea typeface="KoPub돋움체 Bold" panose="02020603020101020101" pitchFamily="18" charset="-127"/>
                <a:cs typeface="+mn-cs"/>
              </a:rPr>
              <a:t>(</a:t>
            </a: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KoPub돋움체 Bold" panose="02020603020101020101" pitchFamily="18" charset="-127"/>
                <a:ea typeface="KoPub돋움체 Bold" panose="02020603020101020101" pitchFamily="18" charset="-127"/>
                <a:cs typeface="+mn-cs"/>
              </a:rPr>
              <a:t>가맹비</a:t>
            </a: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KoPub돋움체 Bold" panose="02020603020101020101" pitchFamily="18" charset="-127"/>
                <a:ea typeface="KoPub돋움체 Bold" panose="02020603020101020101" pitchFamily="18" charset="-127"/>
                <a:cs typeface="+mn-cs"/>
              </a:rPr>
              <a:t>)</a:t>
            </a:r>
            <a:endParaRPr lang="en-US" altLang="ko-KR" sz="1600" dirty="0">
              <a:solidFill>
                <a:schemeClr val="bg2">
                  <a:lumMod val="10000"/>
                </a:schemeClr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KoPub돋움체 Bold" panose="02020603020101020101" pitchFamily="18" charset="-127"/>
              <a:ea typeface="KoPub돋움체 Bold" panose="02020603020101020101" pitchFamily="18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월평균매출 </a:t>
            </a: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2800</a:t>
            </a: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만</a:t>
            </a: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</a:t>
            </a:r>
          </a:p>
          <a:p>
            <a:pPr algn="ctr">
              <a:lnSpc>
                <a:spcPct val="150000"/>
              </a:lnSpc>
              <a:defRPr/>
            </a:pPr>
            <a:endParaRPr lang="en-US" altLang="ko-KR" sz="1400" dirty="0">
              <a:latin typeface="+mj-ea"/>
              <a:ea typeface="+mj-ea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DEF2FD4-D0A6-4319-9601-0CF921E9C932}"/>
              </a:ext>
            </a:extLst>
          </p:cNvPr>
          <p:cNvSpPr txBox="1"/>
          <p:nvPr/>
        </p:nvSpPr>
        <p:spPr>
          <a:xfrm>
            <a:off x="9315811" y="2683480"/>
            <a:ext cx="1774971" cy="142032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ko-KR" altLang="en-US" sz="9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월</a:t>
            </a:r>
            <a:r>
              <a:rPr lang="en-US" altLang="ko-KR" sz="1600" dirty="0">
                <a:solidFill>
                  <a:schemeClr val="bg2">
                    <a:lumMod val="1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1.848.000</a:t>
            </a:r>
            <a:r>
              <a:rPr lang="en-US" altLang="ko-KR" sz="900" dirty="0">
                <a:solidFill>
                  <a:schemeClr val="bg2">
                    <a:lumMod val="1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(</a:t>
            </a:r>
            <a:r>
              <a:rPr lang="ko-KR" altLang="en-US" sz="900" dirty="0">
                <a:solidFill>
                  <a:schemeClr val="bg2">
                    <a:lumMod val="1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단위 천원</a:t>
            </a:r>
            <a:r>
              <a:rPr lang="en-US" altLang="ko-KR" sz="900" dirty="0">
                <a:solidFill>
                  <a:schemeClr val="bg2">
                    <a:lumMod val="1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)</a:t>
            </a:r>
          </a:p>
          <a:p>
            <a:pPr algn="ctr">
              <a:lnSpc>
                <a:spcPct val="150000"/>
              </a:lnSpc>
              <a:defRPr/>
            </a:pP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KoPub돋움체 Bold" panose="02020603020101020101" pitchFamily="18" charset="-127"/>
                <a:ea typeface="KoPub돋움체 Bold" panose="02020603020101020101" pitchFamily="18" charset="-127"/>
                <a:cs typeface="+mn-cs"/>
              </a:rPr>
              <a:t>     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KoPub돋움체 Bold" panose="02020603020101020101" pitchFamily="18" charset="-127"/>
                <a:ea typeface="KoPub돋움체 Bold" panose="02020603020101020101" pitchFamily="18" charset="-127"/>
                <a:cs typeface="+mn-cs"/>
              </a:rPr>
              <a:t>200.000</a:t>
            </a: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KoPub돋움체 Bold" panose="02020603020101020101" pitchFamily="18" charset="-127"/>
                <a:ea typeface="KoPub돋움체 Bold" panose="02020603020101020101" pitchFamily="18" charset="-127"/>
                <a:cs typeface="+mn-cs"/>
              </a:rPr>
              <a:t>(</a:t>
            </a: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KoPub돋움체 Bold" panose="02020603020101020101" pitchFamily="18" charset="-127"/>
                <a:ea typeface="KoPub돋움체 Bold" panose="02020603020101020101" pitchFamily="18" charset="-127"/>
                <a:cs typeface="+mn-cs"/>
              </a:rPr>
              <a:t>가맹비</a:t>
            </a: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KoPub돋움체 Bold" panose="02020603020101020101" pitchFamily="18" charset="-127"/>
                <a:ea typeface="KoPub돋움체 Bold" panose="02020603020101020101" pitchFamily="18" charset="-127"/>
                <a:cs typeface="+mn-cs"/>
              </a:rPr>
              <a:t>)</a:t>
            </a:r>
            <a:endParaRPr lang="en-US" altLang="ko-KR" sz="1600" dirty="0">
              <a:solidFill>
                <a:schemeClr val="bg2">
                  <a:lumMod val="10000"/>
                </a:schemeClr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KoPub돋움체 Bold" panose="02020603020101020101" pitchFamily="18" charset="-127"/>
              <a:ea typeface="KoPub돋움체 Bold" panose="02020603020101020101" pitchFamily="18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월평균매출 </a:t>
            </a: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2800</a:t>
            </a: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만</a:t>
            </a: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</a:t>
            </a:r>
          </a:p>
          <a:p>
            <a:pPr algn="ctr">
              <a:lnSpc>
                <a:spcPct val="150000"/>
              </a:lnSpc>
              <a:defRPr/>
            </a:pPr>
            <a:endParaRPr lang="en-US" altLang="ko-KR" sz="1400" dirty="0">
              <a:latin typeface="+mj-ea"/>
              <a:ea typeface="+mj-ea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7DC7AD4-5D25-4334-BCC9-6B2B3426109F}"/>
              </a:ext>
            </a:extLst>
          </p:cNvPr>
          <p:cNvSpPr txBox="1"/>
          <p:nvPr/>
        </p:nvSpPr>
        <p:spPr>
          <a:xfrm>
            <a:off x="3854172" y="1150188"/>
            <a:ext cx="1774971" cy="24622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000" b="1" dirty="0">
                <a:solidFill>
                  <a:prstClr val="white">
                    <a:lumMod val="50000"/>
                  </a:prstClr>
                </a:solidFill>
                <a:latin typeface="+mj-ea"/>
                <a:ea typeface="+mj-ea"/>
              </a:rPr>
              <a:t>First</a:t>
            </a:r>
            <a:r>
              <a:rPr lang="ko-KR" altLang="en-US" sz="1000" b="1" dirty="0">
                <a:solidFill>
                  <a:prstClr val="white">
                    <a:lumMod val="50000"/>
                  </a:prstClr>
                </a:solidFill>
                <a:latin typeface="+mj-ea"/>
                <a:ea typeface="+mj-ea"/>
              </a:rPr>
              <a:t> </a:t>
            </a:r>
            <a:r>
              <a:rPr lang="en-US" altLang="ko-KR" sz="1000" b="1" dirty="0">
                <a:solidFill>
                  <a:prstClr val="white">
                    <a:lumMod val="50000"/>
                  </a:prstClr>
                </a:solidFill>
                <a:latin typeface="+mj-ea"/>
                <a:ea typeface="+mj-ea"/>
              </a:rPr>
              <a:t>Year</a:t>
            </a: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EFA8248-D0D8-415E-BF9D-0C42361F9888}"/>
              </a:ext>
            </a:extLst>
          </p:cNvPr>
          <p:cNvSpPr txBox="1"/>
          <p:nvPr/>
        </p:nvSpPr>
        <p:spPr>
          <a:xfrm>
            <a:off x="6562859" y="1152084"/>
            <a:ext cx="1774971" cy="24622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000" b="1" dirty="0">
                <a:solidFill>
                  <a:prstClr val="white">
                    <a:lumMod val="50000"/>
                  </a:prstClr>
                </a:solidFill>
                <a:latin typeface="+mj-ea"/>
                <a:ea typeface="+mj-ea"/>
              </a:rPr>
              <a:t>Second Year</a:t>
            </a: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1AC80D7-E5AC-4E0A-9DF7-445BE40EFE08}"/>
              </a:ext>
            </a:extLst>
          </p:cNvPr>
          <p:cNvSpPr txBox="1"/>
          <p:nvPr/>
        </p:nvSpPr>
        <p:spPr>
          <a:xfrm>
            <a:off x="9315811" y="1156059"/>
            <a:ext cx="1774971" cy="24622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Third Year</a:t>
            </a:r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5D3B99FA-7D39-41A6-A46E-B150685177AB}"/>
              </a:ext>
            </a:extLst>
          </p:cNvPr>
          <p:cNvSpPr/>
          <p:nvPr/>
        </p:nvSpPr>
        <p:spPr>
          <a:xfrm>
            <a:off x="6878971" y="5260907"/>
            <a:ext cx="1191238" cy="105099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134</a:t>
            </a:r>
            <a:r>
              <a:rPr lang="ko-KR" altLang="en-US" dirty="0"/>
              <a:t>억</a:t>
            </a:r>
            <a:endParaRPr lang="en-US" altLang="ko-KR" dirty="0"/>
          </a:p>
          <a:p>
            <a:pPr algn="ctr"/>
            <a:r>
              <a:rPr lang="en-US" altLang="ko-KR" sz="1000" dirty="0"/>
              <a:t>(</a:t>
            </a:r>
            <a:r>
              <a:rPr lang="ko-KR" altLang="en-US" sz="1000" dirty="0"/>
              <a:t>연매출</a:t>
            </a:r>
            <a:r>
              <a:rPr lang="en-US" altLang="ko-KR" sz="1000" dirty="0"/>
              <a:t>)</a:t>
            </a:r>
            <a:endParaRPr lang="ko-KR" altLang="en-US" sz="1000" dirty="0"/>
          </a:p>
        </p:txBody>
      </p:sp>
      <p:sp>
        <p:nvSpPr>
          <p:cNvPr id="42" name="타원 41">
            <a:extLst>
              <a:ext uri="{FF2B5EF4-FFF2-40B4-BE49-F238E27FC236}">
                <a16:creationId xmlns:a16="http://schemas.microsoft.com/office/drawing/2014/main" id="{03387B38-E82F-4F4B-9D71-75C50C1F98F1}"/>
              </a:ext>
            </a:extLst>
          </p:cNvPr>
          <p:cNvSpPr/>
          <p:nvPr/>
        </p:nvSpPr>
        <p:spPr>
          <a:xfrm>
            <a:off x="4308914" y="5446940"/>
            <a:ext cx="911837" cy="76986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/>
              <a:t>38</a:t>
            </a:r>
            <a:r>
              <a:rPr lang="ko-KR" altLang="en-US" sz="1600" dirty="0"/>
              <a:t>억</a:t>
            </a:r>
            <a:endParaRPr lang="en-US" altLang="ko-KR" sz="1600" dirty="0"/>
          </a:p>
          <a:p>
            <a:pPr algn="ctr"/>
            <a:r>
              <a:rPr lang="en-US" altLang="ko-KR" sz="1000" dirty="0"/>
              <a:t>(</a:t>
            </a:r>
            <a:r>
              <a:rPr lang="ko-KR" altLang="en-US" sz="1000" dirty="0"/>
              <a:t>연매출</a:t>
            </a:r>
            <a:r>
              <a:rPr lang="en-US" altLang="ko-KR" sz="1000" dirty="0"/>
              <a:t>)</a:t>
            </a:r>
            <a:endParaRPr lang="ko-KR" altLang="en-US" sz="10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6A9E821-DAC6-4433-9D84-18A35860E8D7}"/>
              </a:ext>
            </a:extLst>
          </p:cNvPr>
          <p:cNvSpPr txBox="1"/>
          <p:nvPr/>
        </p:nvSpPr>
        <p:spPr>
          <a:xfrm>
            <a:off x="10348437" y="6571600"/>
            <a:ext cx="2010726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200" b="1" dirty="0"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Global Edu Partners </a:t>
            </a:r>
            <a:r>
              <a:rPr lang="en-US" altLang="ko-KR" sz="1050" b="1" dirty="0"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(</a:t>
            </a:r>
            <a:r>
              <a:rPr lang="ko-KR" altLang="en-US" sz="1050" b="1" dirty="0"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주</a:t>
            </a:r>
            <a:r>
              <a:rPr lang="en-US" altLang="ko-KR" sz="1050" b="1" dirty="0"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)</a:t>
            </a:r>
            <a:endParaRPr lang="en-US" altLang="ko-KR" sz="1100" b="1" dirty="0">
              <a:solidFill>
                <a:schemeClr val="bg1">
                  <a:lumMod val="50000"/>
                </a:schemeClr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25118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</TotalTime>
  <Words>1192</Words>
  <Application>Microsoft Office PowerPoint</Application>
  <PresentationFormat>와이드스크린</PresentationFormat>
  <Paragraphs>242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2" baseType="lpstr">
      <vt:lpstr>HY견고딕</vt:lpstr>
      <vt:lpstr>HY엽서M</vt:lpstr>
      <vt:lpstr>KoPub돋움체 Bold</vt:lpstr>
      <vt:lpstr>Arial</vt:lpstr>
      <vt:lpstr>Bell MT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내문서</dc:creator>
  <cp:lastModifiedBy>내문서</cp:lastModifiedBy>
  <cp:revision>37</cp:revision>
  <dcterms:created xsi:type="dcterms:W3CDTF">2022-03-21T01:25:13Z</dcterms:created>
  <dcterms:modified xsi:type="dcterms:W3CDTF">2022-03-24T03:24:35Z</dcterms:modified>
</cp:coreProperties>
</file>