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65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1A66EDD-3DAB-4C5B-A090-DC80EC1FD486}" styleName="Normal Style 1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lum val="9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lum val="8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lum val="8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17434" autoAdjust="0"/>
    <p:restoredTop sz="94706" autoAdjust="0"/>
  </p:normalViewPr>
  <p:slideViewPr>
    <p:cSldViewPr snapToGrid="0">
      <p:cViewPr varScale="1">
        <p:scale>
          <a:sx n="100" d="100"/>
          <a:sy n="100" d="100"/>
        </p:scale>
        <p:origin x="-852" y="-306"/>
      </p:cViewPr>
      <p:guideLst>
        <p:guide orient="horz" pos="2156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presProps" Target="presProps.xml"  /><Relationship Id="rId11" Type="http://schemas.openxmlformats.org/officeDocument/2006/relationships/viewProps" Target="viewProps.xml"  /><Relationship Id="rId12" Type="http://schemas.openxmlformats.org/officeDocument/2006/relationships/theme" Target="theme/theme1.xml"  /><Relationship Id="rId13" Type="http://schemas.openxmlformats.org/officeDocument/2006/relationships/tableStyles" Target="tableStyles.xml"  /><Relationship Id="rId2" Type="http://schemas.openxmlformats.org/officeDocument/2006/relationships/notesMaster" Target="notesMasters/notesMaster1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8158679B-F9A9-4161-B2E9-4508C3D842D9}" type="datetime1">
              <a:rPr lang="ko-KR" altLang="en-US"/>
              <a:pPr lvl="0">
                <a:defRPr/>
              </a:pPr>
              <a:t>2022-04-12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두 번째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세 번째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네 번째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 번째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4BC349B5-88F6-480E-B810-343DBBF7CAF4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4.xml"  /><Relationship Id="rId2" Type="http://schemas.openxmlformats.org/officeDocument/2006/relationships/notesMaster" Target="../notesMasters/notesMaster1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slide" Target="../slides/slide5.xml"  /><Relationship Id="rId2" Type="http://schemas.openxmlformats.org/officeDocument/2006/relationships/notesMaster" Target="../notesMasters/notesMaster1.xml"  /></Relationships>
</file>

<file path=ppt/notesSlides/_rels/notesSlide3.xml.rels><?xml version="1.0" encoding="UTF-8" standalone="yes" ?><Relationships xmlns="http://schemas.openxmlformats.org/package/2006/relationships"><Relationship Id="rId1" Type="http://schemas.openxmlformats.org/officeDocument/2006/relationships/slide" Target="../slides/slide6.xml"  /><Relationship Id="rId2" Type="http://schemas.openxmlformats.org/officeDocument/2006/relationships/notesMaster" Target="../notesMasters/notesMaster1.xml"  /></Relationships>
</file>

<file path=ppt/notesSlides/_rels/notesSlide4.xml.rels><?xml version="1.0" encoding="UTF-8" standalone="yes" ?><Relationships xmlns="http://schemas.openxmlformats.org/package/2006/relationships"><Relationship Id="rId1" Type="http://schemas.openxmlformats.org/officeDocument/2006/relationships/slide" Target="../slides/slide7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4BC349B5-88F6-480E-B810-343DBBF7CAF4}" type="slidenum">
              <a:rPr lang="en-US" altLang="en-US"/>
              <a:pPr lvl="0"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4BC349B5-88F6-480E-B810-343DBBF7CAF4}" type="slidenum">
              <a:rPr lang="en-US" altLang="en-US"/>
              <a:pPr lvl="0">
                <a:defRPr/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4BC349B5-88F6-480E-B810-343DBBF7CAF4}" type="slidenum">
              <a:rPr lang="en-US" altLang="en-US"/>
              <a:pPr lvl="0">
                <a:defRPr/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4BC349B5-88F6-480E-B810-343DBBF7CAF4}" type="slidenum">
              <a:rPr lang="en-US" altLang="en-US"/>
              <a:pPr lvl="0">
                <a:defRPr/>
              </a:pPr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8384A2A6-72B0-4144-B28E-7A6651C332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C8ED22F7-C132-4E5B-A830-8E08BBBEFA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2F0D6C6-37F2-4423-B5B1-1F26BEB6A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4EBFE-2A80-47EF-B897-96809D880864}" type="datetimeFigureOut">
              <a:rPr lang="ko-KR" altLang="en-US" smtClean="0"/>
              <a:t>2021-12-27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226F4323-327E-4447-902D-C0654C3C0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3B4C6A-6CD5-4D4D-A450-20B66150D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6C737-A0DC-4B0E-BBA2-A47DA42347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2459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118E13F4-2A47-44DE-A66E-1540F95BC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A10CEB22-673E-4770-93A3-2C82CAD2EC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18440FD6-BB7D-4507-A034-58AFF21DE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4EBFE-2A80-47EF-B897-96809D880864}" type="datetimeFigureOut">
              <a:rPr lang="ko-KR" altLang="en-US" smtClean="0"/>
              <a:t>2021-12-27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DC3B4047-96AA-4A42-9C34-868CD91D2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E18A3305-518D-47BF-89A7-1163023B3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6C737-A0DC-4B0E-BBA2-A47DA42347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8134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73C77217-45D3-4814-AE83-102D709247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CE187FBB-EB11-4A73-B23E-244577F16A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7C6E884A-0D1A-442F-8A39-DFD84FB6D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4EBFE-2A80-47EF-B897-96809D880864}" type="datetimeFigureOut">
              <a:rPr lang="ko-KR" altLang="en-US" smtClean="0"/>
              <a:t>2021-12-27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6B51A7AB-D18F-403C-A17D-E25F1DB4C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19E62F8-386C-4F1D-89C0-FAE9EE7F0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6C737-A0DC-4B0E-BBA2-A47DA42347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0479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2E23E47-0EED-4117-8D52-83FFB68F2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F758438-6BB9-4422-B968-59C8201154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DF9D8952-3ABA-498C-89E8-84C4BAE0B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4EBFE-2A80-47EF-B897-96809D880864}" type="datetimeFigureOut">
              <a:rPr lang="ko-KR" altLang="en-US" smtClean="0"/>
              <a:t>2021-12-27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A287CEB-19B9-4070-BD36-5216C0F9D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E4F00B27-FEAC-42F6-80EB-DB7DF60B7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6C737-A0DC-4B0E-BBA2-A47DA42347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8647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94C0EACA-A41D-4922-85BA-749F3F50A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EB7F5043-CCF1-436B-A9C3-9E10D3074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2E3663A7-B571-48B6-80AA-1617ED61D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4EBFE-2A80-47EF-B897-96809D880864}" type="datetimeFigureOut">
              <a:rPr lang="ko-KR" altLang="en-US" smtClean="0"/>
              <a:t>2021-12-27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6BC5EE5-FDB2-4E93-81AF-7C92E2B8B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E5A8A065-FD9C-4400-9F36-5426593E8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6C737-A0DC-4B0E-BBA2-A47DA42347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2621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89ACAFF-51F8-43CA-ADD0-3A5CF6572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91B5C25C-171C-40A9-B933-F1A8BA71A0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4D8001D2-95A4-4915-9B7B-28491F8D3E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7BBD6B30-84AB-46A5-98A1-9FAA78655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4EBFE-2A80-47EF-B897-96809D880864}" type="datetimeFigureOut">
              <a:rPr lang="ko-KR" altLang="en-US" smtClean="0"/>
              <a:t>2021-12-27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2CC83F7A-5E16-47D7-9612-EA3DB9CE2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43F407A7-3FD0-4637-B9F2-E442CF9AD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6C737-A0DC-4B0E-BBA2-A47DA42347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055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0EEE28B0-A963-45E5-AA6D-9A40A5F25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F745BC67-BF51-4AD5-A559-23BAC53BB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90A053E5-394A-4BE8-ABCE-E83BF272B6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EF53C98F-777D-4207-85C2-E107D3CA6E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5FD42D1-3ECA-47BC-B034-D0166D0E3C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C82145B7-B801-4F6C-8EAC-CC0B00824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4EBFE-2A80-47EF-B897-96809D880864}" type="datetimeFigureOut">
              <a:rPr lang="ko-KR" altLang="en-US" smtClean="0"/>
              <a:t>2021-12-27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CEFCFB0F-1537-42E5-880C-E2619FB83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C5A1879D-87BE-4CB5-834F-6111A50A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6C737-A0DC-4B0E-BBA2-A47DA42347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9830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EDF2359F-7402-41DE-93B5-8013A6216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EB9FD66F-8D89-42A6-934E-6E153A7E1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4EBFE-2A80-47EF-B897-96809D880864}" type="datetimeFigureOut">
              <a:rPr lang="ko-KR" altLang="en-US" smtClean="0"/>
              <a:t>2021-12-27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92055D20-AC55-42E5-95F2-80244360D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692517F5-8FA8-4F90-91D9-F70B2EB83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6C737-A0DC-4B0E-BBA2-A47DA42347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7117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FEFA8EC9-6669-44E3-BFF5-CE017FFBC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4EBFE-2A80-47EF-B897-96809D880864}" type="datetimeFigureOut">
              <a:rPr lang="ko-KR" altLang="en-US" smtClean="0"/>
              <a:t>2021-12-27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FE77BFCD-3086-4831-9D14-8BB0EE061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0BFCCC5A-196E-4054-A30A-69B03C9BE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6C737-A0DC-4B0E-BBA2-A47DA42347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4829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CD696545-ADB3-4139-ADA8-C2E86D27C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DF7A048D-8FD7-44F4-A262-8FC854EA3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BED4C489-8F12-4E97-BAA5-F83BA7012F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2C766C20-994B-4132-99F3-7E74686C2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4EBFE-2A80-47EF-B897-96809D880864}" type="datetimeFigureOut">
              <a:rPr lang="ko-KR" altLang="en-US" smtClean="0"/>
              <a:t>2021-12-27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39A2467D-2010-4C21-AB3F-DC7AE50F7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1038D101-BE88-4E0A-8D76-9190840E3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6C737-A0DC-4B0E-BBA2-A47DA42347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1579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A7D40B1-FD16-484A-A501-4D927B074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A576C34E-470E-4BDF-AB6D-F3738BC03B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B67C63B6-14DF-4E53-A864-C868480BD2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608A5D86-C2FC-4736-9BFD-A58F8046F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4EBFE-2A80-47EF-B897-96809D880864}" type="datetimeFigureOut">
              <a:rPr lang="ko-KR" altLang="en-US" smtClean="0"/>
              <a:t>2021-12-27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453F8E36-EF74-42FE-A092-A717B3F26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3729A857-DEFE-40E3-B5CC-C3F425905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6C737-A0DC-4B0E-BBA2-A47DA42347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6990054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CC80A68D-6D95-49BA-A412-C89FEA676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7E5342A-4E12-41A3-9BC4-891E51E3E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0AA9596C-BFB1-4997-AC56-9D1017FAD8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4EBFE-2A80-47EF-B897-96809D880864}" type="datetimeFigureOut">
              <a:rPr lang="ko-KR" altLang="en-US" smtClean="0"/>
              <a:t>2021-12-27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E6834ADE-F96B-4865-8F33-8DD3B644E0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292D8E46-B341-45B0-9C48-FC45930E8C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6C737-A0DC-4B0E-BBA2-A47DA42347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3827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.jpeg"  /><Relationship Id="rId3" Type="http://schemas.openxmlformats.org/officeDocument/2006/relationships/image" Target="../media/image3.jpeg"  /><Relationship Id="rId4" Type="http://schemas.openxmlformats.org/officeDocument/2006/relationships/image" Target="../media/image4.jpeg"  /><Relationship Id="rId5" Type="http://schemas.openxmlformats.org/officeDocument/2006/relationships/image" Target="../media/image1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5.png"  /><Relationship Id="rId3" Type="http://schemas.openxmlformats.org/officeDocument/2006/relationships/image" Target="../media/image6.png"  /><Relationship Id="rId4" Type="http://schemas.openxmlformats.org/officeDocument/2006/relationships/image" Target="../media/image7.png"  /><Relationship Id="rId5" Type="http://schemas.openxmlformats.org/officeDocument/2006/relationships/image" Target="../media/image8.png"  /><Relationship Id="rId6" Type="http://schemas.openxmlformats.org/officeDocument/2006/relationships/image" Target="../media/image1.png"  /><Relationship Id="rId7" Type="http://schemas.openxmlformats.org/officeDocument/2006/relationships/image" Target="../media/image9.png"  /><Relationship Id="rId8" Type="http://schemas.openxmlformats.org/officeDocument/2006/relationships/image" Target="../media/image10.png"  /><Relationship Id="rId9" Type="http://schemas.openxmlformats.org/officeDocument/2006/relationships/image" Target="../media/image11.jpe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2.png"  /><Relationship Id="rId4" Type="http://schemas.openxmlformats.org/officeDocument/2006/relationships/image" Target="../media/image1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3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3.jpeg"  /><Relationship Id="rId4" Type="http://schemas.openxmlformats.org/officeDocument/2006/relationships/image" Target="../media/image14.jpeg"  /><Relationship Id="rId5" Type="http://schemas.openxmlformats.org/officeDocument/2006/relationships/image" Target="../media/image15.jpeg"  /><Relationship Id="rId6" Type="http://schemas.openxmlformats.org/officeDocument/2006/relationships/image" Target="../media/image16.jpeg"  /><Relationship Id="rId7" Type="http://schemas.openxmlformats.org/officeDocument/2006/relationships/image" Target="../media/image1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4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.pn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b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204845" y="1537845"/>
            <a:ext cx="3782310" cy="37823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2952000" cy="6858000"/>
          </a:xfrm>
          <a:prstGeom prst="rect">
            <a:avLst/>
          </a:prstGeom>
          <a:solidFill>
            <a:srgbClr val="fffbe5"/>
          </a:solidFill>
          <a:ln>
            <a:noFill/>
          </a:ln>
          <a:effectLst>
            <a:outerShdw blurRad="50800" dist="38100" dir="2700000" algn="tl" rotWithShape="0">
              <a:srgbClr val="51270b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51270b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2410" y="599421"/>
            <a:ext cx="1287780" cy="5416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sz="3000">
                <a:solidFill>
                  <a:srgbClr val="51270b"/>
                </a:solidFill>
                <a:latin typeface="Tmon몬소리 Black"/>
                <a:ea typeface="Tmon몬소리 Black"/>
              </a:rPr>
              <a:t>WHY?</a:t>
            </a:r>
            <a:endParaRPr lang="ko-KR" altLang="en-US" sz="3000">
              <a:solidFill>
                <a:srgbClr val="51270b"/>
              </a:solidFill>
              <a:latin typeface="Tmon몬소리 Black"/>
              <a:ea typeface="Tmon몬소리 Blac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9868" y="1494583"/>
            <a:ext cx="2456182" cy="2037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endParaRPr lang="en-US" altLang="ko-KR" sz="1600">
              <a:solidFill>
                <a:srgbClr val="51270b"/>
              </a:solidFill>
              <a:latin typeface="Noto Sans CJK KR Light"/>
              <a:ea typeface="Noto Sans CJK KR Light"/>
            </a:endParaRPr>
          </a:p>
          <a:p>
            <a:pPr algn="just">
              <a:defRPr/>
            </a:pPr>
            <a:r>
              <a:rPr lang="ko-KR" altLang="en-US" sz="1600">
                <a:solidFill>
                  <a:srgbClr val="51270b"/>
                </a:solidFill>
                <a:latin typeface="Noto Sans CJK KR Light"/>
                <a:ea typeface="Noto Sans CJK KR Light"/>
              </a:rPr>
              <a:t>수 많은 제품 중</a:t>
            </a:r>
            <a:endParaRPr lang="ko-KR" altLang="en-US" sz="1600">
              <a:solidFill>
                <a:srgbClr val="51270b"/>
              </a:solidFill>
              <a:latin typeface="Noto Sans CJK KR Light"/>
              <a:ea typeface="Noto Sans CJK KR Light"/>
            </a:endParaRPr>
          </a:p>
          <a:p>
            <a:pPr algn="just">
              <a:defRPr/>
            </a:pPr>
            <a:r>
              <a:rPr lang="ko-KR" altLang="en-US" sz="1600">
                <a:solidFill>
                  <a:srgbClr val="51270b"/>
                </a:solidFill>
                <a:latin typeface="Noto Sans CJK KR Medium"/>
                <a:ea typeface="Noto Sans CJK KR Medium"/>
              </a:rPr>
              <a:t>왜 </a:t>
            </a:r>
            <a:r>
              <a:rPr lang="en-US" altLang="ko-KR" sz="1600" u="sng">
                <a:solidFill>
                  <a:srgbClr val="51270b"/>
                </a:solidFill>
                <a:latin typeface="Noto Sans CJK KR Medium"/>
                <a:ea typeface="Noto Sans CJK KR Medium"/>
              </a:rPr>
              <a:t>‘</a:t>
            </a:r>
            <a:r>
              <a:rPr lang="ko-KR" altLang="en-US" sz="1600" u="sng">
                <a:solidFill>
                  <a:srgbClr val="51270b"/>
                </a:solidFill>
                <a:latin typeface="Noto Sans CJK KR Medium"/>
                <a:ea typeface="Noto Sans CJK KR Medium"/>
              </a:rPr>
              <a:t>바닐라 농부</a:t>
            </a:r>
            <a:r>
              <a:rPr lang="en-US" altLang="ko-KR" sz="1600" u="sng">
                <a:solidFill>
                  <a:srgbClr val="51270b"/>
                </a:solidFill>
                <a:latin typeface="Noto Sans CJK KR Medium"/>
                <a:ea typeface="Noto Sans CJK KR Medium"/>
              </a:rPr>
              <a:t>’</a:t>
            </a:r>
            <a:r>
              <a:rPr lang="ko-KR" altLang="en-US" sz="1600">
                <a:solidFill>
                  <a:srgbClr val="51270b"/>
                </a:solidFill>
                <a:latin typeface="Noto Sans CJK KR Medium"/>
                <a:ea typeface="Noto Sans CJK KR Medium"/>
              </a:rPr>
              <a:t>의</a:t>
            </a:r>
            <a:endParaRPr lang="ko-KR" altLang="en-US" sz="1600">
              <a:solidFill>
                <a:srgbClr val="51270b"/>
              </a:solidFill>
              <a:latin typeface="Noto Sans CJK KR Medium"/>
              <a:ea typeface="Noto Sans CJK KR Medium"/>
            </a:endParaRPr>
          </a:p>
          <a:p>
            <a:pPr algn="just">
              <a:defRPr/>
            </a:pPr>
            <a:r>
              <a:rPr lang="ko-KR" altLang="en-US" sz="1600" u="sng">
                <a:solidFill>
                  <a:srgbClr val="51270b"/>
                </a:solidFill>
                <a:latin typeface="Noto Sans CJK KR Medium"/>
                <a:ea typeface="Noto Sans CJK KR Medium"/>
              </a:rPr>
              <a:t>제품을 선택</a:t>
            </a:r>
            <a:r>
              <a:rPr lang="ko-KR" altLang="en-US" sz="1600">
                <a:solidFill>
                  <a:srgbClr val="51270b"/>
                </a:solidFill>
                <a:latin typeface="Noto Sans CJK KR Light"/>
                <a:ea typeface="Noto Sans CJK KR Light"/>
              </a:rPr>
              <a:t>해야 할까요</a:t>
            </a:r>
            <a:r>
              <a:rPr lang="en-US" altLang="ko-KR" sz="1600">
                <a:solidFill>
                  <a:srgbClr val="51270b"/>
                </a:solidFill>
                <a:latin typeface="Noto Sans CJK KR Light"/>
                <a:ea typeface="Noto Sans CJK KR Light"/>
              </a:rPr>
              <a:t>?</a:t>
            </a:r>
            <a:endParaRPr lang="en-US" altLang="ko-KR" sz="1600">
              <a:solidFill>
                <a:srgbClr val="51270b"/>
              </a:solidFill>
              <a:latin typeface="Noto Sans CJK KR Light"/>
              <a:ea typeface="Noto Sans CJK KR Light"/>
            </a:endParaRPr>
          </a:p>
          <a:p>
            <a:pPr algn="just">
              <a:defRPr/>
            </a:pPr>
            <a:endParaRPr lang="en-US" altLang="ko-KR" sz="1600">
              <a:solidFill>
                <a:srgbClr val="51270b"/>
              </a:solidFill>
              <a:latin typeface="Noto Sans CJK KR Light"/>
              <a:ea typeface="Noto Sans CJK KR Light"/>
            </a:endParaRPr>
          </a:p>
          <a:p>
            <a:pPr algn="just">
              <a:defRPr/>
            </a:pPr>
            <a:r>
              <a:rPr lang="en-US" altLang="ko-KR" sz="1600" u="sng">
                <a:solidFill>
                  <a:srgbClr val="51270b"/>
                </a:solidFill>
                <a:latin typeface="Noto Sans CJK KR Medium"/>
                <a:ea typeface="Noto Sans CJK KR Medium"/>
              </a:rPr>
              <a:t>‘</a:t>
            </a:r>
            <a:r>
              <a:rPr lang="ko-KR" altLang="en-US" sz="1600" u="sng">
                <a:solidFill>
                  <a:srgbClr val="51270b"/>
                </a:solidFill>
                <a:latin typeface="Noto Sans CJK KR Medium"/>
                <a:ea typeface="Noto Sans CJK KR Medium"/>
              </a:rPr>
              <a:t>바닐라농부</a:t>
            </a:r>
            <a:r>
              <a:rPr lang="en-US" altLang="ko-KR" sz="1600" u="sng">
                <a:solidFill>
                  <a:srgbClr val="51270b"/>
                </a:solidFill>
                <a:latin typeface="Noto Sans CJK KR Medium"/>
                <a:ea typeface="Noto Sans CJK KR Medium"/>
              </a:rPr>
              <a:t>’</a:t>
            </a:r>
            <a:r>
              <a:rPr lang="ko-KR" altLang="en-US" sz="1600" u="sng">
                <a:solidFill>
                  <a:srgbClr val="51270b"/>
                </a:solidFill>
                <a:latin typeface="Noto Sans CJK KR Medium"/>
                <a:ea typeface="Noto Sans CJK KR Medium"/>
              </a:rPr>
              <a:t>는 왜</a:t>
            </a:r>
            <a:r>
              <a:rPr lang="ko-KR" altLang="en-US" sz="1600">
                <a:solidFill>
                  <a:srgbClr val="51270b"/>
                </a:solidFill>
                <a:latin typeface="Noto Sans CJK KR Light"/>
                <a:ea typeface="Noto Sans CJK KR Light"/>
              </a:rPr>
              <a:t> 고객님께 </a:t>
            </a:r>
            <a:r>
              <a:rPr lang="ko-KR" altLang="en-US" sz="1600" u="sng">
                <a:solidFill>
                  <a:srgbClr val="51270b"/>
                </a:solidFill>
                <a:latin typeface="Noto Sans CJK KR Medium"/>
                <a:ea typeface="Noto Sans CJK KR Medium"/>
              </a:rPr>
              <a:t>제품을 자신 있게 소개</a:t>
            </a:r>
            <a:r>
              <a:rPr lang="ko-KR" altLang="en-US" sz="1600">
                <a:solidFill>
                  <a:srgbClr val="51270b"/>
                </a:solidFill>
                <a:latin typeface="Noto Sans CJK KR Light"/>
                <a:ea typeface="Noto Sans CJK KR Light"/>
              </a:rPr>
              <a:t>해드릴 수 있을까요</a:t>
            </a:r>
            <a:r>
              <a:rPr lang="en-US" altLang="ko-KR" sz="1600">
                <a:solidFill>
                  <a:srgbClr val="51270b"/>
                </a:solidFill>
                <a:latin typeface="Noto Sans CJK KR Light"/>
                <a:ea typeface="Noto Sans CJK KR Light"/>
              </a:rPr>
              <a:t>?</a:t>
            </a:r>
            <a:endParaRPr lang="en-US" altLang="ko-KR" sz="1600">
              <a:solidFill>
                <a:srgbClr val="51270b"/>
              </a:solidFill>
              <a:latin typeface="Noto Sans CJK KR Light"/>
              <a:ea typeface="Noto Sans CJK KR Light"/>
            </a:endParaRPr>
          </a:p>
        </p:txBody>
      </p:sp>
      <p:cxnSp>
        <p:nvCxnSpPr>
          <p:cNvPr id="24" name="직선 연결선 23"/>
          <p:cNvCxnSpPr/>
          <p:nvPr/>
        </p:nvCxnSpPr>
        <p:spPr>
          <a:xfrm>
            <a:off x="363944" y="1254006"/>
            <a:ext cx="522514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316693" y="2363818"/>
            <a:ext cx="2680247" cy="815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ko-KR" sz="1200">
                <a:solidFill>
                  <a:srgbClr val="51270b"/>
                </a:solidFill>
                <a:latin typeface="Noto Sans CJK KR Medium"/>
                <a:ea typeface="Noto Sans CJK KR Medium"/>
              </a:rPr>
              <a:t>[</a:t>
            </a:r>
            <a:r>
              <a:rPr lang="ko-KR" altLang="en-US" sz="1200">
                <a:solidFill>
                  <a:srgbClr val="51270b"/>
                </a:solidFill>
                <a:latin typeface="Noto Sans CJK KR Medium"/>
                <a:ea typeface="Noto Sans CJK KR Medium"/>
              </a:rPr>
              <a:t>바닐라 농부</a:t>
            </a:r>
            <a:r>
              <a:rPr lang="en-US" altLang="ko-KR" sz="1200">
                <a:solidFill>
                  <a:srgbClr val="51270b"/>
                </a:solidFill>
                <a:latin typeface="Noto Sans CJK KR Medium"/>
                <a:ea typeface="Noto Sans CJK KR Medium"/>
              </a:rPr>
              <a:t>]</a:t>
            </a:r>
            <a:r>
              <a:rPr lang="ko-KR" altLang="en-US" sz="1200">
                <a:solidFill>
                  <a:srgbClr val="51270b"/>
                </a:solidFill>
                <a:latin typeface="Noto Sans CJK KR Light"/>
                <a:ea typeface="Noto Sans CJK KR Light"/>
              </a:rPr>
              <a:t>는 마다가스카르 </a:t>
            </a:r>
            <a:r>
              <a:rPr lang="ko-KR" altLang="en-US" sz="1200">
                <a:solidFill>
                  <a:srgbClr val="51270b"/>
                </a:solidFill>
                <a:latin typeface="Noto Sans CJK KR Medium"/>
                <a:ea typeface="Noto Sans CJK KR Medium"/>
              </a:rPr>
              <a:t>현지 에 직원이 여러 농장을 직접 </a:t>
            </a:r>
            <a:r>
              <a:rPr lang="ko-KR" altLang="en-US" sz="1200">
                <a:solidFill>
                  <a:srgbClr val="51270b"/>
                </a:solidFill>
                <a:latin typeface="Noto Sans CJK KR Light"/>
                <a:ea typeface="Noto Sans CJK KR Light"/>
              </a:rPr>
              <a:t>방문하여 </a:t>
            </a:r>
            <a:endParaRPr lang="ko-KR" altLang="en-US" sz="1200">
              <a:solidFill>
                <a:srgbClr val="51270b"/>
              </a:solidFill>
              <a:latin typeface="Noto Sans CJK KR Light"/>
              <a:ea typeface="Noto Sans CJK KR Light"/>
            </a:endParaRPr>
          </a:p>
          <a:p>
            <a:pPr algn="just">
              <a:defRPr/>
            </a:pPr>
            <a:r>
              <a:rPr lang="ko-KR" altLang="en-US" sz="1200">
                <a:solidFill>
                  <a:srgbClr val="51270b"/>
                </a:solidFill>
                <a:latin typeface="Noto Sans CJK KR Light"/>
                <a:ea typeface="Noto Sans CJK KR Light"/>
              </a:rPr>
              <a:t>품질확인후 큐어링이 잘된 제품만 매입합니다 </a:t>
            </a:r>
            <a:endParaRPr lang="ko-KR" altLang="en-US" sz="1200">
              <a:solidFill>
                <a:srgbClr val="51270b"/>
              </a:solidFill>
              <a:latin typeface="Noto Sans CJK KR Light"/>
              <a:ea typeface="Noto Sans CJK KR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16694" y="1342602"/>
            <a:ext cx="2636434" cy="693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000">
                <a:solidFill>
                  <a:srgbClr val="51270b"/>
                </a:solidFill>
                <a:latin typeface="Noto Sans CJK KR Bold"/>
                <a:ea typeface="Noto Sans CJK KR Bold"/>
              </a:rPr>
              <a:t>마다에서 직원이 철저한 품질관리</a:t>
            </a:r>
            <a:endParaRPr lang="ko-KR" altLang="en-US" sz="2000">
              <a:solidFill>
                <a:srgbClr val="51270b"/>
              </a:solidFill>
              <a:latin typeface="Noto Sans CJK KR Bold"/>
              <a:ea typeface="Noto Sans CJK KR Bold"/>
            </a:endParaRPr>
          </a:p>
        </p:txBody>
      </p:sp>
      <p:cxnSp>
        <p:nvCxnSpPr>
          <p:cNvPr id="31" name="직선 연결선 30"/>
          <p:cNvCxnSpPr/>
          <p:nvPr/>
        </p:nvCxnSpPr>
        <p:spPr>
          <a:xfrm>
            <a:off x="3411943" y="1254006"/>
            <a:ext cx="522514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316693" y="599421"/>
            <a:ext cx="893358" cy="541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3000">
                <a:solidFill>
                  <a:srgbClr val="51270b"/>
                </a:solidFill>
                <a:latin typeface="Tmon몬소리 Black"/>
                <a:ea typeface="Tmon몬소리 Black"/>
              </a:rPr>
              <a:t>01</a:t>
            </a:r>
            <a:endParaRPr lang="ko-KR" altLang="en-US" sz="3000">
              <a:solidFill>
                <a:srgbClr val="51270b"/>
              </a:solidFill>
              <a:latin typeface="Tmon몬소리 Black"/>
              <a:ea typeface="Tmon몬소리 Black"/>
            </a:endParaRPr>
          </a:p>
        </p:txBody>
      </p:sp>
      <p:cxnSp>
        <p:nvCxnSpPr>
          <p:cNvPr id="33" name="직선 연결선 32"/>
          <p:cNvCxnSpPr/>
          <p:nvPr/>
        </p:nvCxnSpPr>
        <p:spPr>
          <a:xfrm>
            <a:off x="3411943" y="2161341"/>
            <a:ext cx="522514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202768" y="2363818"/>
            <a:ext cx="2680247" cy="996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ko-KR" sz="1200">
                <a:solidFill>
                  <a:srgbClr val="51270b"/>
                </a:solidFill>
                <a:latin typeface="Noto Sans CJK KR Medium"/>
                <a:ea typeface="Noto Sans CJK KR Medium"/>
              </a:rPr>
              <a:t>[</a:t>
            </a:r>
            <a:r>
              <a:rPr lang="ko-KR" altLang="en-US" sz="1200">
                <a:solidFill>
                  <a:srgbClr val="51270b"/>
                </a:solidFill>
                <a:latin typeface="Noto Sans CJK KR Medium"/>
                <a:ea typeface="Noto Sans CJK KR Medium"/>
              </a:rPr>
              <a:t>바닐라 농부</a:t>
            </a:r>
            <a:r>
              <a:rPr lang="en-US" altLang="ko-KR" sz="1200">
                <a:solidFill>
                  <a:srgbClr val="51270b"/>
                </a:solidFill>
                <a:latin typeface="Noto Sans CJK KR Medium"/>
                <a:ea typeface="Noto Sans CJK KR Medium"/>
              </a:rPr>
              <a:t>]</a:t>
            </a:r>
            <a:r>
              <a:rPr lang="ko-KR" altLang="en-US" sz="1200">
                <a:solidFill>
                  <a:srgbClr val="51270b"/>
                </a:solidFill>
                <a:latin typeface="Noto Sans CJK KR Light"/>
                <a:ea typeface="Noto Sans CJK KR Light"/>
              </a:rPr>
              <a:t>의 제품은 자사가 직접농장에서 직접 매입 하기때문에 때문에 </a:t>
            </a:r>
            <a:r>
              <a:rPr lang="ko-KR" altLang="en-US" sz="1200">
                <a:solidFill>
                  <a:srgbClr val="51270b"/>
                </a:solidFill>
                <a:latin typeface="Noto Sans CJK KR Medium"/>
                <a:ea typeface="Noto Sans CJK KR Medium"/>
              </a:rPr>
              <a:t>유통 단계가 없어 합리적인 단가로 납품이 가능</a:t>
            </a:r>
            <a:r>
              <a:rPr lang="ko-KR" altLang="en-US" sz="1200">
                <a:solidFill>
                  <a:srgbClr val="51270b"/>
                </a:solidFill>
                <a:latin typeface="Noto Sans CJK KR Light"/>
                <a:ea typeface="Noto Sans CJK KR Light"/>
              </a:rPr>
              <a:t>합니다</a:t>
            </a:r>
            <a:r>
              <a:rPr lang="en-US" altLang="ko-KR" sz="1200">
                <a:solidFill>
                  <a:srgbClr val="51270b"/>
                </a:solidFill>
                <a:latin typeface="Noto Sans CJK KR Light"/>
                <a:ea typeface="Noto Sans CJK KR Light"/>
              </a:rPr>
              <a:t>. </a:t>
            </a:r>
            <a:r>
              <a:rPr lang="ko-KR" altLang="en-US" sz="1200">
                <a:solidFill>
                  <a:srgbClr val="51270b"/>
                </a:solidFill>
                <a:latin typeface="Noto Sans CJK KR Light"/>
                <a:ea typeface="Noto Sans CJK KR Light"/>
              </a:rPr>
              <a:t>또한 높은 품질로 </a:t>
            </a:r>
            <a:r>
              <a:rPr lang="ko-KR" altLang="en-US" sz="1200">
                <a:solidFill>
                  <a:srgbClr val="51270b"/>
                </a:solidFill>
                <a:latin typeface="Noto Sans CJK KR Medium"/>
                <a:ea typeface="Noto Sans CJK KR Medium"/>
              </a:rPr>
              <a:t>안정적인 공급</a:t>
            </a:r>
            <a:r>
              <a:rPr lang="ko-KR" altLang="en-US" sz="1200">
                <a:solidFill>
                  <a:srgbClr val="51270b"/>
                </a:solidFill>
                <a:latin typeface="Noto Sans CJK KR Light"/>
                <a:ea typeface="Noto Sans CJK KR Light"/>
              </a:rPr>
              <a:t>이 가능합니다</a:t>
            </a:r>
            <a:r>
              <a:rPr lang="en-US" altLang="ko-KR" sz="1200">
                <a:solidFill>
                  <a:srgbClr val="51270b"/>
                </a:solidFill>
                <a:latin typeface="Noto Sans CJK KR Light"/>
                <a:ea typeface="Noto Sans CJK KR Light"/>
              </a:rPr>
              <a:t>.</a:t>
            </a:r>
            <a:endParaRPr lang="en-US" altLang="ko-KR" sz="1200">
              <a:solidFill>
                <a:srgbClr val="51270b"/>
              </a:solidFill>
              <a:latin typeface="Noto Sans CJK KR Light"/>
              <a:ea typeface="Noto Sans CJK KR Ligh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02769" y="1342602"/>
            <a:ext cx="2636434" cy="693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000">
                <a:solidFill>
                  <a:srgbClr val="51270b"/>
                </a:solidFill>
                <a:latin typeface="Noto Sans CJK KR Bold"/>
                <a:ea typeface="Noto Sans CJK KR Bold"/>
              </a:rPr>
              <a:t>높은 품질과 합리적인 단가로 안정적인 공급</a:t>
            </a:r>
            <a:endParaRPr lang="ko-KR" altLang="en-US" sz="2000">
              <a:solidFill>
                <a:srgbClr val="51270b"/>
              </a:solidFill>
              <a:latin typeface="Noto Sans CJK KR Bold"/>
              <a:ea typeface="Noto Sans CJK KR Bold"/>
            </a:endParaRPr>
          </a:p>
        </p:txBody>
      </p:sp>
      <p:cxnSp>
        <p:nvCxnSpPr>
          <p:cNvPr id="36" name="직선 연결선 35"/>
          <p:cNvCxnSpPr/>
          <p:nvPr/>
        </p:nvCxnSpPr>
        <p:spPr>
          <a:xfrm>
            <a:off x="6298018" y="1254006"/>
            <a:ext cx="522514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202768" y="599421"/>
            <a:ext cx="893358" cy="541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3000">
                <a:solidFill>
                  <a:srgbClr val="51270b"/>
                </a:solidFill>
                <a:latin typeface="Tmon몬소리 Black"/>
                <a:ea typeface="Tmon몬소리 Black"/>
              </a:rPr>
              <a:t>02</a:t>
            </a:r>
            <a:endParaRPr lang="ko-KR" altLang="en-US" sz="3000">
              <a:solidFill>
                <a:srgbClr val="51270b"/>
              </a:solidFill>
              <a:latin typeface="Tmon몬소리 Black"/>
              <a:ea typeface="Tmon몬소리 Black"/>
            </a:endParaRPr>
          </a:p>
        </p:txBody>
      </p:sp>
      <p:cxnSp>
        <p:nvCxnSpPr>
          <p:cNvPr id="38" name="직선 연결선 37"/>
          <p:cNvCxnSpPr/>
          <p:nvPr/>
        </p:nvCxnSpPr>
        <p:spPr>
          <a:xfrm>
            <a:off x="6298018" y="2161341"/>
            <a:ext cx="522514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9088842" y="2363818"/>
            <a:ext cx="2636433" cy="996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ko-KR" altLang="en-US" sz="1200">
                <a:solidFill>
                  <a:srgbClr val="51270b"/>
                </a:solidFill>
                <a:latin typeface="Noto Sans CJK KR Light"/>
                <a:ea typeface="Noto Sans CJK KR Light"/>
              </a:rPr>
              <a:t>수입</a:t>
            </a:r>
            <a:r>
              <a:rPr lang="en-US" altLang="ko-KR" sz="1200">
                <a:solidFill>
                  <a:srgbClr val="51270b"/>
                </a:solidFill>
                <a:latin typeface="Noto Sans CJK KR Light"/>
                <a:ea typeface="Noto Sans CJK KR Light"/>
              </a:rPr>
              <a:t>,</a:t>
            </a:r>
            <a:r>
              <a:rPr lang="ko-KR" altLang="en-US" sz="1200">
                <a:solidFill>
                  <a:srgbClr val="51270b"/>
                </a:solidFill>
                <a:latin typeface="Noto Sans CJK KR Light"/>
                <a:ea typeface="Noto Sans CJK KR Light"/>
              </a:rPr>
              <a:t>수출까지 </a:t>
            </a:r>
            <a:r>
              <a:rPr lang="en-US" altLang="ko-KR" sz="1200">
                <a:solidFill>
                  <a:srgbClr val="51270b"/>
                </a:solidFill>
                <a:latin typeface="Noto Sans CJK KR Medium"/>
                <a:ea typeface="Noto Sans CJK KR Medium"/>
              </a:rPr>
              <a:t>[</a:t>
            </a:r>
            <a:r>
              <a:rPr lang="ko-KR" altLang="en-US" sz="1200">
                <a:solidFill>
                  <a:srgbClr val="51270b"/>
                </a:solidFill>
                <a:latin typeface="Noto Sans CJK KR Medium"/>
                <a:ea typeface="Noto Sans CJK KR Medium"/>
              </a:rPr>
              <a:t>마다바닐라</a:t>
            </a:r>
            <a:r>
              <a:rPr lang="en-US" altLang="ko-KR" sz="1200">
                <a:solidFill>
                  <a:srgbClr val="51270b"/>
                </a:solidFill>
                <a:latin typeface="Noto Sans CJK KR Medium"/>
                <a:ea typeface="Noto Sans CJK KR Medium"/>
              </a:rPr>
              <a:t>]</a:t>
            </a:r>
            <a:r>
              <a:rPr lang="ko-KR" altLang="en-US" sz="1200">
                <a:solidFill>
                  <a:srgbClr val="51270b"/>
                </a:solidFill>
                <a:latin typeface="Noto Sans CJK KR Light"/>
                <a:ea typeface="Noto Sans CJK KR Light"/>
              </a:rPr>
              <a:t>가 직접 관리하여</a:t>
            </a:r>
            <a:r>
              <a:rPr lang="ko-KR" altLang="en-US" sz="1200">
                <a:solidFill>
                  <a:srgbClr val="51270b"/>
                </a:solidFill>
                <a:latin typeface="Noto Sans CJK KR Medium"/>
                <a:ea typeface="Noto Sans CJK KR Medium"/>
              </a:rPr>
              <a:t> 빠른 피드백과 </a:t>
            </a:r>
            <a:r>
              <a:rPr lang="en-US" altLang="ko-KR" sz="1200">
                <a:solidFill>
                  <a:srgbClr val="51270b"/>
                </a:solidFill>
                <a:latin typeface="Noto Sans CJK KR Medium"/>
                <a:ea typeface="Noto Sans CJK KR Medium"/>
              </a:rPr>
              <a:t>CS</a:t>
            </a:r>
            <a:r>
              <a:rPr lang="ko-KR" altLang="en-US" sz="1200">
                <a:solidFill>
                  <a:srgbClr val="51270b"/>
                </a:solidFill>
                <a:latin typeface="Noto Sans CJK KR Light"/>
                <a:ea typeface="Noto Sans CJK KR Light"/>
              </a:rPr>
              <a:t>가 가능합니다</a:t>
            </a:r>
            <a:r>
              <a:rPr lang="en-US" altLang="ko-KR" sz="1200">
                <a:solidFill>
                  <a:srgbClr val="51270b"/>
                </a:solidFill>
                <a:latin typeface="Noto Sans CJK KR Light"/>
                <a:ea typeface="Noto Sans CJK KR Light"/>
              </a:rPr>
              <a:t>. </a:t>
            </a:r>
            <a:r>
              <a:rPr lang="ko-KR" altLang="en-US" sz="1200">
                <a:solidFill>
                  <a:srgbClr val="51270b"/>
                </a:solidFill>
                <a:latin typeface="Noto Sans CJK KR Light"/>
                <a:ea typeface="Noto Sans CJK KR Light"/>
              </a:rPr>
              <a:t>또한 고객사의 </a:t>
            </a:r>
            <a:r>
              <a:rPr lang="ko-KR" altLang="en-US" sz="1200">
                <a:solidFill>
                  <a:srgbClr val="51270b"/>
                </a:solidFill>
                <a:latin typeface="Noto Sans CJK KR Medium"/>
                <a:ea typeface="Noto Sans CJK KR Medium"/>
              </a:rPr>
              <a:t>제품관련 요청사항에 유동적으로 납품</a:t>
            </a:r>
            <a:r>
              <a:rPr lang="ko-KR" altLang="en-US" sz="1200">
                <a:solidFill>
                  <a:srgbClr val="51270b"/>
                </a:solidFill>
                <a:latin typeface="Noto Sans CJK KR Light"/>
                <a:ea typeface="Noto Sans CJK KR Light"/>
              </a:rPr>
              <a:t>이 가능합니다</a:t>
            </a:r>
            <a:r>
              <a:rPr lang="en-US" altLang="ko-KR" sz="1200">
                <a:solidFill>
                  <a:srgbClr val="51270b"/>
                </a:solidFill>
                <a:latin typeface="Noto Sans CJK KR Light"/>
                <a:ea typeface="Noto Sans CJK KR Light"/>
              </a:rPr>
              <a:t>.</a:t>
            </a:r>
            <a:endParaRPr lang="ko-KR" altLang="en-US" sz="1200">
              <a:solidFill>
                <a:srgbClr val="51270b"/>
              </a:solidFill>
              <a:latin typeface="Noto Sans CJK KR Light"/>
              <a:ea typeface="Noto Sans CJK KR Ligh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088843" y="1342602"/>
            <a:ext cx="2636434" cy="693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000">
                <a:solidFill>
                  <a:srgbClr val="51270b"/>
                </a:solidFill>
                <a:latin typeface="Noto Sans CJK KR Bold"/>
                <a:ea typeface="Noto Sans CJK KR Bold"/>
              </a:rPr>
              <a:t>빠른 피드백과 </a:t>
            </a:r>
            <a:r>
              <a:rPr lang="en-US" altLang="ko-KR" sz="2000">
                <a:solidFill>
                  <a:srgbClr val="51270b"/>
                </a:solidFill>
                <a:latin typeface="Noto Sans CJK KR Bold"/>
                <a:ea typeface="Noto Sans CJK KR Bold"/>
              </a:rPr>
              <a:t>CS</a:t>
            </a:r>
            <a:r>
              <a:rPr lang="ko-KR" altLang="en-US" sz="2000">
                <a:solidFill>
                  <a:srgbClr val="51270b"/>
                </a:solidFill>
                <a:latin typeface="Noto Sans CJK KR Bold"/>
                <a:ea typeface="Noto Sans CJK KR Bold"/>
              </a:rPr>
              <a:t>가 가능한 구조</a:t>
            </a:r>
            <a:endParaRPr lang="ko-KR" altLang="en-US" sz="2000">
              <a:solidFill>
                <a:srgbClr val="51270b"/>
              </a:solidFill>
              <a:latin typeface="Noto Sans CJK KR Bold"/>
              <a:ea typeface="Noto Sans CJK KR Bold"/>
            </a:endParaRPr>
          </a:p>
        </p:txBody>
      </p:sp>
      <p:cxnSp>
        <p:nvCxnSpPr>
          <p:cNvPr id="41" name="직선 연결선 40"/>
          <p:cNvCxnSpPr/>
          <p:nvPr/>
        </p:nvCxnSpPr>
        <p:spPr>
          <a:xfrm>
            <a:off x="9184092" y="1254006"/>
            <a:ext cx="522514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9088842" y="599421"/>
            <a:ext cx="893358" cy="541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3000">
                <a:solidFill>
                  <a:srgbClr val="51270b"/>
                </a:solidFill>
                <a:latin typeface="Tmon몬소리 Black"/>
                <a:ea typeface="Tmon몬소리 Black"/>
              </a:rPr>
              <a:t>03</a:t>
            </a:r>
            <a:endParaRPr lang="ko-KR" altLang="en-US" sz="3000">
              <a:solidFill>
                <a:srgbClr val="51270b"/>
              </a:solidFill>
              <a:latin typeface="Tmon몬소리 Black"/>
              <a:ea typeface="Tmon몬소리 Black"/>
            </a:endParaRPr>
          </a:p>
        </p:txBody>
      </p:sp>
      <p:cxnSp>
        <p:nvCxnSpPr>
          <p:cNvPr id="43" name="직선 연결선 42"/>
          <p:cNvCxnSpPr/>
          <p:nvPr/>
        </p:nvCxnSpPr>
        <p:spPr>
          <a:xfrm>
            <a:off x="9184092" y="2161341"/>
            <a:ext cx="522514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그림 12" descr="실외, 잔디, 사람, 테이블이(가) 표시된 사진  자동 생성된 설명"/>
          <p:cNvPicPr>
            <a:picLocks noChangeAspect="1"/>
          </p:cNvPicPr>
          <p:nvPr/>
        </p:nvPicPr>
        <p:blipFill rotWithShape="1">
          <a:blip r:embed="rId2"/>
          <a:srcRect l="16980" r="12030"/>
          <a:stretch>
            <a:fillRect/>
          </a:stretch>
        </p:blipFill>
        <p:spPr>
          <a:xfrm>
            <a:off x="3529433" y="3652432"/>
            <a:ext cx="2210954" cy="2210954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" name="그림 44" descr="사람, 실내, 테이블, 케이크이(가) 표시된 사진  자동 생성된 설명"/>
          <p:cNvPicPr>
            <a:picLocks noChangeAspect="1"/>
          </p:cNvPicPr>
          <p:nvPr/>
        </p:nvPicPr>
        <p:blipFill rotWithShape="1">
          <a:blip r:embed="rId3"/>
          <a:srcRect l="3020" r="21980"/>
          <a:stretch>
            <a:fillRect/>
          </a:stretch>
        </p:blipFill>
        <p:spPr>
          <a:xfrm>
            <a:off x="6451517" y="3652333"/>
            <a:ext cx="2209918" cy="2209918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그림 47" descr="칠판이(가) 표시된 사진  자동 생성된 설명"/>
          <p:cNvPicPr>
            <a:picLocks noChangeAspect="1"/>
          </p:cNvPicPr>
          <p:nvPr/>
        </p:nvPicPr>
        <p:blipFill rotWithShape="1">
          <a:blip r:embed="rId4"/>
          <a:srcRect l="16670" r="16670"/>
          <a:stretch>
            <a:fillRect/>
          </a:stretch>
        </p:blipFill>
        <p:spPr>
          <a:xfrm>
            <a:off x="9372467" y="3663185"/>
            <a:ext cx="2209918" cy="2209918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5" name="그림 53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711585" y="5255153"/>
            <a:ext cx="1602846" cy="16028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-1"/>
            <a:ext cx="2952000" cy="6858001"/>
          </a:xfrm>
          <a:prstGeom prst="rect">
            <a:avLst/>
          </a:prstGeom>
          <a:solidFill>
            <a:srgbClr val="fffbe5"/>
          </a:solidFill>
          <a:ln>
            <a:noFill/>
          </a:ln>
          <a:effectLst>
            <a:outerShdw blurRad="50800" dist="38100" dir="2700000" algn="tl" rotWithShape="0">
              <a:srgbClr val="51270b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51270b"/>
              </a:solidFill>
            </a:endParaRPr>
          </a:p>
        </p:txBody>
      </p:sp>
      <p:cxnSp>
        <p:nvCxnSpPr>
          <p:cNvPr id="30" name="직선 연결선 29"/>
          <p:cNvCxnSpPr/>
          <p:nvPr/>
        </p:nvCxnSpPr>
        <p:spPr>
          <a:xfrm>
            <a:off x="3411943" y="1254006"/>
            <a:ext cx="3249299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316693" y="614419"/>
            <a:ext cx="89335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3000">
                <a:solidFill>
                  <a:srgbClr val="51270b"/>
                </a:solidFill>
                <a:latin typeface="Tmon몬소리 Black"/>
                <a:ea typeface="Tmon몬소리 Black"/>
              </a:rPr>
              <a:t>01</a:t>
            </a:r>
            <a:endParaRPr lang="ko-KR" altLang="en-US" sz="3000">
              <a:solidFill>
                <a:srgbClr val="51270b"/>
              </a:solidFill>
              <a:latin typeface="Tmon몬소리 Black"/>
              <a:ea typeface="Tmon몬소리 Black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33286" y="1426790"/>
            <a:ext cx="2636434" cy="3905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000">
                <a:solidFill>
                  <a:srgbClr val="51270b"/>
                </a:solidFill>
                <a:latin typeface="Noto Sans CJK KR Bold"/>
                <a:ea typeface="Noto Sans CJK KR Bold"/>
              </a:rPr>
              <a:t>바닐라빈 </a:t>
            </a:r>
            <a:r>
              <a:rPr lang="en-US" altLang="ko-KR" sz="2000">
                <a:solidFill>
                  <a:srgbClr val="51270b"/>
                </a:solidFill>
                <a:latin typeface="Noto Sans CJK KR Bold"/>
                <a:ea typeface="Noto Sans CJK KR Bold"/>
              </a:rPr>
              <a:t>100%</a:t>
            </a:r>
            <a:endParaRPr lang="ko-KR" altLang="en-US" sz="2000">
              <a:solidFill>
                <a:srgbClr val="51270b"/>
              </a:solidFill>
              <a:latin typeface="Noto Sans CJK KR Bold"/>
              <a:ea typeface="Noto Sans CJK KR Bold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29868" y="599421"/>
            <a:ext cx="2071372" cy="5416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3000">
                <a:solidFill>
                  <a:srgbClr val="51270b"/>
                </a:solidFill>
                <a:latin typeface="Tmon몬소리 Black"/>
                <a:ea typeface="Tmon몬소리 Black"/>
              </a:rPr>
              <a:t>PRODUCT</a:t>
            </a:r>
            <a:endParaRPr lang="ko-KR" altLang="en-US" sz="3000">
              <a:solidFill>
                <a:srgbClr val="51270b"/>
              </a:solidFill>
              <a:latin typeface="Tmon몬소리 Black"/>
              <a:ea typeface="Tmon몬소리 Black"/>
            </a:endParaRPr>
          </a:p>
        </p:txBody>
      </p:sp>
      <p:cxnSp>
        <p:nvCxnSpPr>
          <p:cNvPr id="54" name="직선 연결선 53"/>
          <p:cNvCxnSpPr/>
          <p:nvPr/>
        </p:nvCxnSpPr>
        <p:spPr>
          <a:xfrm>
            <a:off x="363944" y="1254006"/>
            <a:ext cx="522514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평행 사변형 2"/>
          <p:cNvSpPr/>
          <p:nvPr/>
        </p:nvSpPr>
        <p:spPr>
          <a:xfrm>
            <a:off x="273500" y="2247878"/>
            <a:ext cx="2407555" cy="371475"/>
          </a:xfrm>
          <a:prstGeom prst="parallelogram">
            <a:avLst>
              <a:gd name="adj" fmla="val 14744"/>
            </a:avLst>
          </a:prstGeom>
          <a:solidFill>
            <a:srgbClr val="51270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200">
                <a:solidFill>
                  <a:schemeClr val="bg1"/>
                </a:solidFill>
                <a:latin typeface="Noto Sans CJK KR Bold"/>
                <a:ea typeface="Noto Sans CJK KR Bold"/>
              </a:rPr>
              <a:t>마다가스카르 </a:t>
            </a:r>
            <a:r>
              <a:rPr lang="en-US" altLang="ko-KR" sz="1200">
                <a:solidFill>
                  <a:schemeClr val="bg1"/>
                </a:solidFill>
                <a:latin typeface="Noto Sans CJK KR Bold"/>
                <a:ea typeface="Noto Sans CJK KR Bold"/>
              </a:rPr>
              <a:t>TK </a:t>
            </a:r>
            <a:r>
              <a:rPr lang="ko-KR" altLang="en-US" sz="1200">
                <a:solidFill>
                  <a:schemeClr val="bg1"/>
                </a:solidFill>
                <a:latin typeface="Noto Sans CJK KR Bold"/>
                <a:ea typeface="Noto Sans CJK KR Bold"/>
              </a:rPr>
              <a:t>블랙 </a:t>
            </a:r>
            <a:endParaRPr lang="ko-KR" altLang="en-US" sz="1200">
              <a:solidFill>
                <a:schemeClr val="bg1"/>
              </a:solidFill>
              <a:latin typeface="Noto Sans CJK KR Bold"/>
              <a:ea typeface="Noto Sans CJK KR Bold"/>
            </a:endParaRPr>
          </a:p>
        </p:txBody>
      </p:sp>
      <p:cxnSp>
        <p:nvCxnSpPr>
          <p:cNvPr id="61" name="직선 연결선 60"/>
          <p:cNvCxnSpPr/>
          <p:nvPr/>
        </p:nvCxnSpPr>
        <p:spPr>
          <a:xfrm>
            <a:off x="363944" y="1968381"/>
            <a:ext cx="522514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그룹 21"/>
          <p:cNvGrpSpPr/>
          <p:nvPr/>
        </p:nvGrpSpPr>
        <p:grpSpPr>
          <a:xfrm rot="0">
            <a:off x="3931690" y="462839"/>
            <a:ext cx="2822671" cy="642970"/>
            <a:chOff x="4024809" y="596772"/>
            <a:chExt cx="2636436" cy="548666"/>
          </a:xfrm>
        </p:grpSpPr>
        <p:sp>
          <p:nvSpPr>
            <p:cNvPr id="29" name="TextBox 28"/>
            <p:cNvSpPr txBox="1"/>
            <p:nvPr/>
          </p:nvSpPr>
          <p:spPr>
            <a:xfrm>
              <a:off x="4024810" y="596772"/>
              <a:ext cx="2636435" cy="3414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ko-KR" altLang="en-US" sz="2000">
                  <a:solidFill>
                    <a:srgbClr val="51270b"/>
                  </a:solidFill>
                  <a:latin typeface="Noto Sans CJK KR Bold"/>
                  <a:ea typeface="Noto Sans CJK KR Bold"/>
                </a:rPr>
                <a:t>마다가스카르 </a:t>
              </a:r>
              <a:r>
                <a:rPr lang="en-US" altLang="ko-KR" sz="2000">
                  <a:solidFill>
                    <a:srgbClr val="51270b"/>
                  </a:solidFill>
                  <a:latin typeface="Noto Sans CJK KR Bold"/>
                  <a:ea typeface="Noto Sans CJK KR Bold"/>
                </a:rPr>
                <a:t>TK </a:t>
              </a:r>
              <a:r>
                <a:rPr lang="ko-KR" altLang="en-US" sz="2000">
                  <a:solidFill>
                    <a:srgbClr val="51270b"/>
                  </a:solidFill>
                  <a:latin typeface="Noto Sans CJK KR Bold"/>
                  <a:ea typeface="Noto Sans CJK KR Bold"/>
                </a:rPr>
                <a:t>블랙</a:t>
              </a:r>
              <a:endParaRPr lang="ko-KR" altLang="en-US" sz="2000">
                <a:solidFill>
                  <a:srgbClr val="51270b"/>
                </a:solidFill>
                <a:latin typeface="Noto Sans CJK KR Bold"/>
                <a:ea typeface="Noto Sans CJK KR Bold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024809" y="909065"/>
              <a:ext cx="2636433" cy="2258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ko-KR" altLang="en-US" sz="1200">
                  <a:solidFill>
                    <a:srgbClr val="51270b"/>
                  </a:solidFill>
                  <a:latin typeface="Noto Sans CJK KR Medium"/>
                  <a:ea typeface="Noto Sans CJK KR Medium"/>
                </a:rPr>
                <a:t> 삼바바 부르봉</a:t>
              </a:r>
              <a:r>
                <a:rPr lang="en-US" altLang="ko-KR" sz="1200">
                  <a:solidFill>
                    <a:srgbClr val="51270b"/>
                  </a:solidFill>
                  <a:latin typeface="Noto Sans CJK KR Medium"/>
                  <a:ea typeface="Noto Sans CJK KR Medium"/>
                </a:rPr>
                <a:t>, 1</a:t>
              </a:r>
              <a:r>
                <a:rPr lang="ko-KR" altLang="en-US" sz="1200">
                  <a:solidFill>
                    <a:srgbClr val="51270b"/>
                  </a:solidFill>
                  <a:latin typeface="Noto Sans CJK KR Medium"/>
                  <a:ea typeface="Noto Sans CJK KR Medium"/>
                </a:rPr>
                <a:t>등급 품질</a:t>
              </a:r>
              <a:endParaRPr lang="ko-KR" altLang="en-US" sz="1200">
                <a:solidFill>
                  <a:srgbClr val="51270b"/>
                </a:solidFill>
                <a:latin typeface="Noto Sans CJK KR Light"/>
                <a:ea typeface="Noto Sans CJK KR Light"/>
              </a:endParaRPr>
            </a:p>
          </p:txBody>
        </p:sp>
      </p:grpSp>
      <p:pic>
        <p:nvPicPr>
          <p:cNvPr id="6" name="그래픽 5" descr="돋보기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7440022" y="1426790"/>
            <a:ext cx="311267" cy="311267"/>
          </a:xfrm>
          <a:prstGeom prst="rect">
            <a:avLst/>
          </a:prstGeom>
        </p:spPr>
      </p:pic>
      <p:pic>
        <p:nvPicPr>
          <p:cNvPr id="14" name="그래픽 13" descr="물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440022" y="1807002"/>
            <a:ext cx="311267" cy="311267"/>
          </a:xfrm>
          <a:prstGeom prst="rect">
            <a:avLst/>
          </a:prstGeom>
        </p:spPr>
      </p:pic>
      <p:pic>
        <p:nvPicPr>
          <p:cNvPr id="18" name="그래픽 17" descr="코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7442867" y="2567426"/>
            <a:ext cx="311267" cy="311267"/>
          </a:xfrm>
          <a:prstGeom prst="rect">
            <a:avLst/>
          </a:prstGeom>
        </p:spPr>
      </p:pic>
      <p:pic>
        <p:nvPicPr>
          <p:cNvPr id="20" name="그래픽 19" descr="자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7440022" y="2947637"/>
            <a:ext cx="311267" cy="311267"/>
          </a:xfrm>
          <a:prstGeom prst="rect">
            <a:avLst/>
          </a:prstGeom>
        </p:spPr>
      </p:pic>
      <p:sp>
        <p:nvSpPr>
          <p:cNvPr id="98" name="TextBox 97"/>
          <p:cNvSpPr txBox="1"/>
          <p:nvPr/>
        </p:nvSpPr>
        <p:spPr>
          <a:xfrm>
            <a:off x="7751289" y="1443923"/>
            <a:ext cx="82756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ko-KR" altLang="en-US" sz="1200">
                <a:solidFill>
                  <a:srgbClr val="51270b"/>
                </a:solidFill>
                <a:latin typeface="Noto Sans CJK KR Medium"/>
                <a:ea typeface="Noto Sans CJK KR Medium"/>
              </a:rPr>
              <a:t>외형</a:t>
            </a:r>
            <a:endParaRPr lang="ko-KR" altLang="en-US" sz="1200">
              <a:solidFill>
                <a:srgbClr val="51270b"/>
              </a:solidFill>
              <a:latin typeface="Noto Sans CJK KR Light"/>
              <a:ea typeface="Noto Sans CJK KR Light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7751289" y="1834124"/>
            <a:ext cx="82756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ko-KR" altLang="en-US" sz="1200">
                <a:solidFill>
                  <a:srgbClr val="51270b"/>
                </a:solidFill>
                <a:latin typeface="Noto Sans CJK KR Medium"/>
                <a:ea typeface="Noto Sans CJK KR Medium"/>
              </a:rPr>
              <a:t>수분함량</a:t>
            </a:r>
            <a:endParaRPr lang="ko-KR" altLang="en-US" sz="1200">
              <a:solidFill>
                <a:srgbClr val="51270b"/>
              </a:solidFill>
              <a:latin typeface="Noto Sans CJK KR Light"/>
              <a:ea typeface="Noto Sans CJK KR Light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751289" y="3004728"/>
            <a:ext cx="82756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ko-KR" altLang="en-US" sz="1200">
                <a:solidFill>
                  <a:srgbClr val="51270b"/>
                </a:solidFill>
                <a:latin typeface="Noto Sans CJK KR Medium"/>
                <a:ea typeface="Noto Sans CJK KR Medium"/>
              </a:rPr>
              <a:t>크기</a:t>
            </a:r>
            <a:endParaRPr lang="ko-KR" altLang="en-US" sz="1200">
              <a:solidFill>
                <a:srgbClr val="51270b"/>
              </a:solidFill>
              <a:latin typeface="Noto Sans CJK KR Light"/>
              <a:ea typeface="Noto Sans CJK KR Light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751289" y="2614526"/>
            <a:ext cx="82756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ko-KR" altLang="en-US" sz="1200">
                <a:solidFill>
                  <a:srgbClr val="51270b"/>
                </a:solidFill>
                <a:latin typeface="Noto Sans CJK KR Medium"/>
                <a:ea typeface="Noto Sans CJK KR Medium"/>
              </a:rPr>
              <a:t>향미</a:t>
            </a:r>
            <a:endParaRPr lang="ko-KR" altLang="en-US" sz="1200">
              <a:solidFill>
                <a:srgbClr val="51270b"/>
              </a:solidFill>
              <a:latin typeface="Noto Sans CJK KR Light"/>
              <a:ea typeface="Noto Sans CJK KR Light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8735538" y="1443923"/>
            <a:ext cx="3240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ko-KR" altLang="en-US" sz="1200">
                <a:solidFill>
                  <a:srgbClr val="51270b"/>
                </a:solidFill>
                <a:latin typeface="Noto Sans CJK KR Light"/>
                <a:ea typeface="Noto Sans CJK KR Light"/>
              </a:rPr>
              <a:t>검고 기름지고 부드러움</a:t>
            </a:r>
            <a:endParaRPr lang="ko-KR" altLang="en-US" sz="1200">
              <a:solidFill>
                <a:srgbClr val="51270b"/>
              </a:solidFill>
              <a:latin typeface="Noto Sans CJK KR Light"/>
              <a:ea typeface="Noto Sans CJK KR Light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8735538" y="1834124"/>
            <a:ext cx="3240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ko-KR" sz="1200">
                <a:solidFill>
                  <a:srgbClr val="51270b"/>
                </a:solidFill>
                <a:latin typeface="Noto Sans CJK KR Light"/>
                <a:ea typeface="Noto Sans CJK KR Light"/>
              </a:rPr>
              <a:t>30~35%</a:t>
            </a:r>
            <a:endParaRPr lang="ko-KR" altLang="en-US" sz="1200">
              <a:solidFill>
                <a:srgbClr val="51270b"/>
              </a:solidFill>
              <a:latin typeface="Noto Sans CJK KR Light"/>
              <a:ea typeface="Noto Sans CJK KR Light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8735538" y="3004728"/>
            <a:ext cx="3240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ko-KR" sz="1200">
                <a:solidFill>
                  <a:srgbClr val="51270b"/>
                </a:solidFill>
                <a:latin typeface="Noto Sans CJK KR Light"/>
                <a:ea typeface="Noto Sans CJK KR Light"/>
              </a:rPr>
              <a:t>17~21cm</a:t>
            </a:r>
            <a:endParaRPr lang="ko-KR" altLang="en-US" sz="1200">
              <a:solidFill>
                <a:srgbClr val="51270b"/>
              </a:solidFill>
              <a:latin typeface="Noto Sans CJK KR Light"/>
              <a:ea typeface="Noto Sans CJK KR Light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8735538" y="2614526"/>
            <a:ext cx="3240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ko-KR" altLang="en-US" sz="1200">
                <a:solidFill>
                  <a:srgbClr val="51270b"/>
                </a:solidFill>
                <a:latin typeface="Noto Sans CJK KR Light"/>
                <a:ea typeface="Noto Sans CJK KR Light"/>
              </a:rPr>
              <a:t>다크 초콜릿</a:t>
            </a:r>
            <a:r>
              <a:rPr lang="en-US" altLang="ko-KR" sz="1200">
                <a:solidFill>
                  <a:srgbClr val="51270b"/>
                </a:solidFill>
                <a:latin typeface="Noto Sans CJK KR Light"/>
                <a:ea typeface="Noto Sans CJK KR Light"/>
              </a:rPr>
              <a:t>, </a:t>
            </a:r>
            <a:r>
              <a:rPr lang="ko-KR" altLang="en-US" sz="1200">
                <a:solidFill>
                  <a:srgbClr val="51270b"/>
                </a:solidFill>
                <a:latin typeface="Noto Sans CJK KR Light"/>
                <a:ea typeface="Noto Sans CJK KR Light"/>
              </a:rPr>
              <a:t>에스프레소</a:t>
            </a:r>
            <a:r>
              <a:rPr lang="en-US" altLang="ko-KR" sz="1200">
                <a:solidFill>
                  <a:srgbClr val="51270b"/>
                </a:solidFill>
                <a:latin typeface="Noto Sans CJK KR Light"/>
                <a:ea typeface="Noto Sans CJK KR Light"/>
              </a:rPr>
              <a:t>,</a:t>
            </a:r>
            <a:r>
              <a:rPr lang="ko-KR" altLang="en-US" sz="1200">
                <a:solidFill>
                  <a:srgbClr val="51270b"/>
                </a:solidFill>
                <a:latin typeface="Noto Sans CJK KR Light"/>
                <a:ea typeface="Noto Sans CJK KR Light"/>
              </a:rPr>
              <a:t>체리</a:t>
            </a:r>
            <a:r>
              <a:rPr lang="en-US" altLang="ko-KR" sz="1200">
                <a:solidFill>
                  <a:srgbClr val="51270b"/>
                </a:solidFill>
                <a:latin typeface="Noto Sans CJK KR Light"/>
                <a:ea typeface="Noto Sans CJK KR Light"/>
              </a:rPr>
              <a:t>, </a:t>
            </a:r>
            <a:r>
              <a:rPr lang="ko-KR" altLang="en-US" sz="1200">
                <a:solidFill>
                  <a:srgbClr val="51270b"/>
                </a:solidFill>
                <a:latin typeface="Noto Sans CJK KR Light"/>
                <a:ea typeface="Noto Sans CJK KR Light"/>
              </a:rPr>
              <a:t>카카오향 </a:t>
            </a:r>
            <a:endParaRPr lang="ko-KR" altLang="en-US" sz="1200">
              <a:solidFill>
                <a:srgbClr val="51270b"/>
              </a:solidFill>
              <a:latin typeface="Noto Sans CJK KR Light"/>
              <a:ea typeface="Noto Sans CJK KR Light"/>
            </a:endParaRPr>
          </a:p>
        </p:txBody>
      </p:sp>
      <p:pic>
        <p:nvPicPr>
          <p:cNvPr id="149" name="그림 148"/>
          <p:cNvPicPr>
            <a:picLocks noChangeAspect="1"/>
          </p:cNvPicPr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680184" y="5255153"/>
            <a:ext cx="1602846" cy="16028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576274"/>
            <a:ext cx="2952000" cy="841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ko-KR" altLang="en-US" sz="1100">
                <a:solidFill>
                  <a:srgbClr val="51270b"/>
                </a:solidFill>
                <a:latin typeface="조선신명조"/>
                <a:ea typeface="조선신명조"/>
              </a:rPr>
              <a:t>바닐라농부는</a:t>
            </a:r>
            <a:endParaRPr lang="ko-KR" altLang="en-US" sz="1100">
              <a:solidFill>
                <a:srgbClr val="51270b"/>
              </a:solidFill>
              <a:latin typeface="조선신명조"/>
              <a:ea typeface="조선신명조"/>
            </a:endParaRPr>
          </a:p>
          <a:p>
            <a:pPr algn="ctr">
              <a:lnSpc>
                <a:spcPct val="150000"/>
              </a:lnSpc>
              <a:defRPr/>
            </a:pPr>
            <a:r>
              <a:rPr lang="ko-KR" altLang="en-US" sz="1100" b="1">
                <a:solidFill>
                  <a:srgbClr val="51270b"/>
                </a:solidFill>
                <a:latin typeface="조선신명조"/>
                <a:ea typeface="조선신명조"/>
              </a:rPr>
              <a:t>수분 함량이 높은 바닐라빈</a:t>
            </a:r>
            <a:r>
              <a:rPr lang="ko-KR" altLang="en-US" sz="1100">
                <a:solidFill>
                  <a:srgbClr val="51270b"/>
                </a:solidFill>
                <a:latin typeface="조선신명조"/>
                <a:ea typeface="조선신명조"/>
              </a:rPr>
              <a:t>은</a:t>
            </a:r>
            <a:endParaRPr lang="ko-KR" altLang="en-US" sz="1100">
              <a:solidFill>
                <a:srgbClr val="51270b"/>
              </a:solidFill>
              <a:latin typeface="조선신명조"/>
              <a:ea typeface="조선신명조"/>
            </a:endParaRPr>
          </a:p>
          <a:p>
            <a:pPr algn="ctr">
              <a:lnSpc>
                <a:spcPct val="150000"/>
              </a:lnSpc>
              <a:defRPr/>
            </a:pPr>
            <a:r>
              <a:rPr lang="ko-KR" altLang="en-US" sz="1100">
                <a:solidFill>
                  <a:srgbClr val="51270b"/>
                </a:solidFill>
                <a:latin typeface="조선신명조"/>
                <a:ea typeface="조선신명조"/>
              </a:rPr>
              <a:t>절대 </a:t>
            </a:r>
            <a:r>
              <a:rPr lang="ko-KR" altLang="en-US" sz="1100" b="1">
                <a:solidFill>
                  <a:srgbClr val="51270b"/>
                </a:solidFill>
                <a:latin typeface="조선신명조"/>
                <a:ea typeface="조선신명조"/>
              </a:rPr>
              <a:t>취급하지 않습니다</a:t>
            </a:r>
            <a:r>
              <a:rPr lang="en-US" altLang="ko-KR" sz="1100">
                <a:solidFill>
                  <a:srgbClr val="51270b"/>
                </a:solidFill>
                <a:latin typeface="조선신명조"/>
                <a:ea typeface="조선신명조"/>
              </a:rPr>
              <a:t>.</a:t>
            </a:r>
            <a:endParaRPr lang="en-US" altLang="ko-KR" sz="1100">
              <a:solidFill>
                <a:srgbClr val="51270b"/>
              </a:solidFill>
              <a:latin typeface="조선신명조"/>
              <a:ea typeface="조선신명조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7"/>
          <a:srcRect/>
          <a:stretch>
            <a:fillRect/>
          </a:stretch>
        </p:blipFill>
        <p:spPr>
          <a:xfrm>
            <a:off x="3056588" y="1254006"/>
            <a:ext cx="3829986" cy="219555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5875338" y="1212128"/>
            <a:ext cx="1011237" cy="101758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52" name=""/>
          <p:cNvPicPr>
            <a:picLocks noChangeAspect="1"/>
          </p:cNvPicPr>
          <p:nvPr/>
        </p:nvPicPr>
        <p:blipFill rotWithShape="1">
          <a:blip r:embed="rId9"/>
          <a:stretch>
            <a:fillRect/>
          </a:stretch>
        </p:blipFill>
        <p:spPr>
          <a:xfrm>
            <a:off x="3066838" y="3428999"/>
            <a:ext cx="3803257" cy="2016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2952749" cy="6858000"/>
          </a:xfrm>
          <a:prstGeom prst="rect">
            <a:avLst/>
          </a:prstGeom>
          <a:solidFill>
            <a:srgbClr val="fffbe5"/>
          </a:solidFill>
          <a:ln>
            <a:noFill/>
          </a:ln>
          <a:effectLst>
            <a:outerShdw blurRad="50800" dist="38100" dir="2700000" algn="tl" rotWithShape="0">
              <a:srgbClr val="51270b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29868" y="599421"/>
            <a:ext cx="1661797" cy="5416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3000">
                <a:solidFill>
                  <a:srgbClr val="51270b"/>
                </a:solidFill>
                <a:latin typeface="Tmon몬소리 Black"/>
                <a:ea typeface="Tmon몬소리 Black"/>
              </a:rPr>
              <a:t>납품제안</a:t>
            </a:r>
            <a:endParaRPr lang="ko-KR" altLang="en-US" sz="3000">
              <a:solidFill>
                <a:srgbClr val="51270b"/>
              </a:solidFill>
              <a:latin typeface="Tmon몬소리 Black"/>
              <a:ea typeface="Tmon몬소리 Black"/>
            </a:endParaRPr>
          </a:p>
        </p:txBody>
      </p:sp>
      <p:cxnSp>
        <p:nvCxnSpPr>
          <p:cNvPr id="24" name="직선 연결선 23"/>
          <p:cNvCxnSpPr/>
          <p:nvPr/>
        </p:nvCxnSpPr>
        <p:spPr>
          <a:xfrm>
            <a:off x="363944" y="1254006"/>
            <a:ext cx="522514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29877" y="5206874"/>
            <a:ext cx="1651126" cy="165112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967162" y="1153419"/>
            <a:ext cx="5891213" cy="997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000">
                <a:solidFill>
                  <a:srgbClr val="51270b"/>
                </a:solidFill>
                <a:latin typeface="Noto Sans CJK KR Bold"/>
                <a:ea typeface="Noto Sans CJK KR Bold"/>
              </a:rPr>
              <a:t>바닐라 농부는</a:t>
            </a:r>
            <a:endParaRPr lang="ko-KR" altLang="en-US" sz="2000">
              <a:solidFill>
                <a:srgbClr val="51270b"/>
              </a:solidFill>
              <a:latin typeface="Noto Sans CJK KR Bold"/>
              <a:ea typeface="Noto Sans CJK KR Bold"/>
            </a:endParaRPr>
          </a:p>
          <a:p>
            <a:pPr lvl="0">
              <a:defRPr/>
            </a:pPr>
            <a:r>
              <a:rPr lang="ko-KR" altLang="en-US" sz="2000">
                <a:solidFill>
                  <a:srgbClr val="51270b"/>
                </a:solidFill>
                <a:latin typeface="Noto Sans CJK KR Bold"/>
                <a:ea typeface="Noto Sans CJK KR Bold"/>
              </a:rPr>
              <a:t>품질 높은 제품을 합리적인 금액으로 제공해 드립니다</a:t>
            </a:r>
            <a:r>
              <a:rPr lang="en-US" altLang="ko-KR" sz="2000">
                <a:solidFill>
                  <a:srgbClr val="51270b"/>
                </a:solidFill>
                <a:latin typeface="Noto Sans CJK KR Bold"/>
                <a:ea typeface="Noto Sans CJK KR Bold"/>
              </a:rPr>
              <a:t>.</a:t>
            </a:r>
            <a:r>
              <a:rPr lang="ko-KR" altLang="en-US" sz="2000">
                <a:solidFill>
                  <a:srgbClr val="51270b"/>
                </a:solidFill>
                <a:latin typeface="Noto Sans CJK KR Bold"/>
                <a:ea typeface="Noto Sans CJK KR Bold"/>
              </a:rPr>
              <a:t> </a:t>
            </a:r>
            <a:endParaRPr lang="ko-KR" altLang="en-US" sz="2000">
              <a:solidFill>
                <a:srgbClr val="51270b"/>
              </a:solidFill>
              <a:latin typeface="Noto Sans CJK KR Bold"/>
              <a:ea typeface="Noto Sans CJK KR Bold"/>
            </a:endParaRPr>
          </a:p>
        </p:txBody>
      </p:sp>
      <p:graphicFrame>
        <p:nvGraphicFramePr>
          <p:cNvPr id="27" name=""/>
          <p:cNvGraphicFramePr>
            <a:graphicFrameLocks noGrp="1"/>
          </p:cNvGraphicFramePr>
          <p:nvPr/>
        </p:nvGraphicFramePr>
        <p:xfrm>
          <a:off x="3455516" y="2822652"/>
          <a:ext cx="8086131" cy="1045222"/>
        </p:xfrm>
        <a:graphic>
          <a:graphicData uri="http://schemas.openxmlformats.org/drawingml/2006/table">
            <a:tbl>
              <a:tblPr firstRow="1" bandRow="1">
                <a:tableStyleId>{01A66EDD-3DAB-4C5B-A090-DC80EC1FD486}</a:tableStyleId>
              </a:tblPr>
              <a:tblGrid>
                <a:gridCol w="2695377"/>
                <a:gridCol w="2695377"/>
                <a:gridCol w="2695377"/>
              </a:tblGrid>
              <a:tr h="522611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algn="ctr">
                        <a:defRPr/>
                      </a:pPr>
                      <a:r>
                        <a:rPr lang="ko-KR" altLang="en-US">
                          <a:solidFill>
                            <a:schemeClr val="dk1"/>
                          </a:solidFill>
                        </a:rPr>
                        <a:t>무게</a:t>
                      </a:r>
                      <a:endParaRPr lang="ko-KR" altLang="en-US">
                        <a:solidFill>
                          <a:schemeClr val="dk1"/>
                        </a:solidFill>
                      </a:endParaRPr>
                    </a:p>
                  </a:txBody>
                  <a:tcPr marL="91440" marR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algn="ctr">
                        <a:defRPr/>
                      </a:pPr>
                      <a:r>
                        <a:rPr lang="ko-KR" altLang="en-US">
                          <a:solidFill>
                            <a:schemeClr val="dk1"/>
                          </a:solidFill>
                        </a:rPr>
                        <a:t>공급가</a:t>
                      </a:r>
                      <a:endParaRPr lang="ko-KR" altLang="en-US">
                        <a:solidFill>
                          <a:schemeClr val="dk1"/>
                        </a:solidFill>
                      </a:endParaRPr>
                    </a:p>
                  </a:txBody>
                  <a:tcPr marL="91440" marR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algn="ctr">
                        <a:defRPr/>
                      </a:pPr>
                      <a:r>
                        <a:rPr lang="ko-KR" altLang="en-US">
                          <a:solidFill>
                            <a:schemeClr val="dk1"/>
                          </a:solidFill>
                        </a:rPr>
                        <a:t>부가세포함</a:t>
                      </a:r>
                      <a:endParaRPr lang="ko-KR" altLang="en-US">
                        <a:solidFill>
                          <a:schemeClr val="dk1"/>
                        </a:solidFill>
                      </a:endParaRPr>
                    </a:p>
                  </a:txBody>
                  <a:tcPr marL="91440" marR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lt1"/>
                    </a:solidFill>
                  </a:tcPr>
                </a:tc>
              </a:tr>
              <a:tr h="522611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algn="ctr">
                        <a:defRPr/>
                      </a:pPr>
                      <a:r>
                        <a:rPr lang="en-US" altLang="ko-KR">
                          <a:solidFill>
                            <a:schemeClr val="dk1"/>
                          </a:solidFill>
                        </a:rPr>
                        <a:t>1kg</a:t>
                      </a:r>
                      <a:endParaRPr lang="en-US" altLang="ko-KR">
                        <a:solidFill>
                          <a:schemeClr val="dk1"/>
                        </a:solidFill>
                      </a:endParaRPr>
                    </a:p>
                  </a:txBody>
                  <a:tcPr marL="91440" marR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algn="ctr">
                        <a:defRPr/>
                      </a:pPr>
                      <a:r>
                        <a:rPr lang="en-US" altLang="ko-KR">
                          <a:solidFill>
                            <a:schemeClr val="dk1"/>
                          </a:solidFill>
                        </a:rPr>
                        <a:t>430,000</a:t>
                      </a:r>
                      <a:r>
                        <a:rPr lang="ko-KR" altLang="en-US">
                          <a:solidFill>
                            <a:schemeClr val="dk1"/>
                          </a:solidFill>
                        </a:rPr>
                        <a:t>원</a:t>
                      </a:r>
                      <a:endParaRPr lang="ko-KR" altLang="en-US">
                        <a:solidFill>
                          <a:schemeClr val="dk1"/>
                        </a:solidFill>
                      </a:endParaRPr>
                    </a:p>
                  </a:txBody>
                  <a:tcPr marL="91440" marR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algn="ctr">
                        <a:defRPr/>
                      </a:pPr>
                      <a:r>
                        <a:rPr lang="en-US" altLang="ko-KR"/>
                        <a:t>473,000</a:t>
                      </a:r>
                      <a:r>
                        <a:rPr lang="ko-KR" altLang="en-US"/>
                        <a:t>원</a:t>
                      </a:r>
                      <a:endParaRPr lang="ko-KR" altLang="en-US"/>
                    </a:p>
                  </a:txBody>
                  <a:tcPr marL="91440" marR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2952749" cy="6858000"/>
          </a:xfrm>
          <a:prstGeom prst="rect">
            <a:avLst/>
          </a:prstGeom>
          <a:solidFill>
            <a:srgbClr val="fffbe5"/>
          </a:solidFill>
          <a:ln>
            <a:noFill/>
          </a:ln>
          <a:effectLst>
            <a:outerShdw blurRad="50800" dist="38100" dir="2700000" algn="tl" rotWithShape="0">
              <a:srgbClr val="51270b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51270b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9868" y="599421"/>
            <a:ext cx="2138047" cy="8464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3000">
                <a:solidFill>
                  <a:srgbClr val="51270b"/>
                </a:solidFill>
                <a:latin typeface="Tmon몬소리 Black"/>
                <a:ea typeface="Tmon몬소리 Black"/>
              </a:rPr>
              <a:t>COMPANY</a:t>
            </a:r>
            <a:endParaRPr lang="en-US" altLang="ko-KR" sz="3000">
              <a:solidFill>
                <a:srgbClr val="51270b"/>
              </a:solidFill>
              <a:latin typeface="Tmon몬소리 Black"/>
              <a:ea typeface="Tmon몬소리 Black"/>
            </a:endParaRPr>
          </a:p>
          <a:p>
            <a:pPr lvl="0">
              <a:defRPr/>
            </a:pPr>
            <a:r>
              <a:rPr lang="en-US" altLang="ko-KR" sz="2000">
                <a:solidFill>
                  <a:srgbClr val="51270b"/>
                </a:solidFill>
                <a:latin typeface="Tmon몬소리 Black"/>
                <a:ea typeface="Tmon몬소리 Black"/>
              </a:rPr>
              <a:t>INTRODUCTION</a:t>
            </a:r>
            <a:endParaRPr lang="ko-KR" altLang="en-US" sz="2000">
              <a:solidFill>
                <a:srgbClr val="51270b"/>
              </a:solidFill>
              <a:latin typeface="Tmon몬소리 Black"/>
              <a:ea typeface="Tmon몬소리 Black"/>
            </a:endParaRPr>
          </a:p>
        </p:txBody>
      </p:sp>
      <p:cxnSp>
        <p:nvCxnSpPr>
          <p:cNvPr id="24" name="직선 연결선 23"/>
          <p:cNvCxnSpPr/>
          <p:nvPr/>
        </p:nvCxnSpPr>
        <p:spPr>
          <a:xfrm>
            <a:off x="363944" y="1538466"/>
            <a:ext cx="522514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322692" y="1783442"/>
            <a:ext cx="8474973" cy="1053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altLang="ko-KR" sz="1400">
                <a:solidFill>
                  <a:srgbClr val="51270b"/>
                </a:solidFill>
                <a:latin typeface="Noto Sans CJK KR Light"/>
                <a:ea typeface="Noto Sans CJK KR Light"/>
              </a:rPr>
              <a:t>‘</a:t>
            </a:r>
            <a:r>
              <a:rPr lang="ko-KR" altLang="en-US" sz="1400">
                <a:solidFill>
                  <a:srgbClr val="51270b"/>
                </a:solidFill>
                <a:latin typeface="Noto Sans CJK KR Light"/>
                <a:ea typeface="Noto Sans CJK KR Light"/>
              </a:rPr>
              <a:t>바닐라 농부</a:t>
            </a:r>
            <a:r>
              <a:rPr lang="en-US" altLang="ko-KR" sz="1400">
                <a:solidFill>
                  <a:srgbClr val="51270b"/>
                </a:solidFill>
                <a:latin typeface="Noto Sans CJK KR Light"/>
                <a:ea typeface="Noto Sans CJK KR Light"/>
              </a:rPr>
              <a:t>’</a:t>
            </a:r>
            <a:r>
              <a:rPr lang="ko-KR" altLang="en-US" sz="1400">
                <a:solidFill>
                  <a:srgbClr val="51270b"/>
                </a:solidFill>
                <a:latin typeface="Noto Sans CJK KR Light"/>
                <a:ea typeface="Noto Sans CJK KR Light"/>
              </a:rPr>
              <a:t>는 마다가스카르 현지 직원이 농장을 돌며 향</a:t>
            </a:r>
            <a:r>
              <a:rPr lang="en-US" altLang="ko-KR" sz="1400">
                <a:solidFill>
                  <a:srgbClr val="51270b"/>
                </a:solidFill>
                <a:latin typeface="Noto Sans CJK KR Light"/>
                <a:ea typeface="Noto Sans CJK KR Light"/>
              </a:rPr>
              <a:t>,</a:t>
            </a:r>
            <a:r>
              <a:rPr lang="ko-KR" altLang="en-US" sz="1400">
                <a:solidFill>
                  <a:srgbClr val="51270b"/>
                </a:solidFill>
                <a:latin typeface="Noto Sans CJK KR Light"/>
                <a:ea typeface="Noto Sans CJK KR Light"/>
              </a:rPr>
              <a:t>길이</a:t>
            </a:r>
            <a:r>
              <a:rPr lang="en-US" altLang="ko-KR" sz="1400">
                <a:solidFill>
                  <a:srgbClr val="51270b"/>
                </a:solidFill>
                <a:latin typeface="Noto Sans CJK KR Light"/>
                <a:ea typeface="Noto Sans CJK KR Light"/>
              </a:rPr>
              <a:t>,</a:t>
            </a:r>
            <a:r>
              <a:rPr lang="ko-KR" altLang="en-US" sz="1400">
                <a:solidFill>
                  <a:srgbClr val="51270b"/>
                </a:solidFill>
                <a:latin typeface="Noto Sans CJK KR Light"/>
                <a:ea typeface="Noto Sans CJK KR Light"/>
              </a:rPr>
              <a:t>수분 등을 검수하여 품질좋은 제품만 수입을 직접 진행하고 있습니다</a:t>
            </a:r>
            <a:r>
              <a:rPr lang="en-US" altLang="ko-KR" sz="1400">
                <a:solidFill>
                  <a:srgbClr val="51270b"/>
                </a:solidFill>
                <a:latin typeface="Noto Sans CJK KR Light"/>
                <a:ea typeface="Noto Sans CJK KR Light"/>
              </a:rPr>
              <a:t>. </a:t>
            </a:r>
            <a:r>
              <a:rPr lang="ko-KR" altLang="en-US" sz="1400">
                <a:solidFill>
                  <a:srgbClr val="51270b"/>
                </a:solidFill>
                <a:latin typeface="Noto Sans CJK KR Light"/>
                <a:ea typeface="Noto Sans CJK KR Light"/>
              </a:rPr>
              <a:t>바닐라빈 생산의 모든 과정을 당사에서 직접 확인하여 좋은 품질을 합리적인 가격에 매입합니다</a:t>
            </a:r>
            <a:r>
              <a:rPr lang="en-US" altLang="ko-KR" sz="1400">
                <a:solidFill>
                  <a:srgbClr val="51270b"/>
                </a:solidFill>
                <a:latin typeface="Noto Sans CJK KR Light"/>
                <a:ea typeface="Noto Sans CJK KR Light"/>
              </a:rPr>
              <a:t>, </a:t>
            </a:r>
            <a:r>
              <a:rPr lang="ko-KR" altLang="en-US" sz="1400">
                <a:solidFill>
                  <a:srgbClr val="51270b"/>
                </a:solidFill>
                <a:latin typeface="Noto Sans CJK KR Light"/>
                <a:ea typeface="Noto Sans CJK KR Light"/>
              </a:rPr>
              <a:t>전문성 있는 회사로 </a:t>
            </a:r>
            <a:r>
              <a:rPr lang="en-US" altLang="ko-KR" sz="1400">
                <a:solidFill>
                  <a:srgbClr val="51270b"/>
                </a:solidFill>
                <a:latin typeface="Noto Sans CJK KR Light"/>
                <a:ea typeface="Noto Sans CJK KR Light"/>
              </a:rPr>
              <a:t>. </a:t>
            </a:r>
            <a:r>
              <a:rPr lang="ko-KR" altLang="en-US" sz="1400">
                <a:solidFill>
                  <a:srgbClr val="51270b"/>
                </a:solidFill>
                <a:latin typeface="Noto Sans CJK KR Light"/>
                <a:ea typeface="Noto Sans CJK KR Light"/>
              </a:rPr>
              <a:t>품질 좋은제품 안정적인 공급을 해드릴수있습니다 </a:t>
            </a:r>
            <a:endParaRPr lang="ko-KR" altLang="en-US" sz="1400">
              <a:solidFill>
                <a:srgbClr val="51270b"/>
              </a:solidFill>
              <a:latin typeface="Noto Sans CJK KR Light"/>
              <a:ea typeface="Noto Sans CJK KR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22692" y="1196770"/>
            <a:ext cx="640804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2000">
                <a:solidFill>
                  <a:srgbClr val="51270b"/>
                </a:solidFill>
                <a:latin typeface="Noto Sans CJK KR Bold"/>
                <a:ea typeface="Noto Sans CJK KR Bold"/>
              </a:rPr>
              <a:t>마다가스카르 바닐라빈 수입</a:t>
            </a:r>
            <a:r>
              <a:rPr lang="en-US" altLang="ko-KR" sz="2000">
                <a:solidFill>
                  <a:srgbClr val="51270b"/>
                </a:solidFill>
                <a:latin typeface="Noto Sans CJK KR Bold"/>
                <a:ea typeface="Noto Sans CJK KR Bold"/>
              </a:rPr>
              <a:t>,</a:t>
            </a:r>
            <a:r>
              <a:rPr lang="ko-KR" altLang="en-US" sz="2000">
                <a:solidFill>
                  <a:srgbClr val="51270b"/>
                </a:solidFill>
                <a:latin typeface="Noto Sans CJK KR Bold"/>
                <a:ea typeface="Noto Sans CJK KR Bold"/>
              </a:rPr>
              <a:t>수출 전문업체 </a:t>
            </a:r>
            <a:r>
              <a:rPr lang="en-US" altLang="ko-KR" sz="2000">
                <a:solidFill>
                  <a:srgbClr val="51270b"/>
                </a:solidFill>
                <a:latin typeface="Noto Sans CJK KR Bold"/>
                <a:ea typeface="Noto Sans CJK KR Bold"/>
              </a:rPr>
              <a:t>‘</a:t>
            </a:r>
            <a:r>
              <a:rPr lang="ko-KR" altLang="en-US" sz="2000">
                <a:solidFill>
                  <a:srgbClr val="51270b"/>
                </a:solidFill>
                <a:latin typeface="Noto Sans CJK KR Bold"/>
                <a:ea typeface="Noto Sans CJK KR Bold"/>
              </a:rPr>
              <a:t>바닐라 농부</a:t>
            </a:r>
            <a:r>
              <a:rPr lang="en-US" altLang="ko-KR" sz="2000">
                <a:solidFill>
                  <a:srgbClr val="51270b"/>
                </a:solidFill>
                <a:latin typeface="Noto Sans CJK KR Bold"/>
                <a:ea typeface="Noto Sans CJK KR Bold"/>
              </a:rPr>
              <a:t>’</a:t>
            </a:r>
            <a:endParaRPr lang="en-US" altLang="ko-KR" sz="2000">
              <a:solidFill>
                <a:srgbClr val="51270b"/>
              </a:solidFill>
              <a:latin typeface="Noto Sans CJK KR Bold"/>
              <a:ea typeface="Noto Sans CJK KR Bold"/>
            </a:endParaRPr>
          </a:p>
        </p:txBody>
      </p:sp>
      <p:cxnSp>
        <p:nvCxnSpPr>
          <p:cNvPr id="74" name="직선 연결선 73"/>
          <p:cNvCxnSpPr/>
          <p:nvPr/>
        </p:nvCxnSpPr>
        <p:spPr>
          <a:xfrm>
            <a:off x="3393477" y="1675693"/>
            <a:ext cx="522514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0" y="2894879"/>
            <a:ext cx="2952000" cy="1094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ko-KR" altLang="en-US" sz="1100" b="1">
                <a:solidFill>
                  <a:srgbClr val="51270b"/>
                </a:solidFill>
                <a:latin typeface="조선신명조"/>
                <a:ea typeface="조선신명조"/>
              </a:rPr>
              <a:t>명작</a:t>
            </a:r>
            <a:r>
              <a:rPr lang="en-US" altLang="ko-KR" sz="1100" b="1">
                <a:solidFill>
                  <a:srgbClr val="51270b"/>
                </a:solidFill>
                <a:latin typeface="조선신명조"/>
                <a:ea typeface="조선신명조"/>
              </a:rPr>
              <a:t>, </a:t>
            </a:r>
            <a:r>
              <a:rPr lang="ko-KR" altLang="en-US" sz="1100" b="1">
                <a:solidFill>
                  <a:srgbClr val="51270b"/>
                </a:solidFill>
                <a:latin typeface="조선신명조"/>
                <a:ea typeface="조선신명조"/>
              </a:rPr>
              <a:t>명품의 시작</a:t>
            </a:r>
            <a:r>
              <a:rPr lang="ko-KR" altLang="en-US" sz="1000">
                <a:solidFill>
                  <a:srgbClr val="51270b"/>
                </a:solidFill>
                <a:latin typeface="조선신명조"/>
                <a:ea typeface="조선신명조"/>
              </a:rPr>
              <a:t>은</a:t>
            </a:r>
            <a:endParaRPr lang="ko-KR" altLang="en-US" sz="1000">
              <a:solidFill>
                <a:srgbClr val="51270b"/>
              </a:solidFill>
              <a:latin typeface="조선신명조"/>
              <a:ea typeface="조선신명조"/>
            </a:endParaRPr>
          </a:p>
          <a:p>
            <a:pPr algn="ctr">
              <a:lnSpc>
                <a:spcPct val="150000"/>
              </a:lnSpc>
              <a:defRPr/>
            </a:pPr>
            <a:r>
              <a:rPr lang="ko-KR" altLang="en-US" sz="1100" b="1">
                <a:solidFill>
                  <a:srgbClr val="51270b"/>
                </a:solidFill>
                <a:latin typeface="조선신명조"/>
                <a:ea typeface="조선신명조"/>
              </a:rPr>
              <a:t>아주 작은 차이</a:t>
            </a:r>
            <a:r>
              <a:rPr lang="ko-KR" altLang="en-US" sz="1000">
                <a:solidFill>
                  <a:srgbClr val="51270b"/>
                </a:solidFill>
                <a:latin typeface="조선신명조"/>
                <a:ea typeface="조선신명조"/>
              </a:rPr>
              <a:t>에서 출발합니다</a:t>
            </a:r>
            <a:r>
              <a:rPr lang="en-US" altLang="ko-KR" sz="1000">
                <a:solidFill>
                  <a:srgbClr val="51270b"/>
                </a:solidFill>
                <a:latin typeface="조선신명조"/>
                <a:ea typeface="조선신명조"/>
              </a:rPr>
              <a:t>.</a:t>
            </a:r>
            <a:endParaRPr lang="en-US" altLang="ko-KR" sz="1000">
              <a:solidFill>
                <a:srgbClr val="51270b"/>
              </a:solidFill>
              <a:latin typeface="조선신명조"/>
              <a:ea typeface="조선신명조"/>
            </a:endParaRPr>
          </a:p>
          <a:p>
            <a:pPr algn="ctr">
              <a:lnSpc>
                <a:spcPct val="150000"/>
              </a:lnSpc>
              <a:defRPr/>
            </a:pPr>
            <a:r>
              <a:rPr lang="ko-KR" altLang="en-US" sz="1100" b="1">
                <a:solidFill>
                  <a:srgbClr val="51270b"/>
                </a:solidFill>
                <a:latin typeface="조선신명조"/>
                <a:ea typeface="조선신명조"/>
              </a:rPr>
              <a:t>품질을</a:t>
            </a:r>
            <a:r>
              <a:rPr lang="en-US" altLang="ko-KR" sz="1100" b="1">
                <a:solidFill>
                  <a:srgbClr val="51270b"/>
                </a:solidFill>
                <a:latin typeface="조선신명조"/>
                <a:ea typeface="조선신명조"/>
              </a:rPr>
              <a:t> </a:t>
            </a:r>
            <a:r>
              <a:rPr lang="ko-KR" altLang="en-US" sz="1100" b="1">
                <a:solidFill>
                  <a:srgbClr val="51270b"/>
                </a:solidFill>
                <a:latin typeface="조선신명조"/>
                <a:ea typeface="조선신명조"/>
              </a:rPr>
              <a:t>위해서</a:t>
            </a:r>
            <a:r>
              <a:rPr lang="ko-KR" altLang="en-US" sz="1000">
                <a:solidFill>
                  <a:srgbClr val="51270b"/>
                </a:solidFill>
                <a:latin typeface="조선신명조"/>
                <a:ea typeface="조선신명조"/>
              </a:rPr>
              <a:t>라면 그 어떠한 것 과도</a:t>
            </a:r>
            <a:endParaRPr lang="ko-KR" altLang="en-US" sz="1000">
              <a:solidFill>
                <a:srgbClr val="51270b"/>
              </a:solidFill>
              <a:latin typeface="조선신명조"/>
              <a:ea typeface="조선신명조"/>
            </a:endParaRPr>
          </a:p>
          <a:p>
            <a:pPr algn="ctr">
              <a:lnSpc>
                <a:spcPct val="150000"/>
              </a:lnSpc>
              <a:defRPr/>
            </a:pPr>
            <a:r>
              <a:rPr lang="ko-KR" altLang="en-US" sz="1100" b="1">
                <a:solidFill>
                  <a:srgbClr val="51270b"/>
                </a:solidFill>
                <a:latin typeface="조선신명조"/>
                <a:ea typeface="조선신명조"/>
              </a:rPr>
              <a:t>절대 타협 하지 않겠습니다</a:t>
            </a:r>
            <a:r>
              <a:rPr lang="en-US" altLang="ko-KR" sz="1100" b="1">
                <a:solidFill>
                  <a:srgbClr val="51270b"/>
                </a:solidFill>
                <a:latin typeface="조선신명조"/>
                <a:ea typeface="조선신명조"/>
              </a:rPr>
              <a:t>.</a:t>
            </a:r>
            <a:endParaRPr lang="en-US" altLang="ko-KR" sz="1100" b="1">
              <a:solidFill>
                <a:srgbClr val="51270b"/>
              </a:solidFill>
              <a:latin typeface="조선신명조"/>
              <a:ea typeface="조선신명조"/>
            </a:endParaRP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398892" y="4361233"/>
            <a:ext cx="8218120" cy="2054530"/>
          </a:xfrm>
          <a:prstGeom prst="rect">
            <a:avLst/>
          </a:prstGeom>
        </p:spPr>
      </p:pic>
      <p:cxnSp>
        <p:nvCxnSpPr>
          <p:cNvPr id="83" name="직선 연결선 82"/>
          <p:cNvCxnSpPr/>
          <p:nvPr/>
        </p:nvCxnSpPr>
        <p:spPr>
          <a:xfrm>
            <a:off x="3393477" y="4002266"/>
            <a:ext cx="522514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80184" y="5213285"/>
            <a:ext cx="1644714" cy="16447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그룹 13"/>
          <p:cNvGrpSpPr/>
          <p:nvPr/>
        </p:nvGrpSpPr>
        <p:grpSpPr>
          <a:xfrm rot="0">
            <a:off x="3393477" y="4361232"/>
            <a:ext cx="8218068" cy="2054517"/>
            <a:chOff x="-2923071" y="4568881"/>
            <a:chExt cx="7200000" cy="1800000"/>
          </a:xfrm>
        </p:grpSpPr>
        <p:pic>
          <p:nvPicPr>
            <p:cNvPr id="17" name="그림 16" descr="테이블, 사람, 앉아있는, 실내이(가) 표시된 사진  자동 생성된 설명"/>
            <p:cNvPicPr>
              <a:picLocks noChangeAspect="1"/>
            </p:cNvPicPr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2476929" y="4568881"/>
              <a:ext cx="1800000" cy="1800000"/>
            </a:xfrm>
            <a:prstGeom prst="rect">
              <a:avLst/>
            </a:prstGeom>
          </p:spPr>
        </p:pic>
        <p:pic>
          <p:nvPicPr>
            <p:cNvPr id="18" name="그림 17"/>
            <p:cNvPicPr>
              <a:picLocks noChangeAspect="1"/>
            </p:cNvPicPr>
            <p:nvPr/>
          </p:nvPicPr>
          <p:blipFill rotWithShape="1">
            <a:blip r:embed="rId4"/>
            <a:srcRect l="12490" r="12490"/>
            <a:stretch>
              <a:fillRect/>
            </a:stretch>
          </p:blipFill>
          <p:spPr>
            <a:xfrm>
              <a:off x="-2923071" y="4568881"/>
              <a:ext cx="1800000" cy="1800000"/>
            </a:xfrm>
            <a:prstGeom prst="rect">
              <a:avLst/>
            </a:prstGeom>
          </p:spPr>
        </p:pic>
        <p:pic>
          <p:nvPicPr>
            <p:cNvPr id="19" name="그림 18" descr="실내, 테이블, 음식, 컴퓨터이(가) 표시된 사진  자동 생성된 설명"/>
            <p:cNvPicPr>
              <a:picLocks noChangeAspect="1"/>
            </p:cNvPicPr>
            <p:nvPr/>
          </p:nvPicPr>
          <p:blipFill rotWithShape="1">
            <a:blip r:embed="rId5"/>
            <a:srcRect/>
            <a:stretch>
              <a:fillRect/>
            </a:stretch>
          </p:blipFill>
          <p:spPr>
            <a:xfrm rot="5400000">
              <a:off x="676929" y="4568881"/>
              <a:ext cx="1800000" cy="1800000"/>
            </a:xfrm>
            <a:prstGeom prst="rect">
              <a:avLst/>
            </a:prstGeom>
          </p:spPr>
        </p:pic>
        <p:pic>
          <p:nvPicPr>
            <p:cNvPr id="20" name="그림 19" descr="실외, 사람, 건물, 그룹이(가) 표시된 사진  자동 생성된 설명"/>
            <p:cNvPicPr>
              <a:picLocks noChangeAspect="1"/>
            </p:cNvPicPr>
            <p:nvPr/>
          </p:nvPicPr>
          <p:blipFill rotWithShape="1">
            <a:blip r:embed="rId6"/>
            <a:srcRect/>
            <a:stretch>
              <a:fillRect/>
            </a:stretch>
          </p:blipFill>
          <p:spPr>
            <a:xfrm>
              <a:off x="-1123071" y="4568881"/>
              <a:ext cx="1800000" cy="1800000"/>
            </a:xfrm>
            <a:prstGeom prst="rect">
              <a:avLst/>
            </a:prstGeom>
          </p:spPr>
        </p:pic>
      </p:grpSp>
      <p:sp>
        <p:nvSpPr>
          <p:cNvPr id="4" name="직사각형 3"/>
          <p:cNvSpPr/>
          <p:nvPr/>
        </p:nvSpPr>
        <p:spPr>
          <a:xfrm>
            <a:off x="0" y="0"/>
            <a:ext cx="2952749" cy="6858000"/>
          </a:xfrm>
          <a:prstGeom prst="rect">
            <a:avLst/>
          </a:prstGeom>
          <a:solidFill>
            <a:srgbClr val="fffbe5"/>
          </a:solidFill>
          <a:ln>
            <a:noFill/>
          </a:ln>
          <a:effectLst>
            <a:outerShdw blurRad="50800" dist="38100" dir="2700000" algn="tl" rotWithShape="0">
              <a:srgbClr val="51270b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51270b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9868" y="599421"/>
            <a:ext cx="2138047" cy="8464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3000">
                <a:solidFill>
                  <a:srgbClr val="51270b"/>
                </a:solidFill>
                <a:latin typeface="Tmon몬소리 Black"/>
                <a:ea typeface="Tmon몬소리 Black"/>
              </a:rPr>
              <a:t>COMPANY</a:t>
            </a:r>
            <a:endParaRPr lang="en-US" altLang="ko-KR" sz="3000">
              <a:solidFill>
                <a:srgbClr val="51270b"/>
              </a:solidFill>
              <a:latin typeface="Tmon몬소리 Black"/>
              <a:ea typeface="Tmon몬소리 Black"/>
            </a:endParaRPr>
          </a:p>
          <a:p>
            <a:pPr lvl="0">
              <a:defRPr/>
            </a:pPr>
            <a:r>
              <a:rPr lang="en-US" altLang="ko-KR" sz="2000">
                <a:solidFill>
                  <a:srgbClr val="51270b"/>
                </a:solidFill>
                <a:latin typeface="Tmon몬소리 Black"/>
                <a:ea typeface="Tmon몬소리 Black"/>
              </a:rPr>
              <a:t>INTRODUCTION</a:t>
            </a:r>
            <a:endParaRPr lang="ko-KR" altLang="en-US" sz="2000">
              <a:solidFill>
                <a:srgbClr val="51270b"/>
              </a:solidFill>
              <a:latin typeface="Tmon몬소리 Black"/>
              <a:ea typeface="Tmon몬소리 Black"/>
            </a:endParaRPr>
          </a:p>
        </p:txBody>
      </p:sp>
      <p:cxnSp>
        <p:nvCxnSpPr>
          <p:cNvPr id="24" name="직선 연결선 23"/>
          <p:cNvCxnSpPr/>
          <p:nvPr/>
        </p:nvCxnSpPr>
        <p:spPr>
          <a:xfrm>
            <a:off x="363944" y="1538466"/>
            <a:ext cx="522514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322692" y="1524195"/>
            <a:ext cx="8418108" cy="1045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ko-KR" altLang="en-US" sz="1400">
                <a:solidFill>
                  <a:srgbClr val="51270b"/>
                </a:solidFill>
                <a:latin typeface="Noto Sans CJK KR Light"/>
                <a:ea typeface="Noto Sans CJK KR Light"/>
              </a:rPr>
              <a:t>바닐라 농부 제품의 품질 유지는 마다가스카르 지역사회의 노력이 없다면 이루어질 수 없습니다</a:t>
            </a:r>
            <a:r>
              <a:rPr lang="en-US" altLang="ko-KR" sz="1400">
                <a:solidFill>
                  <a:srgbClr val="51270b"/>
                </a:solidFill>
                <a:latin typeface="Noto Sans CJK KR Light"/>
                <a:ea typeface="Noto Sans CJK KR Light"/>
              </a:rPr>
              <a:t>. </a:t>
            </a:r>
            <a:r>
              <a:rPr lang="ko-KR" altLang="en-US" sz="1400">
                <a:solidFill>
                  <a:srgbClr val="51270b"/>
                </a:solidFill>
                <a:latin typeface="Noto Sans CJK KR Light"/>
                <a:ea typeface="Noto Sans CJK KR Light"/>
              </a:rPr>
              <a:t>그들의 정성 어린 땀방울이 들어간 노력으로 최상의 품질을 자랑하는 원료가 생산되고 있습니다</a:t>
            </a:r>
            <a:r>
              <a:rPr lang="en-US" altLang="ko-KR" sz="1400">
                <a:solidFill>
                  <a:srgbClr val="51270b"/>
                </a:solidFill>
                <a:latin typeface="Noto Sans CJK KR Light"/>
                <a:ea typeface="Noto Sans CJK KR Light"/>
              </a:rPr>
              <a:t>. </a:t>
            </a:r>
            <a:r>
              <a:rPr lang="ko-KR" altLang="en-US" sz="1400">
                <a:solidFill>
                  <a:srgbClr val="51270b"/>
                </a:solidFill>
                <a:latin typeface="Noto Sans CJK KR Light"/>
                <a:ea typeface="Noto Sans CJK KR Light"/>
              </a:rPr>
              <a:t>저희는 마다가스카르의 지역사회 발전을 위해 현지 기부 단체를 통해 봉사활동</a:t>
            </a:r>
            <a:r>
              <a:rPr lang="en-US" altLang="ko-KR" sz="1400">
                <a:solidFill>
                  <a:srgbClr val="51270b"/>
                </a:solidFill>
                <a:latin typeface="Noto Sans CJK KR Light"/>
                <a:ea typeface="Noto Sans CJK KR Light"/>
              </a:rPr>
              <a:t>, </a:t>
            </a:r>
            <a:r>
              <a:rPr lang="ko-KR" altLang="en-US" sz="1400">
                <a:solidFill>
                  <a:srgbClr val="51270b"/>
                </a:solidFill>
                <a:latin typeface="Noto Sans CJK KR Light"/>
                <a:ea typeface="Noto Sans CJK KR Light"/>
              </a:rPr>
              <a:t>무료급식 등의 활동을 후원하고 있습니다</a:t>
            </a:r>
            <a:r>
              <a:rPr lang="en-US" altLang="ko-KR" sz="1400">
                <a:solidFill>
                  <a:srgbClr val="51270b"/>
                </a:solidFill>
                <a:latin typeface="Noto Sans CJK KR Light"/>
                <a:ea typeface="Noto Sans CJK KR Light"/>
              </a:rPr>
              <a:t>.</a:t>
            </a:r>
            <a:endParaRPr lang="en-US" altLang="ko-KR" sz="1400">
              <a:solidFill>
                <a:srgbClr val="51270b"/>
              </a:solidFill>
              <a:latin typeface="Noto Sans CJK KR Light"/>
              <a:ea typeface="Noto Sans CJK KR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22692" y="599421"/>
            <a:ext cx="8294320" cy="694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000">
                <a:solidFill>
                  <a:srgbClr val="51270b"/>
                </a:solidFill>
                <a:latin typeface="Noto Sans CJK KR Bold"/>
                <a:ea typeface="Noto Sans CJK KR Bold"/>
              </a:rPr>
              <a:t>바닐라 농부 수익의 일부를</a:t>
            </a:r>
            <a:endParaRPr lang="ko-KR" altLang="en-US" sz="2000">
              <a:solidFill>
                <a:srgbClr val="51270b"/>
              </a:solidFill>
              <a:latin typeface="Noto Sans CJK KR Bold"/>
              <a:ea typeface="Noto Sans CJK KR Bold"/>
            </a:endParaRPr>
          </a:p>
          <a:p>
            <a:pPr lvl="0">
              <a:defRPr/>
            </a:pPr>
            <a:r>
              <a:rPr lang="ko-KR" altLang="en-US" sz="2000">
                <a:solidFill>
                  <a:srgbClr val="51270b"/>
                </a:solidFill>
                <a:latin typeface="Noto Sans CJK KR Bold"/>
                <a:ea typeface="Noto Sans CJK KR Bold"/>
              </a:rPr>
              <a:t>마다가스카르 지역사회를 위해 기부하고 있습니다</a:t>
            </a:r>
            <a:r>
              <a:rPr lang="en-US" altLang="ko-KR" sz="2000">
                <a:solidFill>
                  <a:srgbClr val="51270b"/>
                </a:solidFill>
                <a:latin typeface="Noto Sans CJK KR Bold"/>
                <a:ea typeface="Noto Sans CJK KR Bold"/>
              </a:rPr>
              <a:t>.</a:t>
            </a:r>
            <a:endParaRPr lang="en-US" altLang="ko-KR" sz="2000">
              <a:solidFill>
                <a:srgbClr val="51270b"/>
              </a:solidFill>
              <a:latin typeface="Noto Sans CJK KR Bold"/>
              <a:ea typeface="Noto Sans CJK KR Bold"/>
            </a:endParaRPr>
          </a:p>
        </p:txBody>
      </p:sp>
      <p:cxnSp>
        <p:nvCxnSpPr>
          <p:cNvPr id="74" name="직선 연결선 73"/>
          <p:cNvCxnSpPr/>
          <p:nvPr/>
        </p:nvCxnSpPr>
        <p:spPr>
          <a:xfrm>
            <a:off x="3393477" y="1416446"/>
            <a:ext cx="522514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0" y="2894879"/>
            <a:ext cx="2952000" cy="1094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ko-KR" altLang="en-US" sz="1100" b="1">
                <a:solidFill>
                  <a:srgbClr val="51270b"/>
                </a:solidFill>
                <a:latin typeface="조선신명조"/>
                <a:ea typeface="조선신명조"/>
              </a:rPr>
              <a:t>명작</a:t>
            </a:r>
            <a:r>
              <a:rPr lang="en-US" altLang="ko-KR" sz="1100" b="1">
                <a:solidFill>
                  <a:srgbClr val="51270b"/>
                </a:solidFill>
                <a:latin typeface="조선신명조"/>
                <a:ea typeface="조선신명조"/>
              </a:rPr>
              <a:t>, </a:t>
            </a:r>
            <a:r>
              <a:rPr lang="ko-KR" altLang="en-US" sz="1100" b="1">
                <a:solidFill>
                  <a:srgbClr val="51270b"/>
                </a:solidFill>
                <a:latin typeface="조선신명조"/>
                <a:ea typeface="조선신명조"/>
              </a:rPr>
              <a:t>명품의 시작</a:t>
            </a:r>
            <a:r>
              <a:rPr lang="ko-KR" altLang="en-US" sz="1000">
                <a:solidFill>
                  <a:srgbClr val="51270b"/>
                </a:solidFill>
                <a:latin typeface="조선신명조"/>
                <a:ea typeface="조선신명조"/>
              </a:rPr>
              <a:t>은</a:t>
            </a:r>
            <a:endParaRPr lang="ko-KR" altLang="en-US" sz="1000">
              <a:solidFill>
                <a:srgbClr val="51270b"/>
              </a:solidFill>
              <a:latin typeface="조선신명조"/>
              <a:ea typeface="조선신명조"/>
            </a:endParaRPr>
          </a:p>
          <a:p>
            <a:pPr algn="ctr">
              <a:lnSpc>
                <a:spcPct val="150000"/>
              </a:lnSpc>
              <a:defRPr/>
            </a:pPr>
            <a:r>
              <a:rPr lang="ko-KR" altLang="en-US" sz="1100" b="1">
                <a:solidFill>
                  <a:srgbClr val="51270b"/>
                </a:solidFill>
                <a:latin typeface="조선신명조"/>
                <a:ea typeface="조선신명조"/>
              </a:rPr>
              <a:t>아주 작은 차이</a:t>
            </a:r>
            <a:r>
              <a:rPr lang="ko-KR" altLang="en-US" sz="1000">
                <a:solidFill>
                  <a:srgbClr val="51270b"/>
                </a:solidFill>
                <a:latin typeface="조선신명조"/>
                <a:ea typeface="조선신명조"/>
              </a:rPr>
              <a:t>에서 출발합니다</a:t>
            </a:r>
            <a:r>
              <a:rPr lang="en-US" altLang="ko-KR" sz="1000">
                <a:solidFill>
                  <a:srgbClr val="51270b"/>
                </a:solidFill>
                <a:latin typeface="조선신명조"/>
                <a:ea typeface="조선신명조"/>
              </a:rPr>
              <a:t>.</a:t>
            </a:r>
            <a:endParaRPr lang="en-US" altLang="ko-KR" sz="1000">
              <a:solidFill>
                <a:srgbClr val="51270b"/>
              </a:solidFill>
              <a:latin typeface="조선신명조"/>
              <a:ea typeface="조선신명조"/>
            </a:endParaRPr>
          </a:p>
          <a:p>
            <a:pPr algn="ctr">
              <a:lnSpc>
                <a:spcPct val="150000"/>
              </a:lnSpc>
              <a:defRPr/>
            </a:pPr>
            <a:r>
              <a:rPr lang="ko-KR" altLang="en-US" sz="1100" b="1">
                <a:solidFill>
                  <a:srgbClr val="51270b"/>
                </a:solidFill>
                <a:latin typeface="조선신명조"/>
                <a:ea typeface="조선신명조"/>
              </a:rPr>
              <a:t>품질을</a:t>
            </a:r>
            <a:r>
              <a:rPr lang="en-US" altLang="ko-KR" sz="1100" b="1">
                <a:solidFill>
                  <a:srgbClr val="51270b"/>
                </a:solidFill>
                <a:latin typeface="조선신명조"/>
                <a:ea typeface="조선신명조"/>
              </a:rPr>
              <a:t> </a:t>
            </a:r>
            <a:r>
              <a:rPr lang="ko-KR" altLang="en-US" sz="1100" b="1">
                <a:solidFill>
                  <a:srgbClr val="51270b"/>
                </a:solidFill>
                <a:latin typeface="조선신명조"/>
                <a:ea typeface="조선신명조"/>
              </a:rPr>
              <a:t>위해서</a:t>
            </a:r>
            <a:r>
              <a:rPr lang="ko-KR" altLang="en-US" sz="1000">
                <a:solidFill>
                  <a:srgbClr val="51270b"/>
                </a:solidFill>
                <a:latin typeface="조선신명조"/>
                <a:ea typeface="조선신명조"/>
              </a:rPr>
              <a:t>라면 그 어떠한 것 과도</a:t>
            </a:r>
            <a:endParaRPr lang="ko-KR" altLang="en-US" sz="1000">
              <a:solidFill>
                <a:srgbClr val="51270b"/>
              </a:solidFill>
              <a:latin typeface="조선신명조"/>
              <a:ea typeface="조선신명조"/>
            </a:endParaRPr>
          </a:p>
          <a:p>
            <a:pPr algn="ctr">
              <a:lnSpc>
                <a:spcPct val="150000"/>
              </a:lnSpc>
              <a:defRPr/>
            </a:pPr>
            <a:r>
              <a:rPr lang="ko-KR" altLang="en-US" sz="1100" b="1">
                <a:solidFill>
                  <a:srgbClr val="51270b"/>
                </a:solidFill>
                <a:latin typeface="조선신명조"/>
                <a:ea typeface="조선신명조"/>
              </a:rPr>
              <a:t>절대 타협 하지 않겠습니다</a:t>
            </a:r>
            <a:r>
              <a:rPr lang="en-US" altLang="ko-KR" sz="1100" b="1">
                <a:solidFill>
                  <a:srgbClr val="51270b"/>
                </a:solidFill>
                <a:latin typeface="조선신명조"/>
                <a:ea typeface="조선신명조"/>
              </a:rPr>
              <a:t>.</a:t>
            </a:r>
            <a:endParaRPr lang="en-US" altLang="ko-KR" sz="1100" b="1">
              <a:solidFill>
                <a:srgbClr val="51270b"/>
              </a:solidFill>
              <a:latin typeface="조선신명조"/>
              <a:ea typeface="조선신명조"/>
            </a:endParaRPr>
          </a:p>
        </p:txBody>
      </p:sp>
      <p:cxnSp>
        <p:nvCxnSpPr>
          <p:cNvPr id="83" name="직선 연결선 82"/>
          <p:cNvCxnSpPr/>
          <p:nvPr/>
        </p:nvCxnSpPr>
        <p:spPr>
          <a:xfrm>
            <a:off x="3393477" y="4002266"/>
            <a:ext cx="522514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7"/>
          <a:srcRect/>
          <a:stretch>
            <a:fillRect/>
          </a:stretch>
        </p:blipFill>
        <p:spPr>
          <a:xfrm>
            <a:off x="732519" y="5213285"/>
            <a:ext cx="1644714" cy="16447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60002" y="2861869"/>
            <a:ext cx="5219700" cy="11843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ko-KR" altLang="en-US" sz="1600">
                <a:solidFill>
                  <a:srgbClr val="51270b"/>
                </a:solidFill>
                <a:latin typeface="조선신명조"/>
                <a:ea typeface="조선신명조"/>
              </a:rPr>
              <a:t>눈앞의 </a:t>
            </a:r>
            <a:r>
              <a:rPr lang="ko-KR" altLang="en-US" sz="1600" b="1">
                <a:solidFill>
                  <a:srgbClr val="51270b"/>
                </a:solidFill>
                <a:latin typeface="조선신명조"/>
                <a:ea typeface="조선신명조"/>
              </a:rPr>
              <a:t>이익만을 추구하지 않고</a:t>
            </a:r>
            <a:endParaRPr lang="ko-KR" altLang="en-US" sz="1600" b="1">
              <a:solidFill>
                <a:srgbClr val="51270b"/>
              </a:solidFill>
              <a:latin typeface="조선신명조"/>
              <a:ea typeface="조선신명조"/>
            </a:endParaRPr>
          </a:p>
          <a:p>
            <a:pPr algn="ctr">
              <a:lnSpc>
                <a:spcPct val="150000"/>
              </a:lnSpc>
              <a:defRPr/>
            </a:pPr>
            <a:r>
              <a:rPr lang="ko-KR" altLang="en-US" sz="1600" b="1">
                <a:solidFill>
                  <a:srgbClr val="51270b"/>
                </a:solidFill>
                <a:latin typeface="조선신명조"/>
                <a:ea typeface="조선신명조"/>
              </a:rPr>
              <a:t>생산자</a:t>
            </a:r>
            <a:r>
              <a:rPr lang="en-US" altLang="ko-KR" sz="1600" b="1">
                <a:solidFill>
                  <a:srgbClr val="51270b"/>
                </a:solidFill>
                <a:latin typeface="조선신명조"/>
                <a:ea typeface="조선신명조"/>
              </a:rPr>
              <a:t>,</a:t>
            </a:r>
            <a:r>
              <a:rPr lang="ko-KR" altLang="en-US" sz="1600" b="1">
                <a:solidFill>
                  <a:srgbClr val="51270b"/>
                </a:solidFill>
                <a:latin typeface="조선신명조"/>
                <a:ea typeface="조선신명조"/>
              </a:rPr>
              <a:t> 소비자와 함께 상생하며 성장하는 기업</a:t>
            </a:r>
            <a:r>
              <a:rPr lang="ko-KR" altLang="en-US" sz="1600">
                <a:solidFill>
                  <a:srgbClr val="51270b"/>
                </a:solidFill>
                <a:latin typeface="조선신명조"/>
                <a:ea typeface="조선신명조"/>
              </a:rPr>
              <a:t>이 되겠습니다</a:t>
            </a:r>
            <a:r>
              <a:rPr lang="en-US" altLang="ko-KR" sz="1600">
                <a:solidFill>
                  <a:srgbClr val="51270b"/>
                </a:solidFill>
                <a:latin typeface="조선신명조"/>
                <a:ea typeface="조선신명조"/>
              </a:rPr>
              <a:t>.</a:t>
            </a:r>
            <a:endParaRPr lang="en-US" altLang="ko-KR" sz="1600">
              <a:solidFill>
                <a:srgbClr val="51270b"/>
              </a:solidFill>
              <a:latin typeface="조선신명조"/>
              <a:ea typeface="조선신명조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2952749" cy="6858000"/>
          </a:xfrm>
          <a:prstGeom prst="rect">
            <a:avLst/>
          </a:prstGeom>
          <a:solidFill>
            <a:srgbClr val="fffbe5"/>
          </a:solidFill>
          <a:ln>
            <a:noFill/>
          </a:ln>
          <a:effectLst>
            <a:outerShdw blurRad="50800" dist="38100" dir="2700000" algn="tl" rotWithShape="0">
              <a:srgbClr val="51270b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51270b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2273" y="599421"/>
            <a:ext cx="2154692" cy="9798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dist">
              <a:defRPr/>
            </a:pPr>
            <a:r>
              <a:rPr lang="en-US" altLang="ko-KR" sz="3000">
                <a:solidFill>
                  <a:srgbClr val="51270b"/>
                </a:solidFill>
                <a:latin typeface="Tmon몬소리 Black"/>
                <a:ea typeface="Tmon몬소리 Black"/>
              </a:rPr>
              <a:t>COMPANY</a:t>
            </a:r>
            <a:endParaRPr lang="en-US" altLang="ko-KR" sz="3000">
              <a:solidFill>
                <a:srgbClr val="51270b"/>
              </a:solidFill>
              <a:latin typeface="Tmon몬소리 Black"/>
              <a:ea typeface="Tmon몬소리 Black"/>
            </a:endParaRPr>
          </a:p>
          <a:p>
            <a:pPr algn="dist">
              <a:defRPr/>
            </a:pPr>
            <a:r>
              <a:rPr lang="en-US" altLang="ko-KR" sz="2900">
                <a:solidFill>
                  <a:srgbClr val="51270b"/>
                </a:solidFill>
                <a:latin typeface="Tmon몬소리 Black"/>
                <a:ea typeface="Tmon몬소리 Black"/>
              </a:rPr>
              <a:t>OVERVIEW</a:t>
            </a:r>
            <a:endParaRPr lang="ko-KR" altLang="en-US" sz="2900">
              <a:solidFill>
                <a:srgbClr val="51270b"/>
              </a:solidFill>
              <a:latin typeface="Tmon몬소리 Black"/>
              <a:ea typeface="Tmon몬소리 Black"/>
            </a:endParaRPr>
          </a:p>
        </p:txBody>
      </p:sp>
      <p:cxnSp>
        <p:nvCxnSpPr>
          <p:cNvPr id="24" name="직선 연결선 23"/>
          <p:cNvCxnSpPr/>
          <p:nvPr/>
        </p:nvCxnSpPr>
        <p:spPr>
          <a:xfrm>
            <a:off x="363944" y="1805166"/>
            <a:ext cx="522514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" name="그룹 111"/>
          <p:cNvGrpSpPr/>
          <p:nvPr/>
        </p:nvGrpSpPr>
        <p:grpSpPr>
          <a:xfrm rot="0">
            <a:off x="4489370" y="1678647"/>
            <a:ext cx="5572264" cy="2790580"/>
            <a:chOff x="4286110" y="1549081"/>
            <a:chExt cx="5572264" cy="2790580"/>
          </a:xfrm>
        </p:grpSpPr>
        <p:sp>
          <p:nvSpPr>
            <p:cNvPr id="89" name="TextBox 88"/>
            <p:cNvSpPr txBox="1"/>
            <p:nvPr/>
          </p:nvSpPr>
          <p:spPr>
            <a:xfrm>
              <a:off x="5646445" y="1549081"/>
              <a:ext cx="4211929" cy="360000"/>
            </a:xfrm>
            <a:prstGeom prst="rect">
              <a:avLst/>
            </a:prstGeom>
            <a:noFill/>
          </p:spPr>
          <p:txBody>
            <a:bodyPr wrap="square" lIns="0" tIns="0" rIns="0" bIns="0" anchor="b" anchorCtr="0">
              <a:noAutofit/>
            </a:bodyPr>
            <a:lstStyle/>
            <a:p>
              <a:pPr algn="just">
                <a:lnSpc>
                  <a:spcPct val="150000"/>
                </a:lnSpc>
                <a:defRPr/>
              </a:pPr>
              <a:r>
                <a:rPr lang="ko-KR" altLang="en-US" sz="1600">
                  <a:solidFill>
                    <a:srgbClr val="51270b"/>
                  </a:solidFill>
                  <a:latin typeface="Noto Sans CJK KR Light"/>
                  <a:ea typeface="Noto Sans CJK KR Light"/>
                </a:rPr>
                <a:t>바닐라농부</a:t>
              </a:r>
              <a:r>
                <a:rPr lang="en-US" altLang="ko-KR" sz="1600">
                  <a:solidFill>
                    <a:srgbClr val="51270b"/>
                  </a:solidFill>
                  <a:latin typeface="Noto Sans CJK KR Light"/>
                  <a:ea typeface="Noto Sans CJK KR Light"/>
                </a:rPr>
                <a:t>/vanillanongbu</a:t>
              </a:r>
              <a:endParaRPr lang="en-US" altLang="ko-KR" sz="1600">
                <a:solidFill>
                  <a:srgbClr val="51270b"/>
                </a:solidFill>
                <a:latin typeface="Noto Sans CJK KR Light"/>
                <a:ea typeface="Noto Sans CJK KR Light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316190" y="1549081"/>
              <a:ext cx="982608" cy="360000"/>
            </a:xfrm>
            <a:prstGeom prst="rect">
              <a:avLst/>
            </a:prstGeom>
            <a:noFill/>
          </p:spPr>
          <p:txBody>
            <a:bodyPr wrap="square" lIns="0" tIns="0" rIns="0" bIns="0" anchor="b" anchorCtr="0">
              <a:noAutofit/>
            </a:bodyPr>
            <a:lstStyle/>
            <a:p>
              <a:pPr algn="dist">
                <a:defRPr/>
              </a:pPr>
              <a:r>
                <a:rPr lang="ko-KR" altLang="en-US" sz="1600">
                  <a:solidFill>
                    <a:srgbClr val="51270b"/>
                  </a:solidFill>
                  <a:latin typeface="Noto Sans CJK KR Bold"/>
                  <a:ea typeface="Noto Sans CJK KR Bold"/>
                </a:rPr>
                <a:t>회사명</a:t>
              </a:r>
              <a:endParaRPr lang="ko-KR" altLang="en-US" sz="1600">
                <a:solidFill>
                  <a:srgbClr val="51270b"/>
                </a:solidFill>
                <a:latin typeface="Noto Sans CJK KR Bold"/>
                <a:ea typeface="Noto Sans CJK KR Bold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5646445" y="1999747"/>
              <a:ext cx="4211929" cy="360000"/>
            </a:xfrm>
            <a:prstGeom prst="rect">
              <a:avLst/>
            </a:prstGeom>
            <a:noFill/>
          </p:spPr>
          <p:txBody>
            <a:bodyPr wrap="square" lIns="0" tIns="0" rIns="0" bIns="0" anchor="b" anchorCtr="0">
              <a:no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ko-KR" altLang="en-US" sz="1600">
                  <a:solidFill>
                    <a:srgbClr val="51270b"/>
                  </a:solidFill>
                  <a:latin typeface="Noto Sans CJK KR Light"/>
                  <a:ea typeface="Noto Sans CJK KR Light"/>
                </a:rPr>
                <a:t>바닐라빈 수입</a:t>
              </a:r>
              <a:r>
                <a:rPr lang="en-US" altLang="ko-KR" sz="1600">
                  <a:solidFill>
                    <a:srgbClr val="51270b"/>
                  </a:solidFill>
                  <a:latin typeface="Noto Sans CJK KR Light"/>
                  <a:ea typeface="Noto Sans CJK KR Light"/>
                </a:rPr>
                <a:t>,</a:t>
              </a:r>
              <a:r>
                <a:rPr lang="ko-KR" altLang="en-US" sz="1600">
                  <a:solidFill>
                    <a:srgbClr val="51270b"/>
                  </a:solidFill>
                  <a:latin typeface="Noto Sans CJK KR Light"/>
                  <a:ea typeface="Noto Sans CJK KR Light"/>
                </a:rPr>
                <a:t>수출 </a:t>
              </a:r>
              <a:r>
                <a:rPr lang="en-US" altLang="ko-KR" sz="1600">
                  <a:solidFill>
                    <a:srgbClr val="51270b"/>
                  </a:solidFill>
                  <a:latin typeface="Noto Sans CJK KR Light"/>
                  <a:ea typeface="Noto Sans CJK KR Light"/>
                </a:rPr>
                <a:t>/</a:t>
              </a:r>
              <a:r>
                <a:rPr lang="ko-KR" altLang="en-US" sz="1600">
                  <a:solidFill>
                    <a:srgbClr val="51270b"/>
                  </a:solidFill>
                  <a:latin typeface="Noto Sans CJK KR Light"/>
                  <a:ea typeface="Noto Sans CJK KR Light"/>
                </a:rPr>
                <a:t> 판매</a:t>
              </a:r>
              <a:endParaRPr lang="ko-KR" altLang="en-US" sz="1600">
                <a:solidFill>
                  <a:srgbClr val="51270b"/>
                </a:solidFill>
                <a:latin typeface="Noto Sans CJK KR Light"/>
                <a:ea typeface="Noto Sans CJK KR Light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4316190" y="1999747"/>
              <a:ext cx="982608" cy="360000"/>
            </a:xfrm>
            <a:prstGeom prst="rect">
              <a:avLst/>
            </a:prstGeom>
            <a:noFill/>
          </p:spPr>
          <p:txBody>
            <a:bodyPr wrap="square" lIns="0" tIns="0" rIns="0" bIns="0" anchor="b" anchorCtr="0">
              <a:noAutofit/>
            </a:bodyPr>
            <a:lstStyle/>
            <a:p>
              <a:pPr algn="dist">
                <a:defRPr/>
              </a:pPr>
              <a:r>
                <a:rPr lang="ko-KR" altLang="en-US" sz="1600">
                  <a:solidFill>
                    <a:srgbClr val="51270b"/>
                  </a:solidFill>
                  <a:latin typeface="Noto Sans CJK KR Bold"/>
                  <a:ea typeface="Noto Sans CJK KR Bold"/>
                </a:rPr>
                <a:t>사업분야</a:t>
              </a:r>
              <a:endParaRPr lang="ko-KR" altLang="en-US" sz="1600">
                <a:solidFill>
                  <a:srgbClr val="51270b"/>
                </a:solidFill>
                <a:latin typeface="Noto Sans CJK KR Bold"/>
                <a:ea typeface="Noto Sans CJK KR Bold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5646445" y="2270413"/>
              <a:ext cx="4211929" cy="360000"/>
            </a:xfrm>
            <a:prstGeom prst="rect">
              <a:avLst/>
            </a:prstGeom>
            <a:noFill/>
          </p:spPr>
          <p:txBody>
            <a:bodyPr wrap="square" lIns="0" tIns="0" rIns="0" bIns="0" anchor="b" anchorCtr="0">
              <a:noAutofit/>
            </a:bodyPr>
            <a:lstStyle/>
            <a:p>
              <a:pPr>
                <a:lnSpc>
                  <a:spcPct val="150000"/>
                </a:lnSpc>
                <a:defRPr/>
              </a:pPr>
              <a:endParaRPr lang="en-US" altLang="ko-KR" sz="1600">
                <a:solidFill>
                  <a:srgbClr val="51270b"/>
                </a:solidFill>
                <a:latin typeface="Noto Sans CJK KR Light"/>
                <a:ea typeface="Noto Sans CJK KR Light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4316190" y="2450413"/>
              <a:ext cx="982608" cy="360000"/>
            </a:xfrm>
            <a:prstGeom prst="rect">
              <a:avLst/>
            </a:prstGeom>
            <a:noFill/>
          </p:spPr>
          <p:txBody>
            <a:bodyPr wrap="square" lIns="0" tIns="0" rIns="0" bIns="0" anchor="b" anchorCtr="0">
              <a:noAutofit/>
            </a:bodyPr>
            <a:lstStyle/>
            <a:p>
              <a:pPr algn="dist">
                <a:defRPr/>
              </a:pPr>
              <a:endParaRPr lang="ko-KR" altLang="en-US" sz="1600">
                <a:solidFill>
                  <a:srgbClr val="51270b"/>
                </a:solidFill>
                <a:latin typeface="Noto Sans CJK KR Bold"/>
                <a:ea typeface="Noto Sans CJK KR Bold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5625298" y="2576402"/>
              <a:ext cx="4211929" cy="292029"/>
            </a:xfrm>
            <a:prstGeom prst="rect">
              <a:avLst/>
            </a:prstGeom>
            <a:noFill/>
          </p:spPr>
          <p:txBody>
            <a:bodyPr wrap="square" lIns="0" tIns="0" rIns="0" bIns="0" anchor="b" anchorCtr="0">
              <a:no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ko-KR" altLang="en-US" sz="1600">
                  <a:solidFill>
                    <a:srgbClr val="51270b"/>
                  </a:solidFill>
                  <a:latin typeface="Noto Sans CJK KR Light"/>
                  <a:ea typeface="Noto Sans CJK KR Light"/>
                </a:rPr>
                <a:t>김흥수</a:t>
              </a:r>
              <a:r>
                <a:rPr lang="en-US" altLang="ko-KR" sz="1600">
                  <a:solidFill>
                    <a:srgbClr val="51270b"/>
                  </a:solidFill>
                  <a:latin typeface="Noto Sans CJK KR Light"/>
                  <a:ea typeface="Noto Sans CJK KR Light"/>
                </a:rPr>
                <a:t>,</a:t>
              </a:r>
              <a:r>
                <a:rPr lang="ko-KR" altLang="en-US" sz="1600">
                  <a:solidFill>
                    <a:srgbClr val="51270b"/>
                  </a:solidFill>
                  <a:latin typeface="Noto Sans CJK KR Light"/>
                  <a:ea typeface="Noto Sans CJK KR Light"/>
                </a:rPr>
                <a:t>정지훈</a:t>
              </a:r>
              <a:endParaRPr lang="ko-KR" altLang="en-US" sz="1600">
                <a:solidFill>
                  <a:srgbClr val="51270b"/>
                </a:solidFill>
                <a:latin typeface="Noto Sans CJK KR Light"/>
                <a:ea typeface="Noto Sans CJK KR Light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4316190" y="2450413"/>
              <a:ext cx="982608" cy="360000"/>
            </a:xfrm>
            <a:prstGeom prst="rect">
              <a:avLst/>
            </a:prstGeom>
            <a:noFill/>
          </p:spPr>
          <p:txBody>
            <a:bodyPr wrap="square" lIns="0" tIns="0" rIns="0" bIns="0" anchor="b" anchorCtr="0">
              <a:noAutofit/>
            </a:bodyPr>
            <a:lstStyle/>
            <a:p>
              <a:pPr algn="dist">
                <a:defRPr/>
              </a:pPr>
              <a:r>
                <a:rPr lang="ko-KR" altLang="en-US" sz="1600">
                  <a:solidFill>
                    <a:srgbClr val="51270b"/>
                  </a:solidFill>
                  <a:latin typeface="Noto Sans CJK KR Bold"/>
                  <a:ea typeface="Noto Sans CJK KR Bold"/>
                </a:rPr>
                <a:t>대표자</a:t>
              </a:r>
              <a:endParaRPr lang="ko-KR" altLang="en-US" sz="1600">
                <a:solidFill>
                  <a:srgbClr val="51270b"/>
                </a:solidFill>
                <a:latin typeface="Noto Sans CJK KR Bold"/>
                <a:ea typeface="Noto Sans CJK KR Bold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5636418" y="2939434"/>
              <a:ext cx="4211929" cy="360000"/>
            </a:xfrm>
            <a:prstGeom prst="rect">
              <a:avLst/>
            </a:prstGeom>
            <a:noFill/>
          </p:spPr>
          <p:txBody>
            <a:bodyPr wrap="square" lIns="0" tIns="0" rIns="0" bIns="0" anchor="b" anchorCtr="0">
              <a:noAutofit/>
            </a:bodyPr>
            <a:lstStyle/>
            <a:p>
              <a:pPr marL="0" indent="0" algn="l" defTabSz="914400" rtl="0" eaLnBrk="1" latinLnBrk="1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lang="ko-KR" altLang="en-US" sz="1600">
                  <a:solidFill>
                    <a:srgbClr val="51270b"/>
                  </a:solidFill>
                  <a:latin typeface="Noto Sans CJK KR Light"/>
                  <a:ea typeface="Noto Sans CJK KR Light"/>
                </a:rPr>
                <a:t>전주시 덕진구 송천로</a:t>
              </a:r>
              <a:r>
                <a:rPr lang="en-US" altLang="ko-KR" sz="1600">
                  <a:solidFill>
                    <a:srgbClr val="51270b"/>
                  </a:solidFill>
                  <a:latin typeface="Noto Sans CJK KR Light"/>
                  <a:ea typeface="Noto Sans CJK KR Light"/>
                </a:rPr>
                <a:t>25</a:t>
              </a:r>
              <a:endParaRPr lang="en-US" altLang="ko-KR" sz="1600">
                <a:solidFill>
                  <a:srgbClr val="51270b"/>
                </a:solidFill>
                <a:latin typeface="Noto Sans CJK KR Light"/>
                <a:ea typeface="Noto Sans CJK KR Light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4286110" y="2952019"/>
              <a:ext cx="982608" cy="347415"/>
            </a:xfrm>
            <a:prstGeom prst="rect">
              <a:avLst/>
            </a:prstGeom>
            <a:noFill/>
          </p:spPr>
          <p:txBody>
            <a:bodyPr wrap="square" lIns="0" tIns="0" rIns="0" bIns="0" anchor="b" anchorCtr="0">
              <a:noAutofit/>
            </a:bodyPr>
            <a:lstStyle/>
            <a:p>
              <a:pPr algn="dist">
                <a:defRPr/>
              </a:pPr>
              <a:r>
                <a:rPr lang="ko-KR" altLang="en-US" sz="1600">
                  <a:solidFill>
                    <a:srgbClr val="51270b"/>
                  </a:solidFill>
                  <a:latin typeface="Noto Sans CJK KR Bold"/>
                  <a:ea typeface="Noto Sans CJK KR Bold"/>
                </a:rPr>
                <a:t>주소</a:t>
              </a:r>
              <a:endParaRPr lang="ko-KR" altLang="en-US" sz="1600">
                <a:solidFill>
                  <a:srgbClr val="51270b"/>
                </a:solidFill>
                <a:latin typeface="Noto Sans CJK KR Bold"/>
                <a:ea typeface="Noto Sans CJK KR Bold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5587610" y="3435505"/>
              <a:ext cx="4211929" cy="446920"/>
            </a:xfrm>
            <a:prstGeom prst="rect">
              <a:avLst/>
            </a:prstGeom>
            <a:noFill/>
          </p:spPr>
          <p:txBody>
            <a:bodyPr wrap="square" lIns="0" tIns="0" rIns="0" bIns="0" anchor="b" anchorCtr="0">
              <a:noAutofit/>
            </a:bodyPr>
            <a:lstStyle/>
            <a:p>
              <a:pPr marL="90236" indent="0">
                <a:lnSpc>
                  <a:spcPct val="150000"/>
                </a:lnSpc>
                <a:defRPr/>
              </a:pPr>
              <a:r>
                <a:rPr lang="en-US" altLang="ko-KR" sz="1600">
                  <a:solidFill>
                    <a:srgbClr val="51270b"/>
                  </a:solidFill>
                  <a:latin typeface="Noto Sans CJK KR Light"/>
                  <a:ea typeface="Noto Sans CJK KR Light"/>
                </a:rPr>
                <a:t>010</a:t>
              </a:r>
              <a:r>
                <a:rPr lang="ko-KR" altLang="en-US" sz="1600">
                  <a:solidFill>
                    <a:srgbClr val="51270b"/>
                  </a:solidFill>
                  <a:latin typeface="Noto Sans CJK KR Light"/>
                  <a:ea typeface="Noto Sans CJK KR Light"/>
                </a:rPr>
                <a:t> </a:t>
              </a:r>
              <a:r>
                <a:rPr lang="en-US" altLang="ko-KR" sz="1600">
                  <a:solidFill>
                    <a:srgbClr val="51270b"/>
                  </a:solidFill>
                  <a:latin typeface="Noto Sans CJK KR Light"/>
                  <a:ea typeface="Noto Sans CJK KR Light"/>
                </a:rPr>
                <a:t>2087</a:t>
              </a:r>
              <a:r>
                <a:rPr lang="ko-KR" altLang="en-US" sz="1600">
                  <a:solidFill>
                    <a:srgbClr val="51270b"/>
                  </a:solidFill>
                  <a:latin typeface="Noto Sans CJK KR Light"/>
                  <a:ea typeface="Noto Sans CJK KR Light"/>
                </a:rPr>
                <a:t> </a:t>
              </a:r>
              <a:r>
                <a:rPr lang="en-US" altLang="ko-KR" sz="1600">
                  <a:solidFill>
                    <a:srgbClr val="51270b"/>
                  </a:solidFill>
                  <a:latin typeface="Noto Sans CJK KR Light"/>
                  <a:ea typeface="Noto Sans CJK KR Light"/>
                </a:rPr>
                <a:t>0957</a:t>
              </a:r>
              <a:endParaRPr lang="en-US" altLang="ko-KR" sz="1600">
                <a:solidFill>
                  <a:srgbClr val="51270b"/>
                </a:solidFill>
                <a:latin typeface="Noto Sans CJK KR Light"/>
                <a:ea typeface="Noto Sans CJK KR Light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336243" y="3434999"/>
              <a:ext cx="982608" cy="360000"/>
            </a:xfrm>
            <a:prstGeom prst="rect">
              <a:avLst/>
            </a:prstGeom>
            <a:noFill/>
          </p:spPr>
          <p:txBody>
            <a:bodyPr wrap="square" lIns="0" tIns="0" rIns="0" bIns="0" anchor="b" anchorCtr="0">
              <a:noAutofit/>
            </a:bodyPr>
            <a:lstStyle/>
            <a:p>
              <a:pPr algn="dist">
                <a:defRPr/>
              </a:pPr>
              <a:r>
                <a:rPr lang="ko-KR" altLang="en-US" sz="1600">
                  <a:solidFill>
                    <a:srgbClr val="51270b"/>
                  </a:solidFill>
                  <a:latin typeface="Noto Sans CJK KR Bold"/>
                  <a:ea typeface="Noto Sans CJK KR Bold"/>
                </a:rPr>
                <a:t>전화</a:t>
              </a:r>
              <a:endParaRPr lang="ko-KR" altLang="en-US" sz="1600">
                <a:solidFill>
                  <a:srgbClr val="51270b"/>
                </a:solidFill>
                <a:latin typeface="Noto Sans CJK KR Bold"/>
                <a:ea typeface="Noto Sans CJK KR Bold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544844" y="3979661"/>
              <a:ext cx="4211929" cy="360000"/>
            </a:xfrm>
            <a:prstGeom prst="rect">
              <a:avLst/>
            </a:prstGeom>
            <a:noFill/>
          </p:spPr>
          <p:txBody>
            <a:bodyPr wrap="square" lIns="0" tIns="0" rIns="0" bIns="0" anchor="b" anchorCtr="0">
              <a:noAutofit/>
            </a:bodyPr>
            <a:lstStyle/>
            <a:p>
              <a:pPr marL="100262" indent="0">
                <a:lnSpc>
                  <a:spcPct val="150000"/>
                </a:lnSpc>
                <a:defRPr/>
              </a:pPr>
              <a:r>
                <a:rPr lang="en-US" altLang="ko-KR" sz="1600">
                  <a:solidFill>
                    <a:srgbClr val="51270b"/>
                  </a:solidFill>
                  <a:latin typeface="Noto Sans CJK KR Light"/>
                  <a:ea typeface="Noto Sans CJK KR Light"/>
                </a:rPr>
                <a:t>vanillanongbu@naver.com</a:t>
              </a:r>
              <a:endParaRPr lang="en-US" altLang="ko-KR" sz="1600">
                <a:solidFill>
                  <a:srgbClr val="51270b"/>
                </a:solidFill>
                <a:latin typeface="Noto Sans CJK KR Light"/>
                <a:ea typeface="Noto Sans CJK KR Light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4356296" y="3962130"/>
              <a:ext cx="982608" cy="360000"/>
            </a:xfrm>
            <a:prstGeom prst="rect">
              <a:avLst/>
            </a:prstGeom>
            <a:noFill/>
          </p:spPr>
          <p:txBody>
            <a:bodyPr wrap="square" lIns="0" tIns="0" rIns="0" bIns="0" anchor="b" anchorCtr="0">
              <a:noAutofit/>
            </a:bodyPr>
            <a:lstStyle/>
            <a:p>
              <a:pPr algn="dist">
                <a:defRPr/>
              </a:pPr>
              <a:r>
                <a:rPr lang="ko-KR" altLang="en-US" sz="1600">
                  <a:solidFill>
                    <a:srgbClr val="51270b"/>
                  </a:solidFill>
                  <a:latin typeface="Noto Sans CJK KR Bold"/>
                  <a:ea typeface="Noto Sans CJK KR Bold"/>
                </a:rPr>
                <a:t>이메일</a:t>
              </a:r>
              <a:endParaRPr lang="ko-KR" altLang="en-US" sz="1600">
                <a:solidFill>
                  <a:srgbClr val="51270b"/>
                </a:solidFill>
                <a:latin typeface="Noto Sans CJK KR Bold"/>
                <a:ea typeface="Noto Sans CJK KR Bold"/>
              </a:endParaRPr>
            </a:p>
          </p:txBody>
        </p:sp>
      </p:grpSp>
      <p:pic>
        <p:nvPicPr>
          <p:cNvPr id="128" name="그림 127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69716" y="5202818"/>
            <a:ext cx="1655181" cy="16551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290</ep:Words>
  <ep:PresentationFormat>사용자 지정</ep:PresentationFormat>
  <ep:Paragraphs>54</ep:Paragraphs>
  <ep:Slides>7</ep:Slides>
  <ep:Notes>4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ep:HeadingPairs>
  <ep:TitlesOfParts>
    <vt:vector size="8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2020-10-26T10:14:15.000</dcterms:created>
  <dc:creator>문 희천</dc:creator>
  <cp:lastModifiedBy>klzxc</cp:lastModifiedBy>
  <dcterms:modified xsi:type="dcterms:W3CDTF">2022-04-12T09:14:16.230</dcterms:modified>
  <cp:revision>426</cp:revision>
  <dc:title>PowerPoint 프레젠테이션</dc:title>
  <cp:version>1000.0000.01</cp:version>
</cp:coreProperties>
</file>