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33"/>
  </p:notesMasterIdLst>
  <p:sldIdLst>
    <p:sldId id="439" r:id="rId6"/>
    <p:sldId id="483" r:id="rId7"/>
    <p:sldId id="482" r:id="rId8"/>
    <p:sldId id="485" r:id="rId9"/>
    <p:sldId id="484" r:id="rId10"/>
    <p:sldId id="486" r:id="rId11"/>
    <p:sldId id="505" r:id="rId12"/>
    <p:sldId id="509" r:id="rId13"/>
    <p:sldId id="499" r:id="rId14"/>
    <p:sldId id="487" r:id="rId15"/>
    <p:sldId id="488" r:id="rId16"/>
    <p:sldId id="491" r:id="rId17"/>
    <p:sldId id="496" r:id="rId18"/>
    <p:sldId id="497" r:id="rId19"/>
    <p:sldId id="489" r:id="rId20"/>
    <p:sldId id="498" r:id="rId21"/>
    <p:sldId id="490" r:id="rId22"/>
    <p:sldId id="492" r:id="rId23"/>
    <p:sldId id="493" r:id="rId24"/>
    <p:sldId id="494" r:id="rId25"/>
    <p:sldId id="507" r:id="rId26"/>
    <p:sldId id="508" r:id="rId27"/>
    <p:sldId id="495" r:id="rId28"/>
    <p:sldId id="511" r:id="rId29"/>
    <p:sldId id="506" r:id="rId30"/>
    <p:sldId id="510" r:id="rId31"/>
    <p:sldId id="266" r:id="rId32"/>
  </p:sldIdLst>
  <p:sldSz cx="9144000" cy="5143500" type="screen16x9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0E1A"/>
    <a:srgbClr val="C6223C"/>
    <a:srgbClr val="EBB7A9"/>
    <a:srgbClr val="EAB5A7"/>
    <a:srgbClr val="DA7B6F"/>
    <a:srgbClr val="378C73"/>
    <a:srgbClr val="313131"/>
    <a:srgbClr val="007A45"/>
    <a:srgbClr val="E2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7" autoAdjust="0"/>
  </p:normalViewPr>
  <p:slideViewPr>
    <p:cSldViewPr snapToGrid="0" showGuides="1">
      <p:cViewPr>
        <p:scale>
          <a:sx n="125" d="100"/>
          <a:sy n="125" d="100"/>
        </p:scale>
        <p:origin x="-1140" y="-4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mperti Carlo" userId="26a2844d-1632-43d6-b4c3-388a818c63b3" providerId="ADAL" clId="{A50E3615-AD39-4657-9556-1B1D4F88BEC0}"/>
    <pc:docChg chg="custSel modSld">
      <pc:chgData name="Lamperti Carlo" userId="26a2844d-1632-43d6-b4c3-388a818c63b3" providerId="ADAL" clId="{A50E3615-AD39-4657-9556-1B1D4F88BEC0}" dt="2022-08-31T07:41:13.848" v="119" actId="20577"/>
      <pc:docMkLst>
        <pc:docMk/>
      </pc:docMkLst>
      <pc:sldChg chg="modSp mod">
        <pc:chgData name="Lamperti Carlo" userId="26a2844d-1632-43d6-b4c3-388a818c63b3" providerId="ADAL" clId="{A50E3615-AD39-4657-9556-1B1D4F88BEC0}" dt="2022-08-31T07:37:49.092" v="65" actId="115"/>
        <pc:sldMkLst>
          <pc:docMk/>
          <pc:sldMk cId="3759321632" sldId="489"/>
        </pc:sldMkLst>
        <pc:spChg chg="mod">
          <ac:chgData name="Lamperti Carlo" userId="26a2844d-1632-43d6-b4c3-388a818c63b3" providerId="ADAL" clId="{A50E3615-AD39-4657-9556-1B1D4F88BEC0}" dt="2022-08-31T07:37:49.092" v="65" actId="115"/>
          <ac:spMkLst>
            <pc:docMk/>
            <pc:sldMk cId="3759321632" sldId="489"/>
            <ac:spMk id="21" creationId="{1D211910-6FD1-036D-CA8B-8DF7F5A1C351}"/>
          </ac:spMkLst>
        </pc:spChg>
      </pc:sldChg>
      <pc:sldChg chg="modSp mod">
        <pc:chgData name="Lamperti Carlo" userId="26a2844d-1632-43d6-b4c3-388a818c63b3" providerId="ADAL" clId="{A50E3615-AD39-4657-9556-1B1D4F88BEC0}" dt="2022-08-31T07:38:36.911" v="66" actId="113"/>
        <pc:sldMkLst>
          <pc:docMk/>
          <pc:sldMk cId="1684048665" sldId="490"/>
        </pc:sldMkLst>
        <pc:spChg chg="mod">
          <ac:chgData name="Lamperti Carlo" userId="26a2844d-1632-43d6-b4c3-388a818c63b3" providerId="ADAL" clId="{A50E3615-AD39-4657-9556-1B1D4F88BEC0}" dt="2022-08-31T07:38:36.911" v="66" actId="113"/>
          <ac:spMkLst>
            <pc:docMk/>
            <pc:sldMk cId="1684048665" sldId="490"/>
            <ac:spMk id="13" creationId="{7F8FB520-9515-6B59-9123-A4A9E4802A04}"/>
          </ac:spMkLst>
        </pc:spChg>
      </pc:sldChg>
      <pc:sldChg chg="modSp mod">
        <pc:chgData name="Lamperti Carlo" userId="26a2844d-1632-43d6-b4c3-388a818c63b3" providerId="ADAL" clId="{A50E3615-AD39-4657-9556-1B1D4F88BEC0}" dt="2022-08-31T07:17:54.158" v="64" actId="20577"/>
        <pc:sldMkLst>
          <pc:docMk/>
          <pc:sldMk cId="1842979850" sldId="499"/>
        </pc:sldMkLst>
        <pc:spChg chg="mod">
          <ac:chgData name="Lamperti Carlo" userId="26a2844d-1632-43d6-b4c3-388a818c63b3" providerId="ADAL" clId="{A50E3615-AD39-4657-9556-1B1D4F88BEC0}" dt="2022-08-31T07:17:54.158" v="64" actId="20577"/>
          <ac:spMkLst>
            <pc:docMk/>
            <pc:sldMk cId="1842979850" sldId="499"/>
            <ac:spMk id="13" creationId="{7F8FB520-9515-6B59-9123-A4A9E4802A04}"/>
          </ac:spMkLst>
        </pc:spChg>
      </pc:sldChg>
      <pc:sldChg chg="modSp mod">
        <pc:chgData name="Lamperti Carlo" userId="26a2844d-1632-43d6-b4c3-388a818c63b3" providerId="ADAL" clId="{A50E3615-AD39-4657-9556-1B1D4F88BEC0}" dt="2022-08-31T07:41:13.848" v="119" actId="20577"/>
        <pc:sldMkLst>
          <pc:docMk/>
          <pc:sldMk cId="2180270795" sldId="507"/>
        </pc:sldMkLst>
        <pc:spChg chg="mod">
          <ac:chgData name="Lamperti Carlo" userId="26a2844d-1632-43d6-b4c3-388a818c63b3" providerId="ADAL" clId="{A50E3615-AD39-4657-9556-1B1D4F88BEC0}" dt="2022-08-31T07:41:13.848" v="119" actId="20577"/>
          <ac:spMkLst>
            <pc:docMk/>
            <pc:sldMk cId="2180270795" sldId="507"/>
            <ac:spMk id="5" creationId="{63C70839-C997-EEAD-7F26-5B9A904102E3}"/>
          </ac:spMkLst>
        </pc:spChg>
      </pc:sldChg>
      <pc:sldChg chg="modSp mod">
        <pc:chgData name="Lamperti Carlo" userId="26a2844d-1632-43d6-b4c3-388a818c63b3" providerId="ADAL" clId="{A50E3615-AD39-4657-9556-1B1D4F88BEC0}" dt="2022-08-31T07:17:32.028" v="27" actId="20577"/>
        <pc:sldMkLst>
          <pc:docMk/>
          <pc:sldMk cId="3932339440" sldId="509"/>
        </pc:sldMkLst>
        <pc:spChg chg="mod">
          <ac:chgData name="Lamperti Carlo" userId="26a2844d-1632-43d6-b4c3-388a818c63b3" providerId="ADAL" clId="{A50E3615-AD39-4657-9556-1B1D4F88BEC0}" dt="2022-08-31T07:17:32.028" v="27" actId="20577"/>
          <ac:spMkLst>
            <pc:docMk/>
            <pc:sldMk cId="3932339440" sldId="509"/>
            <ac:spMk id="13" creationId="{7F8FB520-9515-6B59-9123-A4A9E4802A0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0E880-4B04-4D15-9CD9-7B88EC8A2F6E}" type="datetimeFigureOut">
              <a:rPr lang="it-IT" smtClean="0"/>
              <a:t>05/09/2022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689D6-DC66-4C1B-96DD-A4F2A79507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95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 txBox="1"/>
          <p:nvPr/>
        </p:nvSpPr>
        <p:spPr>
          <a:xfrm>
            <a:off x="3821917" y="10250307"/>
            <a:ext cx="2923839" cy="5395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05EE3C5-44AD-4978-B39B-FFEF454C63C5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03590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689D6-DC66-4C1B-96DD-A4F2A7950771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911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0FDE-CDCC-4081-82DE-2E2D22D310F9}" type="datetime1">
              <a:rPr lang="it-IT" smtClean="0"/>
              <a:t>05/09/2022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SALES TRAINING “NMS+"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11BA-AA12-44EC-8677-B9C64BF54123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6277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3285A-58D1-461D-9A23-F62C48F013A3}" type="datetime1">
              <a:rPr lang="it-IT" smtClean="0"/>
              <a:t>05/09/2022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SALES TRAINING “NMS+"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11BA-AA12-44EC-8677-B9C64BF54123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40348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0881-FA2C-4688-AB00-2EDF6938E90B}" type="datetime1">
              <a:rPr lang="it-IT" smtClean="0"/>
              <a:t>05/09/2022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SALES TRAINING “NMS+"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11BA-AA12-44EC-8677-B9C64BF54123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25496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>
          <a:xfrm>
            <a:off x="685800" y="1597817"/>
            <a:ext cx="7772400" cy="11025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2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21FEEC-CADD-4C3F-9761-75BB84B95F73}" type="datetime1">
              <a:rPr lang="it-IT" smtClean="0"/>
              <a:t>05/09/2022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SALES TRAINING “NMS+"</a:t>
            </a:r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C03DC3-71E0-43F9-8332-7204F93E4D92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8750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DE2937-A032-4387-BBBE-ECFAD4D2B2CA}" type="datetime1">
              <a:rPr lang="it-IT" smtClean="0"/>
              <a:t>05/09/2022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SALES TRAINING “NMS+"</a:t>
            </a:r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24E3ED-6E9A-4FBD-8B5A-A7791990958F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2763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722311" y="3305172"/>
            <a:ext cx="7772400" cy="1021553"/>
          </a:xfrm>
        </p:spPr>
        <p:txBody>
          <a:bodyPr anchor="t" anchorCtr="0"/>
          <a:lstStyle>
            <a:lvl1pPr algn="l">
              <a:defRPr sz="3000" b="1" cap="all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722311" y="2180035"/>
            <a:ext cx="7772400" cy="1125137"/>
          </a:xfrm>
        </p:spPr>
        <p:txBody>
          <a:bodyPr anchor="b"/>
          <a:lstStyle>
            <a:lvl1pPr marL="0" indent="0">
              <a:spcBef>
                <a:spcPts val="375"/>
              </a:spcBef>
              <a:buNone/>
              <a:defRPr sz="15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442B17-043A-4EFE-9604-874013090B2A}" type="datetime1">
              <a:rPr lang="it-IT" smtClean="0"/>
              <a:t>05/09/2022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SALES TRAINING “NMS+"</a:t>
            </a:r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843E9D-1C5C-4B10-887C-BA3913939D52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4965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457201" y="1200151"/>
            <a:ext cx="4038603" cy="3394469"/>
          </a:xfrm>
        </p:spPr>
        <p:txBody>
          <a:bodyPr/>
          <a:lstStyle>
            <a:lvl1pPr>
              <a:spcBef>
                <a:spcPts val="525"/>
              </a:spcBef>
              <a:defRPr sz="2100"/>
            </a:lvl1pPr>
            <a:lvl2pPr>
              <a:spcBef>
                <a:spcPts val="450"/>
              </a:spcBef>
              <a:defRPr sz="1800"/>
            </a:lvl2pPr>
            <a:lvl3pPr>
              <a:spcBef>
                <a:spcPts val="375"/>
              </a:spcBef>
              <a:defRPr sz="1500"/>
            </a:lvl3pPr>
            <a:lvl4pPr>
              <a:spcBef>
                <a:spcPts val="300"/>
              </a:spcBef>
              <a:defRPr sz="1350"/>
            </a:lvl4pPr>
            <a:lvl5pPr>
              <a:spcBef>
                <a:spcPts val="300"/>
              </a:spcBef>
              <a:defRPr sz="135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4648197" y="1200151"/>
            <a:ext cx="4038603" cy="3394469"/>
          </a:xfrm>
        </p:spPr>
        <p:txBody>
          <a:bodyPr/>
          <a:lstStyle>
            <a:lvl1pPr>
              <a:spcBef>
                <a:spcPts val="525"/>
              </a:spcBef>
              <a:defRPr sz="2100"/>
            </a:lvl1pPr>
            <a:lvl2pPr>
              <a:spcBef>
                <a:spcPts val="450"/>
              </a:spcBef>
              <a:defRPr sz="1800"/>
            </a:lvl2pPr>
            <a:lvl3pPr>
              <a:spcBef>
                <a:spcPts val="375"/>
              </a:spcBef>
              <a:defRPr sz="1500"/>
            </a:lvl3pPr>
            <a:lvl4pPr>
              <a:spcBef>
                <a:spcPts val="300"/>
              </a:spcBef>
              <a:defRPr sz="1350"/>
            </a:lvl4pPr>
            <a:lvl5pPr>
              <a:spcBef>
                <a:spcPts val="300"/>
              </a:spcBef>
              <a:defRPr sz="135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B3B87D-6F66-4BB1-BDB1-8043A98C437A}" type="datetime1">
              <a:rPr lang="it-IT" smtClean="0"/>
              <a:t>05/09/2022</a:t>
            </a:fld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SALES TRAINING “NMS+"</a:t>
            </a:r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DEA9BD-43F1-4297-A5D9-706908C02F6E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4664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4" cy="479819"/>
          </a:xfrm>
        </p:spPr>
        <p:txBody>
          <a:bodyPr anchor="b"/>
          <a:lstStyle>
            <a:lvl1pPr marL="0" indent="0">
              <a:spcBef>
                <a:spcPts val="450"/>
              </a:spcBef>
              <a:buNone/>
              <a:defRPr sz="18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457200" y="1631154"/>
            <a:ext cx="4040184" cy="2963465"/>
          </a:xfrm>
        </p:spPr>
        <p:txBody>
          <a:bodyPr/>
          <a:lstStyle>
            <a:lvl1pPr>
              <a:spcBef>
                <a:spcPts val="450"/>
              </a:spcBef>
              <a:defRPr sz="1800"/>
            </a:lvl1pPr>
            <a:lvl2pPr>
              <a:spcBef>
                <a:spcPts val="375"/>
              </a:spcBef>
              <a:defRPr sz="1500"/>
            </a:lvl2pPr>
            <a:lvl3pPr>
              <a:spcBef>
                <a:spcPts val="300"/>
              </a:spcBef>
              <a:defRPr sz="135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3"/>
          </p:nvPr>
        </p:nvSpPr>
        <p:spPr>
          <a:xfrm>
            <a:off x="4645023" y="1151335"/>
            <a:ext cx="4041776" cy="479819"/>
          </a:xfrm>
        </p:spPr>
        <p:txBody>
          <a:bodyPr anchor="b"/>
          <a:lstStyle>
            <a:lvl1pPr marL="0" indent="0">
              <a:spcBef>
                <a:spcPts val="450"/>
              </a:spcBef>
              <a:buNone/>
              <a:defRPr sz="18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 txBox="1">
            <a:spLocks noGrp="1"/>
          </p:cNvSpPr>
          <p:nvPr>
            <p:ph idx="4"/>
          </p:nvPr>
        </p:nvSpPr>
        <p:spPr>
          <a:xfrm>
            <a:off x="4645023" y="1631154"/>
            <a:ext cx="4041776" cy="2963465"/>
          </a:xfrm>
        </p:spPr>
        <p:txBody>
          <a:bodyPr/>
          <a:lstStyle>
            <a:lvl1pPr>
              <a:spcBef>
                <a:spcPts val="450"/>
              </a:spcBef>
              <a:defRPr sz="1800"/>
            </a:lvl1pPr>
            <a:lvl2pPr>
              <a:spcBef>
                <a:spcPts val="375"/>
              </a:spcBef>
              <a:defRPr sz="1500"/>
            </a:lvl2pPr>
            <a:lvl3pPr>
              <a:spcBef>
                <a:spcPts val="300"/>
              </a:spcBef>
              <a:defRPr sz="135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03B69A-8879-4290-9604-9143A926D759}" type="datetime1">
              <a:rPr lang="it-IT" smtClean="0"/>
              <a:t>05/09/2022</a:t>
            </a:fld>
            <a:endParaRPr lang="it-IT"/>
          </a:p>
        </p:txBody>
      </p:sp>
      <p:sp>
        <p:nvSpPr>
          <p:cNvPr id="8" name="Segnaposto piè di pagina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SALES TRAINING “NMS+"</a:t>
            </a:r>
          </a:p>
        </p:txBody>
      </p:sp>
      <p:sp>
        <p:nvSpPr>
          <p:cNvPr id="9" name="Segnaposto numero diapositiva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E10D89-0D3F-45DD-BDB6-9779AB389B23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5771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F5AC37-D5F6-4B10-AEA4-BC714586D039}" type="datetime1">
              <a:rPr lang="it-IT" smtClean="0"/>
              <a:t>05/09/2022</a:t>
            </a:fld>
            <a:endParaRPr lang="it-IT"/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SALES TRAINING “NMS+"</a:t>
            </a:r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A42218-9945-4978-81A4-6213F84BCEE5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7618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8E918C-451F-482F-ADC4-D98A3BC82F21}" type="datetime1">
              <a:rPr lang="it-IT" smtClean="0"/>
              <a:t>05/09/2022</a:t>
            </a:fld>
            <a:endParaRPr lang="it-IT"/>
          </a:p>
        </p:txBody>
      </p:sp>
      <p:sp>
        <p:nvSpPr>
          <p:cNvPr id="3" name="Segnaposto piè di pagina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SALES TRAINING “NMS+"</a:t>
            </a:r>
          </a:p>
        </p:txBody>
      </p:sp>
      <p:sp>
        <p:nvSpPr>
          <p:cNvPr id="4" name="Segnaposto numero diapositiv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8BCA25-03C9-4D39-AE99-377C70CAC6A1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804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1" cy="871535"/>
          </a:xfrm>
        </p:spPr>
        <p:txBody>
          <a:bodyPr anchor="b" anchorCtr="0"/>
          <a:lstStyle>
            <a:lvl1pPr algn="l">
              <a:defRPr sz="1500" b="1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3575047" y="204786"/>
            <a:ext cx="5111752" cy="438983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457201" y="1076321"/>
            <a:ext cx="3008311" cy="3518298"/>
          </a:xfrm>
        </p:spPr>
        <p:txBody>
          <a:bodyPr/>
          <a:lstStyle>
            <a:lvl1pPr marL="0" indent="0">
              <a:spcBef>
                <a:spcPts val="225"/>
              </a:spcBef>
              <a:buNone/>
              <a:defRPr sz="105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AA9941-EA51-452A-A77C-534552FA6F90}" type="datetime1">
              <a:rPr lang="it-IT" smtClean="0"/>
              <a:t>05/09/2022</a:t>
            </a:fld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SALES TRAINING “NMS+"</a:t>
            </a:r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5D1763-12EC-4F54-A488-E52C4875E800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14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0E53-862B-41BD-B1C5-B4034196CAAF}" type="datetime1">
              <a:rPr lang="it-IT" smtClean="0"/>
              <a:t>05/09/2022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SALES TRAINING “NMS+"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11BA-AA12-44EC-8677-B9C64BF54123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1315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792288" y="3600451"/>
            <a:ext cx="5486400" cy="425051"/>
          </a:xfrm>
        </p:spPr>
        <p:txBody>
          <a:bodyPr anchor="b" anchorCtr="0"/>
          <a:lstStyle>
            <a:lvl1pPr algn="l">
              <a:defRPr sz="1500" b="1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 txBox="1"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1792288" y="4025501"/>
            <a:ext cx="5486400" cy="603648"/>
          </a:xfrm>
        </p:spPr>
        <p:txBody>
          <a:bodyPr/>
          <a:lstStyle>
            <a:lvl1pPr marL="0" indent="0">
              <a:spcBef>
                <a:spcPts val="225"/>
              </a:spcBef>
              <a:buNone/>
              <a:defRPr sz="105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B77EFD-5D3C-4669-84C5-BBF4183A06E4}" type="datetime1">
              <a:rPr lang="it-IT" smtClean="0"/>
              <a:t>05/09/2022</a:t>
            </a:fld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SALES TRAINING “NMS+"</a:t>
            </a:r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101A61-717C-4152-A472-4CEB2677F51F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1649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9EB1A0-4EB2-4BE3-A14F-840CC3DAE787}" type="datetime1">
              <a:rPr lang="it-IT" smtClean="0"/>
              <a:t>05/09/2022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SALES TRAINING “NMS+"</a:t>
            </a:r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1524A1-0C8A-40D1-8EDF-6D25B8E73F0A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7537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 txBox="1"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>
          <a:xfrm>
            <a:off x="457200" y="205980"/>
            <a:ext cx="6019796" cy="4388647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E9B062-6041-4C1C-B7B3-0EF4CC96E3FC}" type="datetime1">
              <a:rPr lang="it-IT" smtClean="0"/>
              <a:t>05/09/2022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SALES TRAINING “NMS+"</a:t>
            </a:r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E565DB-3F56-4C25-8BF8-0F067534D0DB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4275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90FCB7-B1FE-41B8-8505-C4063A41C96D}" type="datetime1">
              <a:rPr lang="it-IT" smtClean="0"/>
              <a:t>05/09/2022</a:t>
            </a:fld>
            <a:endParaRPr lang="it-IT"/>
          </a:p>
        </p:txBody>
      </p:sp>
      <p:sp>
        <p:nvSpPr>
          <p:cNvPr id="3" name="Segnaposto piè di pagina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SALES TRAINING “NMS+"</a:t>
            </a:r>
          </a:p>
        </p:txBody>
      </p:sp>
      <p:sp>
        <p:nvSpPr>
          <p:cNvPr id="4" name="Segnaposto numero diapositiv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8BCA25-03C9-4D39-AE99-377C70CAC6A1}" type="slidenum">
              <a:t>‹#›</a:t>
            </a:fld>
            <a:endParaRPr lang="it-IT"/>
          </a:p>
        </p:txBody>
      </p:sp>
      <p:sp>
        <p:nvSpPr>
          <p:cNvPr id="5" name="Titelplatzhalter 7">
            <a:extLst>
              <a:ext uri="{FF2B5EF4-FFF2-40B4-BE49-F238E27FC236}">
                <a16:creationId xmlns:a16="http://schemas.microsoft.com/office/drawing/2014/main" xmlns="" id="{36D86885-9218-497D-8ABD-5B940D757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34" y="249492"/>
            <a:ext cx="6995120" cy="399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2700" b="1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xmlns="" id="{9C6E7548-6D96-4826-9852-BA19C1B77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30" y="789640"/>
            <a:ext cx="8629141" cy="3779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97201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EBB1D4-9C0C-4D07-B259-DC14E117652D}" type="datetime1">
              <a:rPr lang="it-IT" smtClean="0"/>
              <a:t>05/09/2022</a:t>
            </a:fld>
            <a:endParaRPr lang="it-IT"/>
          </a:p>
        </p:txBody>
      </p:sp>
      <p:sp>
        <p:nvSpPr>
          <p:cNvPr id="8" name="Segnaposto piè di pagina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CH"/>
              <a:t>SALES TRAINING “NMS+"</a:t>
            </a:r>
            <a:endParaRPr lang="it-IT" dirty="0"/>
          </a:p>
        </p:txBody>
      </p:sp>
      <p:sp>
        <p:nvSpPr>
          <p:cNvPr id="9" name="Segnaposto numero diapositiva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E10D89-0D3F-45DD-BDB6-9779AB389B23}" type="slidenum">
              <a:t>‹#›</a:t>
            </a:fld>
            <a:endParaRPr lang="it-IT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xmlns="" id="{E49F1282-081C-4F63-BB23-B097996ED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0826" y="789386"/>
            <a:ext cx="4249167" cy="377785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xmlns="" id="{A3E8CAEC-7AE9-4550-A182-1E9FC62E35E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644011" y="789386"/>
            <a:ext cx="4249167" cy="377785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4" name="Titelplatzhalter 7">
            <a:extLst>
              <a:ext uri="{FF2B5EF4-FFF2-40B4-BE49-F238E27FC236}">
                <a16:creationId xmlns:a16="http://schemas.microsoft.com/office/drawing/2014/main" xmlns="" id="{219273D5-AB5D-400E-8B35-75F5BEAAF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34" y="249492"/>
            <a:ext cx="6995120" cy="399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2700" b="1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39028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98D6C31-3794-41AD-B6FB-A7A9B1D0C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 b="1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96A46DBB-C6D9-4F1B-8AC6-2C9017DF0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F0AE-5688-4269-B575-5026CCD147C4}" type="datetime1">
              <a:rPr lang="it-IT" smtClean="0"/>
              <a:t>05/09/2022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096B2C6A-E66A-4570-93CD-42AFF4715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SALES TRAINING “NMS+"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B82F19F8-CDBB-43FE-B4A6-EEAEA285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52E8-8F05-4C94-B9D3-72CB6BF64292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10622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3">
            <a:extLst>
              <a:ext uri="{FF2B5EF4-FFF2-40B4-BE49-F238E27FC236}">
                <a16:creationId xmlns:a16="http://schemas.microsoft.com/office/drawing/2014/main" xmlns="" id="{C3AB3FB0-7C71-4A0A-A65F-5C05B1095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0826" y="789386"/>
            <a:ext cx="4249167" cy="377785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xmlns="" id="{18F9A3F4-CFD9-47F1-91A1-40BB9EF33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34" y="249492"/>
            <a:ext cx="6995120" cy="399600"/>
          </a:xfrm>
        </p:spPr>
        <p:txBody>
          <a:bodyPr/>
          <a:lstStyle>
            <a:lvl1pPr>
              <a:defRPr sz="270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xmlns="" id="{E764B935-F2CB-489F-A902-D0B90E6E43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631824" y="789385"/>
            <a:ext cx="4249167" cy="1728359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xmlns="" id="{0662A627-AA8B-4D12-B500-E27B1CD4D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009" y="2625758"/>
            <a:ext cx="4249167" cy="19438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23" name="Segnaposto data 4">
            <a:extLst>
              <a:ext uri="{FF2B5EF4-FFF2-40B4-BE49-F238E27FC236}">
                <a16:creationId xmlns:a16="http://schemas.microsoft.com/office/drawing/2014/main" xmlns="" id="{391059E7-F11E-4F47-8A64-000BF54E3C7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4767264"/>
            <a:ext cx="2133596" cy="273847"/>
          </a:xfrm>
        </p:spPr>
        <p:txBody>
          <a:bodyPr/>
          <a:lstStyle>
            <a:lvl1pPr>
              <a:defRPr/>
            </a:lvl1pPr>
          </a:lstStyle>
          <a:p>
            <a:pPr lvl="0"/>
            <a:fld id="{5B7E3E35-1142-465E-A756-B2733D5E7854}" type="datetime1">
              <a:rPr lang="it-IT" smtClean="0"/>
              <a:t>05/09/2022</a:t>
            </a:fld>
            <a:endParaRPr lang="it-IT"/>
          </a:p>
        </p:txBody>
      </p:sp>
      <p:sp>
        <p:nvSpPr>
          <p:cNvPr id="24" name="Segnaposto piè di pagina 5">
            <a:extLst>
              <a:ext uri="{FF2B5EF4-FFF2-40B4-BE49-F238E27FC236}">
                <a16:creationId xmlns:a16="http://schemas.microsoft.com/office/drawing/2014/main" xmlns="" id="{F191EC2F-A814-4223-AD61-C86CF6D7ADF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4" y="4767264"/>
            <a:ext cx="2895603" cy="27384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SALES TRAINING “NMS+"</a:t>
            </a:r>
          </a:p>
        </p:txBody>
      </p:sp>
      <p:sp>
        <p:nvSpPr>
          <p:cNvPr id="25" name="Segnaposto numero diapositiva 6">
            <a:extLst>
              <a:ext uri="{FF2B5EF4-FFF2-40B4-BE49-F238E27FC236}">
                <a16:creationId xmlns:a16="http://schemas.microsoft.com/office/drawing/2014/main" xmlns="" id="{711F2F4F-8BAC-4393-9D32-254F46A9736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4767264"/>
            <a:ext cx="2133596" cy="273847"/>
          </a:xfrm>
        </p:spPr>
        <p:txBody>
          <a:bodyPr/>
          <a:lstStyle>
            <a:lvl1pPr>
              <a:defRPr/>
            </a:lvl1pPr>
          </a:lstStyle>
          <a:p>
            <a:pPr lvl="0"/>
            <a:fld id="{72101A61-717C-4152-A472-4CEB2677F51F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0648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58D3-8FA6-4990-8D6F-4812B5EFBBE1}" type="datetime1">
              <a:rPr lang="it-IT" smtClean="0"/>
              <a:t>05/09/2022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SALES TRAINING “NMS+"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11BA-AA12-44EC-8677-B9C64BF54123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1563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4A5E-4D0E-4978-9CA1-F053B0DDF724}" type="datetime1">
              <a:rPr lang="it-IT" smtClean="0"/>
              <a:t>05/09/2022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SALES TRAINING “NMS+"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11BA-AA12-44EC-8677-B9C64BF54123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21222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C61A-B3B3-4AC0-A456-79988F915D91}" type="datetime1">
              <a:rPr lang="it-IT" smtClean="0"/>
              <a:t>05/09/2022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SALES TRAINING “NMS+"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11BA-AA12-44EC-8677-B9C64BF54123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8458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B994-0E7D-4259-9C76-34412A109ED4}" type="datetime1">
              <a:rPr lang="it-IT" smtClean="0"/>
              <a:t>05/09/2022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SALES TRAINING “NMS+"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11BA-AA12-44EC-8677-B9C64BF54123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2179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4D8F-3070-4D70-AE6C-5317C30B98DE}" type="datetime1">
              <a:rPr lang="it-IT" smtClean="0"/>
              <a:t>05/09/2022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SALES TRAINING “NMS+"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11BA-AA12-44EC-8677-B9C64BF54123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7124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6D45-0BA9-4C70-9E6F-98AF00EC170F}" type="datetime1">
              <a:rPr lang="it-IT" smtClean="0"/>
              <a:t>05/09/2022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SALES TRAINING “NMS+"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11BA-AA12-44EC-8677-B9C64BF54123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736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31C7-C508-49E7-B1D3-1A843B9B23C1}" type="datetime1">
              <a:rPr lang="it-IT" smtClean="0"/>
              <a:t>05/09/2022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SALES TRAINING “NMS+"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11BA-AA12-44EC-8677-B9C64BF54123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9192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C7C81-0AC9-4E53-9557-B205CC89E65D}" type="datetime1">
              <a:rPr lang="it-IT" smtClean="0"/>
              <a:t>05/09/2022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/>
              <a:t>SALES TRAINING “NMS+"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E11BA-AA12-44EC-8677-B9C64BF54123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863257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457200" y="4767264"/>
            <a:ext cx="2133596" cy="2738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F931967F-DA65-4D84-8CE0-62A62FB0AD3F}" type="datetime1">
              <a:rPr lang="it-IT" smtClean="0"/>
              <a:t>05/09/2022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124204" y="4767264"/>
            <a:ext cx="2895603" cy="2738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r>
              <a:rPr lang="it-IT"/>
              <a:t>SALES TRAINING “NMS+"</a:t>
            </a:r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4767264"/>
            <a:ext cx="2133596" cy="2738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32C452E8-8F05-4C94-B9D3-72CB6BF64292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217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hf hdr="0" ftr="0"/>
  <p:txStyles>
    <p:titleStyle>
      <a:lvl1pPr marL="0" marR="0" lvl="0" indent="0" algn="ctr" defTabSz="6858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33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1pPr>
    </p:titleStyle>
    <p:bodyStyle>
      <a:lvl1pPr marL="257175" marR="0" lvl="0" indent="-257175" algn="l" defTabSz="6858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it-IT" sz="24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1pPr>
      <a:lvl2pPr marL="557213" marR="0" lvl="1" indent="-214313" algn="l" defTabSz="685800" rtl="0" fontAlgn="auto" hangingPunct="1">
        <a:lnSpc>
          <a:spcPct val="100000"/>
        </a:lnSpc>
        <a:spcBef>
          <a:spcPts val="525"/>
        </a:spcBef>
        <a:spcAft>
          <a:spcPts val="0"/>
        </a:spcAft>
        <a:buSzPct val="100000"/>
        <a:buFont typeface="Arial" pitchFamily="34"/>
        <a:buChar char="–"/>
        <a:tabLst/>
        <a:defRPr lang="it-IT" sz="21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2pPr>
      <a:lvl3pPr marL="857250" marR="0" lvl="2" indent="-171450" algn="l" defTabSz="685800" rtl="0" fontAlgn="auto" hangingPunct="1">
        <a:lnSpc>
          <a:spcPct val="100000"/>
        </a:lnSpc>
        <a:spcBef>
          <a:spcPts val="45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3pPr>
      <a:lvl4pPr marL="1200150" marR="0" lvl="3" indent="-171450" algn="l" defTabSz="685800" rtl="0" fontAlgn="auto" hangingPunct="1">
        <a:lnSpc>
          <a:spcPct val="10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–"/>
        <a:tabLst/>
        <a:defRPr lang="it-IT" sz="15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4pPr>
      <a:lvl5pPr marL="1543050" marR="0" lvl="4" indent="-171450" algn="l" defTabSz="685800" rtl="0" fontAlgn="auto" hangingPunct="1">
        <a:lnSpc>
          <a:spcPct val="100000"/>
        </a:lnSpc>
        <a:spcBef>
          <a:spcPts val="375"/>
        </a:spcBef>
        <a:spcAft>
          <a:spcPts val="0"/>
        </a:spcAft>
        <a:buSzPct val="100000"/>
        <a:buFont typeface="Arial" pitchFamily="34"/>
        <a:buChar char="»"/>
        <a:tabLst/>
        <a:defRPr lang="it-IT" sz="15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13" Type="http://schemas.openxmlformats.org/officeDocument/2006/relationships/image" Target="../media/image2.png"/><Relationship Id="rId3" Type="http://schemas.openxmlformats.org/officeDocument/2006/relationships/hyperlink" Target="https://www.linkedin.com/company/9345973/admin/updates/" TargetMode="External"/><Relationship Id="rId7" Type="http://schemas.openxmlformats.org/officeDocument/2006/relationships/hyperlink" Target="http://www.instagtram.com/rancilio_official" TargetMode="External"/><Relationship Id="rId12" Type="http://schemas.openxmlformats.org/officeDocument/2006/relationships/image" Target="../media/image47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11" Type="http://schemas.openxmlformats.org/officeDocument/2006/relationships/hyperlink" Target="https://twitter.com/ranciliogroup" TargetMode="External"/><Relationship Id="rId5" Type="http://schemas.openxmlformats.org/officeDocument/2006/relationships/hyperlink" Target="https://www.facebook.com/RancilioGroup/?ref=bookmarks" TargetMode="External"/><Relationship Id="rId10" Type="http://schemas.openxmlformats.org/officeDocument/2006/relationships/image" Target="../media/image46.jpg"/><Relationship Id="rId4" Type="http://schemas.openxmlformats.org/officeDocument/2006/relationships/image" Target="../media/image43.jpg"/><Relationship Id="rId9" Type="http://schemas.openxmlformats.org/officeDocument/2006/relationships/hyperlink" Target="https://www.youtube.com/user/rancilioadmi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93235949-1FFE-4C00-9E4F-3459790E44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25605" r="8694" b="6705"/>
          <a:stretch/>
        </p:blipFill>
        <p:spPr>
          <a:xfrm>
            <a:off x="4779878" y="0"/>
            <a:ext cx="4364122" cy="51435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0" y="0"/>
            <a:ext cx="4779878" cy="5143500"/>
          </a:xfrm>
          <a:prstGeom prst="rect">
            <a:avLst/>
          </a:prstGeom>
          <a:solidFill>
            <a:srgbClr val="C00000"/>
          </a:solidFill>
          <a:ln>
            <a:solidFill>
              <a:srgbClr val="C2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it-IT" sz="135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Segnaposto testo 5"/>
          <p:cNvSpPr txBox="1"/>
          <p:nvPr/>
        </p:nvSpPr>
        <p:spPr>
          <a:xfrm>
            <a:off x="687489" y="878527"/>
            <a:ext cx="3471556" cy="11622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14322" indent="-286938" defTabSz="685800">
              <a:spcBef>
                <a:spcPts val="67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1" kern="0" dirty="0">
                <a:solidFill>
                  <a:prstClr val="white"/>
                </a:solidFill>
                <a:latin typeface="+mj-lt"/>
                <a:cs typeface="Calibri" pitchFamily="34"/>
              </a:rPr>
              <a:t>INVICTA</a:t>
            </a:r>
          </a:p>
          <a:p>
            <a:pPr marL="314322" indent="-286938" defTabSz="685800">
              <a:spcBef>
                <a:spcPts val="67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 smtClean="0">
                <a:solidFill>
                  <a:prstClr val="white"/>
                </a:solidFill>
                <a:latin typeface="+mj-lt"/>
                <a:cs typeface="Calibri" pitchFamily="34"/>
              </a:rPr>
              <a:t>Product </a:t>
            </a:r>
          </a:p>
          <a:p>
            <a:pPr marL="314322" indent="-286938" defTabSz="685800">
              <a:spcBef>
                <a:spcPts val="67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 smtClean="0">
                <a:solidFill>
                  <a:prstClr val="white"/>
                </a:solidFill>
                <a:latin typeface="+mj-lt"/>
                <a:cs typeface="Calibri" pitchFamily="34"/>
              </a:rPr>
              <a:t>Feature &amp; </a:t>
            </a:r>
            <a:endParaRPr lang="it-IT" sz="2800" b="1" kern="0" dirty="0">
              <a:solidFill>
                <a:prstClr val="white"/>
              </a:solidFill>
              <a:latin typeface="+mj-lt"/>
              <a:cs typeface="Calibri" pitchFamily="34"/>
            </a:endParaRPr>
          </a:p>
          <a:p>
            <a:pPr marL="314322" indent="-286938" defTabSz="685800">
              <a:spcBef>
                <a:spcPts val="67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1" kern="0" dirty="0" smtClean="0">
                <a:solidFill>
                  <a:prstClr val="white"/>
                </a:solidFill>
                <a:latin typeface="+mj-lt"/>
                <a:cs typeface="Calibri" pitchFamily="34"/>
              </a:rPr>
              <a:t>Technical detail </a:t>
            </a:r>
          </a:p>
          <a:p>
            <a:pPr marL="314322" indent="-286938" defTabSz="685800">
              <a:spcBef>
                <a:spcPts val="67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1" kern="0" dirty="0" smtClean="0">
                <a:solidFill>
                  <a:prstClr val="white"/>
                </a:solidFill>
                <a:latin typeface="+mj-lt"/>
                <a:cs typeface="Calibri" pitchFamily="34"/>
              </a:rPr>
              <a:t>2022</a:t>
            </a:r>
            <a:endParaRPr lang="it-IT" sz="2250" b="1" kern="0" dirty="0">
              <a:solidFill>
                <a:prstClr val="white"/>
              </a:solidFill>
              <a:latin typeface="+mj-lt"/>
              <a:cs typeface="Calibri" pitchFamily="34"/>
            </a:endParaRPr>
          </a:p>
        </p:txBody>
      </p:sp>
      <p:pic>
        <p:nvPicPr>
          <p:cNvPr id="3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xmlns="" id="{9FDFF409-AC19-413E-B0B1-5690C0C0F4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2" y="4078224"/>
            <a:ext cx="1670607" cy="704852"/>
          </a:xfrm>
          <a:prstGeom prst="rect">
            <a:avLst/>
          </a:prstGeom>
        </p:spPr>
      </p:pic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4A64D7BA-28D4-3D68-5F72-588A1EF08C20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fld id="{5532722D-A34A-430B-8755-61AA99211935}" type="datetime1">
              <a:rPr lang="it-IT" smtClean="0"/>
              <a:t>05/09/2022</a:t>
            </a:fld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16B730D-C3A3-64C2-CC0F-B9F71135111D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78BCA25-03C9-4D39-AE99-377C70CAC6A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0018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apparecchio&#10;&#10;Descrizione generata automaticamente">
            <a:extLst>
              <a:ext uri="{FF2B5EF4-FFF2-40B4-BE49-F238E27FC236}">
                <a16:creationId xmlns:a16="http://schemas.microsoft.com/office/drawing/2014/main" xmlns="" id="{0E51E314-C8AB-87DD-4E3E-ACD87ED634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8" t="21664" r="56383" b="37457"/>
          <a:stretch/>
        </p:blipFill>
        <p:spPr>
          <a:xfrm>
            <a:off x="3624273" y="820517"/>
            <a:ext cx="5519727" cy="4323962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xmlns="" id="{908AE495-76AD-4E12-8CA3-0E1AC0E8A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34" y="249492"/>
            <a:ext cx="6995120" cy="399600"/>
          </a:xfrm>
        </p:spPr>
        <p:txBody>
          <a:bodyPr/>
          <a:lstStyle/>
          <a:p>
            <a:pPr algn="l"/>
            <a:r>
              <a:rPr lang="en-US" sz="2200" dirty="0">
                <a:solidFill>
                  <a:schemeClr val="tx1"/>
                </a:solidFill>
                <a:latin typeface="+mj-lt"/>
              </a:rPr>
              <a:t>Technologies</a:t>
            </a:r>
          </a:p>
        </p:txBody>
      </p:sp>
      <p:cxnSp>
        <p:nvCxnSpPr>
          <p:cNvPr id="9" name="Connettore 1 14">
            <a:extLst>
              <a:ext uri="{FF2B5EF4-FFF2-40B4-BE49-F238E27FC236}">
                <a16:creationId xmlns:a16="http://schemas.microsoft.com/office/drawing/2014/main" xmlns="" id="{74A4A97D-BD74-42A9-8C1A-64D157C82887}"/>
              </a:ext>
            </a:extLst>
          </p:cNvPr>
          <p:cNvCxnSpPr>
            <a:cxnSpLocks/>
          </p:cNvCxnSpPr>
          <p:nvPr/>
        </p:nvCxnSpPr>
        <p:spPr>
          <a:xfrm>
            <a:off x="157397" y="694723"/>
            <a:ext cx="8845926" cy="0"/>
          </a:xfrm>
          <a:prstGeom prst="straightConnector1">
            <a:avLst/>
          </a:prstGeom>
          <a:noFill/>
          <a:ln w="9528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</p:cxnSp>
      <p:pic>
        <p:nvPicPr>
          <p:cNvPr id="3" name="Segnaposto contenuto 2" descr="Immagine che contiene oggetto, orologio&#10;&#10;Descrizione generata automaticamente">
            <a:extLst>
              <a:ext uri="{FF2B5EF4-FFF2-40B4-BE49-F238E27FC236}">
                <a16:creationId xmlns:a16="http://schemas.microsoft.com/office/drawing/2014/main" xmlns="" id="{DF4A6396-52E1-407C-ADAF-017E3D5B2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97" y="13447"/>
            <a:ext cx="1612406" cy="680296"/>
          </a:xfr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63C70839-C997-EEAD-7F26-5B9A904102E3}"/>
              </a:ext>
            </a:extLst>
          </p:cNvPr>
          <p:cNvSpPr txBox="1"/>
          <p:nvPr/>
        </p:nvSpPr>
        <p:spPr>
          <a:xfrm>
            <a:off x="157396" y="741005"/>
            <a:ext cx="8829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dirty="0"/>
              <a:t>INVICTA</a:t>
            </a:r>
            <a:r>
              <a:rPr lang="ko-KR" altLang="en-US" sz="1400" dirty="0"/>
              <a:t>는 </a:t>
            </a:r>
            <a:r>
              <a:rPr lang="ko-KR" altLang="en-US" sz="1400" dirty="0" smtClean="0"/>
              <a:t>일체형 </a:t>
            </a:r>
            <a:r>
              <a:rPr lang="ko-KR" altLang="en-US" sz="1400" dirty="0"/>
              <a:t>보일러 </a:t>
            </a:r>
            <a:r>
              <a:rPr lang="ko-KR" altLang="en-US" sz="1400" dirty="0" smtClean="0"/>
              <a:t>커피 머신 중 가장 진보된 열 제어 </a:t>
            </a:r>
            <a:r>
              <a:rPr lang="ko-KR" altLang="en-US" sz="1400" dirty="0"/>
              <a:t>기술을 갖추고 </a:t>
            </a:r>
            <a:r>
              <a:rPr lang="ko-KR" altLang="en-US" sz="1400" dirty="0" smtClean="0"/>
              <a:t>있는 최고의 머신 입니다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 </a:t>
            </a:r>
            <a:endParaRPr lang="en-US" sz="140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xmlns="" id="{7F905CB9-DF95-EFFE-3BF7-9BFC924CEA29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fld id="{19E5F878-CBC1-4951-8765-35E99AFD7E01}" type="datetime1">
              <a:rPr lang="it-IT" smtClean="0"/>
              <a:t>05/09/2022</a:t>
            </a:fld>
            <a:endParaRPr lang="it-IT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xmlns="" id="{36BDE8B1-2573-A7E7-3CE4-D6357639333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78BCA25-03C9-4D39-AE99-377C70CAC6A1}" type="slidenum">
              <a:rPr lang="it-IT" smtClean="0"/>
              <a:t>10</a:t>
            </a:fld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7BA4EAAF-5367-D510-CED4-682D27F3EFE1}"/>
              </a:ext>
            </a:extLst>
          </p:cNvPr>
          <p:cNvSpPr/>
          <p:nvPr/>
        </p:nvSpPr>
        <p:spPr>
          <a:xfrm>
            <a:off x="1054442" y="1886974"/>
            <a:ext cx="2053883" cy="449076"/>
          </a:xfrm>
          <a:prstGeom prst="rect">
            <a:avLst/>
          </a:prstGeom>
          <a:solidFill>
            <a:srgbClr val="E2001A"/>
          </a:solidFill>
          <a:ln>
            <a:solidFill>
              <a:srgbClr val="E2001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STEADY BREW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289C2493-24A2-5B81-F97F-A84DB9B0C546}"/>
              </a:ext>
            </a:extLst>
          </p:cNvPr>
          <p:cNvSpPr txBox="1"/>
          <p:nvPr/>
        </p:nvSpPr>
        <p:spPr>
          <a:xfrm>
            <a:off x="817529" y="1287292"/>
            <a:ext cx="2526121" cy="461665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/>
            <a:r>
              <a:rPr lang="en-US" sz="1200" b="1" spc="300" dirty="0">
                <a:latin typeface="Axiforma Black" panose="00000900000000000000" pitchFamily="50" charset="0"/>
              </a:rPr>
              <a:t>RANCILIO PATENTED</a:t>
            </a:r>
          </a:p>
          <a:p>
            <a:pPr algn="ctr"/>
            <a:r>
              <a:rPr lang="en-US" sz="1200" b="1" spc="300" dirty="0">
                <a:latin typeface="Axiforma Black" panose="00000900000000000000" pitchFamily="50" charset="0"/>
              </a:rPr>
              <a:t>TECHNOLOGY</a:t>
            </a:r>
            <a:endParaRPr lang="it-IT" sz="900" b="1" spc="300" dirty="0">
              <a:latin typeface="Axiforma Black" panose="00000900000000000000" pitchFamily="50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116A23FE-1133-4B9F-A6A3-1FD59B115B5C}"/>
              </a:ext>
            </a:extLst>
          </p:cNvPr>
          <p:cNvSpPr/>
          <p:nvPr/>
        </p:nvSpPr>
        <p:spPr>
          <a:xfrm>
            <a:off x="1053651" y="2474067"/>
            <a:ext cx="2053883" cy="449076"/>
          </a:xfrm>
          <a:prstGeom prst="rect">
            <a:avLst/>
          </a:prstGeom>
          <a:solidFill>
            <a:srgbClr val="E2001A"/>
          </a:solidFill>
          <a:ln>
            <a:solidFill>
              <a:srgbClr val="E2001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T-SWITCH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A897EF5B-A269-BABA-54F6-2088216CCCEB}"/>
              </a:ext>
            </a:extLst>
          </p:cNvPr>
          <p:cNvSpPr/>
          <p:nvPr/>
        </p:nvSpPr>
        <p:spPr>
          <a:xfrm>
            <a:off x="1053649" y="3061160"/>
            <a:ext cx="2053883" cy="449076"/>
          </a:xfrm>
          <a:prstGeom prst="rect">
            <a:avLst/>
          </a:prstGeom>
          <a:solidFill>
            <a:srgbClr val="E2001A"/>
          </a:solidFill>
          <a:ln>
            <a:solidFill>
              <a:srgbClr val="E2001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PRE-INFUSION &amp; POST-INFUSION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049FFE87-2256-B9F2-CF5B-B443FFEE02F2}"/>
              </a:ext>
            </a:extLst>
          </p:cNvPr>
          <p:cNvSpPr/>
          <p:nvPr/>
        </p:nvSpPr>
        <p:spPr>
          <a:xfrm>
            <a:off x="1053649" y="3645596"/>
            <a:ext cx="2053883" cy="449076"/>
          </a:xfrm>
          <a:prstGeom prst="rect">
            <a:avLst/>
          </a:prstGeom>
          <a:solidFill>
            <a:srgbClr val="E2001A"/>
          </a:solidFill>
          <a:ln>
            <a:solidFill>
              <a:srgbClr val="E2001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ABM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xmlns="" id="{F532F7C0-27D4-98E5-C401-236FACB631F3}"/>
              </a:ext>
            </a:extLst>
          </p:cNvPr>
          <p:cNvSpPr/>
          <p:nvPr/>
        </p:nvSpPr>
        <p:spPr>
          <a:xfrm>
            <a:off x="1053649" y="4227912"/>
            <a:ext cx="2053883" cy="449076"/>
          </a:xfrm>
          <a:prstGeom prst="rect">
            <a:avLst/>
          </a:prstGeom>
          <a:solidFill>
            <a:srgbClr val="E2001A"/>
          </a:solidFill>
          <a:ln>
            <a:solidFill>
              <a:srgbClr val="E2001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X-TEA</a:t>
            </a:r>
          </a:p>
        </p:txBody>
      </p:sp>
    </p:spTree>
    <p:extLst>
      <p:ext uri="{BB962C8B-B14F-4D97-AF65-F5344CB8AC3E}">
        <p14:creationId xmlns:p14="http://schemas.microsoft.com/office/powerpoint/2010/main" val="2265713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FAEC541C-A1DF-8DBA-6933-D558AF6903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3" r="14336" b="7387"/>
          <a:stretch/>
        </p:blipFill>
        <p:spPr>
          <a:xfrm>
            <a:off x="0" y="699585"/>
            <a:ext cx="4189225" cy="4443915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xmlns="" id="{908AE495-76AD-4E12-8CA3-0E1AC0E8A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34" y="249492"/>
            <a:ext cx="6995120" cy="399600"/>
          </a:xfrm>
        </p:spPr>
        <p:txBody>
          <a:bodyPr/>
          <a:lstStyle/>
          <a:p>
            <a:pPr algn="l"/>
            <a:r>
              <a:rPr lang="en-US" sz="2200" dirty="0">
                <a:solidFill>
                  <a:schemeClr val="tx1"/>
                </a:solidFill>
                <a:latin typeface="+mj-lt"/>
              </a:rPr>
              <a:t>Technologies: steady brew</a:t>
            </a:r>
          </a:p>
        </p:txBody>
      </p:sp>
      <p:cxnSp>
        <p:nvCxnSpPr>
          <p:cNvPr id="9" name="Connettore 1 14">
            <a:extLst>
              <a:ext uri="{FF2B5EF4-FFF2-40B4-BE49-F238E27FC236}">
                <a16:creationId xmlns:a16="http://schemas.microsoft.com/office/drawing/2014/main" xmlns="" id="{74A4A97D-BD74-42A9-8C1A-64D157C82887}"/>
              </a:ext>
            </a:extLst>
          </p:cNvPr>
          <p:cNvCxnSpPr>
            <a:cxnSpLocks/>
          </p:cNvCxnSpPr>
          <p:nvPr/>
        </p:nvCxnSpPr>
        <p:spPr>
          <a:xfrm>
            <a:off x="157397" y="694723"/>
            <a:ext cx="8845926" cy="0"/>
          </a:xfrm>
          <a:prstGeom prst="straightConnector1">
            <a:avLst/>
          </a:prstGeom>
          <a:noFill/>
          <a:ln w="9528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</p:cxnSp>
      <p:pic>
        <p:nvPicPr>
          <p:cNvPr id="3" name="Segnaposto contenuto 2" descr="Immagine che contiene oggetto, orologio&#10;&#10;Descrizione generata automaticamente">
            <a:extLst>
              <a:ext uri="{FF2B5EF4-FFF2-40B4-BE49-F238E27FC236}">
                <a16:creationId xmlns:a16="http://schemas.microsoft.com/office/drawing/2014/main" xmlns="" id="{DF4A6396-52E1-407C-ADAF-017E3D5B2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97" y="13447"/>
            <a:ext cx="1612406" cy="680296"/>
          </a:xfr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63C70839-C997-EEAD-7F26-5B9A904102E3}"/>
              </a:ext>
            </a:extLst>
          </p:cNvPr>
          <p:cNvSpPr txBox="1"/>
          <p:nvPr/>
        </p:nvSpPr>
        <p:spPr>
          <a:xfrm>
            <a:off x="4572000" y="739374"/>
            <a:ext cx="441460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/>
              <a:t>Rancilio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LAB</a:t>
            </a:r>
            <a:r>
              <a:rPr lang="ko-KR" altLang="en-US" sz="1400" dirty="0" smtClean="0"/>
              <a:t>에서는 각각의 원두의 특징을 최대한 발현 할 수 있도록 도와주는 추출 기술 개발을 하였습니다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T-Switch </a:t>
            </a:r>
            <a:r>
              <a:rPr lang="ko-KR" altLang="en-US" sz="1400" dirty="0" smtClean="0"/>
              <a:t>기술 개발 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ko-KR" altLang="en-US" sz="1400" dirty="0" smtClean="0"/>
              <a:t>추가적인 급수 라인과 작은 </a:t>
            </a:r>
            <a:r>
              <a:rPr lang="ko-KR" altLang="en-US" sz="1400" dirty="0"/>
              <a:t>직경의 유량 제한 장치 덕분에 </a:t>
            </a:r>
            <a:r>
              <a:rPr lang="en-US" altLang="ko-KR" sz="1400" dirty="0"/>
              <a:t>STEADY BREW </a:t>
            </a:r>
            <a:r>
              <a:rPr lang="ko-KR" altLang="en-US" sz="1400" dirty="0"/>
              <a:t>기술은 유압 회로 내부의 물을 일정한 온도로 유지합니다</a:t>
            </a:r>
            <a:r>
              <a:rPr lang="en-US" altLang="ko-KR" sz="1400" dirty="0"/>
              <a:t>. </a:t>
            </a:r>
            <a:endParaRPr lang="en-US" altLang="ko-KR" sz="1400" dirty="0" smtClean="0"/>
          </a:p>
          <a:p>
            <a:endParaRPr lang="en-US" altLang="ko-KR" sz="1400" dirty="0"/>
          </a:p>
          <a:p>
            <a:r>
              <a:rPr lang="en-US" altLang="ko-KR" sz="1400" dirty="0" smtClean="0"/>
              <a:t>Steady Brew</a:t>
            </a:r>
            <a:r>
              <a:rPr lang="ko-KR" altLang="en-US" sz="1400" dirty="0" smtClean="0"/>
              <a:t>는 추출 </a:t>
            </a:r>
            <a:r>
              <a:rPr lang="ko-KR" altLang="en-US" sz="1400" dirty="0"/>
              <a:t>시 추출 온도를 안정적으로 유지 함으로써 러시 타임과 비 러시 타임 사용 조건 모두 에서 우수한 열 안정성</a:t>
            </a:r>
            <a:r>
              <a:rPr lang="en-US" altLang="ko-KR" sz="1400" dirty="0"/>
              <a:t>, </a:t>
            </a:r>
            <a:r>
              <a:rPr lang="ko-KR" altLang="en-US" sz="1400" dirty="0"/>
              <a:t>신뢰성 및 최대 반복성을 보 장합니다</a:t>
            </a:r>
            <a:r>
              <a:rPr lang="en-US" altLang="ko-KR" sz="1400" dirty="0"/>
              <a:t>.</a:t>
            </a:r>
          </a:p>
          <a:p>
            <a:r>
              <a:rPr lang="ko-KR" altLang="en-US" sz="1400" dirty="0"/>
              <a:t/>
            </a:r>
            <a:br>
              <a:rPr lang="ko-KR" altLang="en-US" sz="1400" dirty="0"/>
            </a:br>
            <a:endParaRPr lang="en-US" sz="140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xmlns="" id="{36BDE8B1-2573-A7E7-3CE4-D6357639333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78BCA25-03C9-4D39-AE99-377C70CAC6A1}" type="slidenum">
              <a:rPr lang="it-IT" smtClean="0"/>
              <a:t>11</a:t>
            </a:fld>
            <a:endParaRPr lang="it-IT" dirty="0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xmlns="" id="{1C9EFB97-FC73-0012-057F-2CF845AD61A6}"/>
              </a:ext>
            </a:extLst>
          </p:cNvPr>
          <p:cNvSpPr/>
          <p:nvPr/>
        </p:nvSpPr>
        <p:spPr>
          <a:xfrm>
            <a:off x="1669312" y="1743739"/>
            <a:ext cx="435935" cy="159488"/>
          </a:xfrm>
          <a:prstGeom prst="rightArrow">
            <a:avLst/>
          </a:prstGeom>
          <a:solidFill>
            <a:srgbClr val="C6223C"/>
          </a:solidFill>
          <a:ln>
            <a:solidFill>
              <a:srgbClr val="C62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xmlns="" id="{16EF22E5-B627-2D08-7249-AD77A0551F3E}"/>
              </a:ext>
            </a:extLst>
          </p:cNvPr>
          <p:cNvSpPr/>
          <p:nvPr/>
        </p:nvSpPr>
        <p:spPr>
          <a:xfrm>
            <a:off x="1669312" y="2582383"/>
            <a:ext cx="435935" cy="159488"/>
          </a:xfrm>
          <a:prstGeom prst="rightArrow">
            <a:avLst/>
          </a:prstGeom>
          <a:solidFill>
            <a:srgbClr val="DA7B6F"/>
          </a:solidFill>
          <a:ln>
            <a:solidFill>
              <a:srgbClr val="DA7B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xmlns="" id="{C11E0648-AC28-F176-98A9-77EEEB800E30}"/>
              </a:ext>
            </a:extLst>
          </p:cNvPr>
          <p:cNvSpPr/>
          <p:nvPr/>
        </p:nvSpPr>
        <p:spPr>
          <a:xfrm rot="10800000">
            <a:off x="2094612" y="3516118"/>
            <a:ext cx="435935" cy="159488"/>
          </a:xfrm>
          <a:prstGeom prst="rightArrow">
            <a:avLst/>
          </a:prstGeom>
          <a:solidFill>
            <a:srgbClr val="EAB5A7"/>
          </a:solidFill>
          <a:ln>
            <a:solidFill>
              <a:srgbClr val="EBB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ED48E23A-B998-71BA-00B7-3BE08B07B0F1}"/>
              </a:ext>
            </a:extLst>
          </p:cNvPr>
          <p:cNvSpPr txBox="1"/>
          <p:nvPr/>
        </p:nvSpPr>
        <p:spPr>
          <a:xfrm>
            <a:off x="-63794" y="2833026"/>
            <a:ext cx="12967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/>
              <a:t>STANDARD </a:t>
            </a:r>
          </a:p>
          <a:p>
            <a:pPr algn="ctr"/>
            <a:r>
              <a:rPr lang="it-IT" sz="1100" b="1" dirty="0"/>
              <a:t>THERMOSIPHON</a:t>
            </a:r>
          </a:p>
          <a:p>
            <a:pPr algn="ctr"/>
            <a:r>
              <a:rPr lang="it-IT" sz="1100" b="1" dirty="0"/>
              <a:t>SYSTEM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007A8E88-25CC-E13E-9AE8-C81F0F33D7D6}"/>
              </a:ext>
            </a:extLst>
          </p:cNvPr>
          <p:cNvSpPr txBox="1"/>
          <p:nvPr/>
        </p:nvSpPr>
        <p:spPr>
          <a:xfrm>
            <a:off x="552677" y="1653512"/>
            <a:ext cx="12967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/>
              <a:t>STEADY BREW</a:t>
            </a:r>
          </a:p>
          <a:p>
            <a:pPr algn="ctr"/>
            <a:r>
              <a:rPr lang="it-IT" sz="1100" b="1" dirty="0"/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90877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22" presetClass="entr" presetSubtype="8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xmlns="" id="{908AE495-76AD-4E12-8CA3-0E1AC0E8A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34" y="249492"/>
            <a:ext cx="6995120" cy="399600"/>
          </a:xfrm>
        </p:spPr>
        <p:txBody>
          <a:bodyPr/>
          <a:lstStyle/>
          <a:p>
            <a:pPr algn="l"/>
            <a:r>
              <a:rPr lang="en-US" sz="2200" dirty="0">
                <a:solidFill>
                  <a:schemeClr val="tx1"/>
                </a:solidFill>
                <a:latin typeface="+mj-lt"/>
              </a:rPr>
              <a:t>Technologies: steady brew</a:t>
            </a:r>
          </a:p>
        </p:txBody>
      </p:sp>
      <p:cxnSp>
        <p:nvCxnSpPr>
          <p:cNvPr id="9" name="Connettore 1 14">
            <a:extLst>
              <a:ext uri="{FF2B5EF4-FFF2-40B4-BE49-F238E27FC236}">
                <a16:creationId xmlns:a16="http://schemas.microsoft.com/office/drawing/2014/main" xmlns="" id="{74A4A97D-BD74-42A9-8C1A-64D157C82887}"/>
              </a:ext>
            </a:extLst>
          </p:cNvPr>
          <p:cNvCxnSpPr>
            <a:cxnSpLocks/>
          </p:cNvCxnSpPr>
          <p:nvPr/>
        </p:nvCxnSpPr>
        <p:spPr>
          <a:xfrm>
            <a:off x="157397" y="694723"/>
            <a:ext cx="8845926" cy="0"/>
          </a:xfrm>
          <a:prstGeom prst="straightConnector1">
            <a:avLst/>
          </a:prstGeom>
          <a:noFill/>
          <a:ln w="9528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</p:cxnSp>
      <p:pic>
        <p:nvPicPr>
          <p:cNvPr id="3" name="Segnaposto contenuto 2" descr="Immagine che contiene oggetto, orologio&#10;&#10;Descrizione generata automaticamente">
            <a:extLst>
              <a:ext uri="{FF2B5EF4-FFF2-40B4-BE49-F238E27FC236}">
                <a16:creationId xmlns:a16="http://schemas.microsoft.com/office/drawing/2014/main" xmlns="" id="{DF4A6396-52E1-407C-ADAF-017E3D5B2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97" y="13447"/>
            <a:ext cx="1612406" cy="680296"/>
          </a:xfr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63C70839-C997-EEAD-7F26-5B9A904102E3}"/>
              </a:ext>
            </a:extLst>
          </p:cNvPr>
          <p:cNvSpPr txBox="1"/>
          <p:nvPr/>
        </p:nvSpPr>
        <p:spPr>
          <a:xfrm>
            <a:off x="4572000" y="743096"/>
            <a:ext cx="44146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Steady Brew</a:t>
            </a:r>
            <a:r>
              <a:rPr lang="ko-KR" altLang="en-US" sz="1400" dirty="0" smtClean="0"/>
              <a:t> </a:t>
            </a:r>
            <a:r>
              <a:rPr lang="ko-KR" altLang="en-US" sz="1400" dirty="0"/>
              <a:t>유압 시스템은 </a:t>
            </a:r>
            <a:r>
              <a:rPr lang="ko-KR" altLang="en-US" sz="1400" dirty="0" smtClean="0"/>
              <a:t>열 교환기의 </a:t>
            </a:r>
            <a:r>
              <a:rPr lang="ko-KR" altLang="en-US" sz="1400" dirty="0"/>
              <a:t>상단에서 </a:t>
            </a:r>
            <a:r>
              <a:rPr lang="ko-KR" altLang="en-US" sz="1400" dirty="0" err="1" smtClean="0"/>
              <a:t>다이렉트로</a:t>
            </a:r>
            <a:r>
              <a:rPr lang="ko-KR" altLang="en-US" sz="1400" dirty="0" smtClean="0"/>
              <a:t> 추출 그룹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 </a:t>
            </a:r>
            <a:r>
              <a:rPr lang="ko-KR" altLang="en-US" sz="1400" dirty="0"/>
              <a:t>두 번째 온수 </a:t>
            </a:r>
            <a:r>
              <a:rPr lang="ko-KR" altLang="en-US" sz="1400" dirty="0" smtClean="0"/>
              <a:t>라인 </a:t>
            </a:r>
            <a:endParaRPr lang="en-US" altLang="ko-KR" sz="1400" dirty="0" smtClean="0"/>
          </a:p>
          <a:p>
            <a:r>
              <a:rPr lang="en-US" altLang="ko-KR" sz="1400" dirty="0" smtClean="0"/>
              <a:t>(</a:t>
            </a:r>
            <a:r>
              <a:rPr lang="ko-KR" altLang="en-US" sz="1400" dirty="0" err="1" smtClean="0"/>
              <a:t>스테디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브루</a:t>
            </a:r>
            <a:r>
              <a:rPr lang="ko-KR" altLang="en-US" sz="1400" dirty="0" smtClean="0"/>
              <a:t> </a:t>
            </a:r>
            <a:r>
              <a:rPr lang="ko-KR" altLang="en-US" sz="1400" dirty="0"/>
              <a:t>파이프</a:t>
            </a:r>
            <a:r>
              <a:rPr lang="en-US" altLang="ko-KR" sz="1400" dirty="0"/>
              <a:t>)</a:t>
            </a:r>
            <a:r>
              <a:rPr lang="ko-KR" altLang="en-US" sz="1400" dirty="0"/>
              <a:t>으로 구성됩니다</a:t>
            </a:r>
            <a:r>
              <a:rPr lang="en-US" altLang="ko-KR" sz="1400" dirty="0"/>
              <a:t>.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ko-KR" altLang="en-US" sz="1400" dirty="0" smtClean="0"/>
              <a:t>열 교환기의 상단 면은 </a:t>
            </a:r>
            <a:r>
              <a:rPr lang="ko-KR" altLang="en-US" sz="1400" dirty="0"/>
              <a:t>온도가 가장 높은 영역으로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데워진 </a:t>
            </a:r>
            <a:r>
              <a:rPr lang="ko-KR" altLang="en-US" sz="1400" dirty="0"/>
              <a:t>물을 필요한 곳에 </a:t>
            </a:r>
            <a:r>
              <a:rPr lang="ko-KR" altLang="en-US" sz="1400" dirty="0" err="1" smtClean="0"/>
              <a:t>다이렉트로</a:t>
            </a:r>
            <a:r>
              <a:rPr lang="ko-KR" altLang="en-US" sz="1400" dirty="0" smtClean="0"/>
              <a:t> </a:t>
            </a:r>
            <a:r>
              <a:rPr lang="ko-KR" altLang="en-US" sz="1400" dirty="0"/>
              <a:t>공급한다는 것을 </a:t>
            </a:r>
            <a:r>
              <a:rPr lang="ko-KR" altLang="en-US" sz="1400" dirty="0" smtClean="0"/>
              <a:t>의미합니다</a:t>
            </a:r>
            <a:r>
              <a:rPr lang="en-US" altLang="ko-KR" sz="1400" dirty="0" smtClean="0"/>
              <a:t>.</a:t>
            </a:r>
            <a:endParaRPr lang="en-US" sz="140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xmlns="" id="{36BDE8B1-2573-A7E7-3CE4-D6357639333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78BCA25-03C9-4D39-AE99-377C70CAC6A1}" type="slidenum">
              <a:rPr lang="it-IT" smtClean="0"/>
              <a:t>12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15C9188F-E0DE-CE47-DDCF-BA6C83801E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4" b="4851"/>
          <a:stretch/>
        </p:blipFill>
        <p:spPr>
          <a:xfrm>
            <a:off x="654899" y="1050873"/>
            <a:ext cx="3380993" cy="3562453"/>
          </a:xfrm>
          <a:prstGeom prst="rect">
            <a:avLst/>
          </a:prstGeom>
        </p:spPr>
      </p:pic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0F8652C2-4349-58C7-7335-01BF5A00EF6C}"/>
              </a:ext>
            </a:extLst>
          </p:cNvPr>
          <p:cNvCxnSpPr>
            <a:cxnSpLocks/>
          </p:cNvCxnSpPr>
          <p:nvPr/>
        </p:nvCxnSpPr>
        <p:spPr>
          <a:xfrm flipV="1">
            <a:off x="2740136" y="1005241"/>
            <a:ext cx="375203" cy="454470"/>
          </a:xfrm>
          <a:prstGeom prst="line">
            <a:avLst/>
          </a:prstGeom>
          <a:ln w="2857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xmlns="" id="{3B69C187-F70C-4F03-0960-A8B1CAB84734}"/>
              </a:ext>
            </a:extLst>
          </p:cNvPr>
          <p:cNvCxnSpPr>
            <a:cxnSpLocks/>
            <a:stCxn id="24" idx="0"/>
          </p:cNvCxnSpPr>
          <p:nvPr/>
        </p:nvCxnSpPr>
        <p:spPr>
          <a:xfrm flipH="1" flipV="1">
            <a:off x="2500557" y="4221126"/>
            <a:ext cx="239579" cy="522999"/>
          </a:xfrm>
          <a:prstGeom prst="line">
            <a:avLst/>
          </a:prstGeom>
          <a:ln w="2857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F9C54735-F921-9F96-7414-1CACB57C3C0F}"/>
              </a:ext>
            </a:extLst>
          </p:cNvPr>
          <p:cNvSpPr txBox="1"/>
          <p:nvPr/>
        </p:nvSpPr>
        <p:spPr>
          <a:xfrm>
            <a:off x="4325962" y="4181272"/>
            <a:ext cx="103135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Thermal delivery pipe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3539D7CB-E54D-5C90-0D5D-9208C84D4C34}"/>
              </a:ext>
            </a:extLst>
          </p:cNvPr>
          <p:cNvSpPr txBox="1"/>
          <p:nvPr/>
        </p:nvSpPr>
        <p:spPr>
          <a:xfrm>
            <a:off x="2280976" y="744263"/>
            <a:ext cx="1754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Steady Brew pipe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0CDB54C4-E508-BFEC-1EFA-3381C126A60A}"/>
              </a:ext>
            </a:extLst>
          </p:cNvPr>
          <p:cNvSpPr txBox="1"/>
          <p:nvPr/>
        </p:nvSpPr>
        <p:spPr>
          <a:xfrm>
            <a:off x="2147016" y="4744125"/>
            <a:ext cx="1186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Insulation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xmlns="" id="{DB77C0D0-73E3-FC50-4855-9AD95014F4F1}"/>
              </a:ext>
            </a:extLst>
          </p:cNvPr>
          <p:cNvSpPr txBox="1"/>
          <p:nvPr/>
        </p:nvSpPr>
        <p:spPr>
          <a:xfrm>
            <a:off x="3080066" y="2312308"/>
            <a:ext cx="75828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T-switch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xmlns="" id="{1252F568-D331-FEF1-50DA-75D71FA88B7C}"/>
              </a:ext>
            </a:extLst>
          </p:cNvPr>
          <p:cNvSpPr txBox="1"/>
          <p:nvPr/>
        </p:nvSpPr>
        <p:spPr>
          <a:xfrm>
            <a:off x="-329" y="2312308"/>
            <a:ext cx="100378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Thermal return pipe 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xmlns="" id="{C8D932D6-06BB-5E7B-AB9B-8345C1EB1960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2500557" y="2450808"/>
            <a:ext cx="579509" cy="168110"/>
          </a:xfrm>
          <a:prstGeom prst="line">
            <a:avLst/>
          </a:prstGeom>
          <a:ln w="2857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xmlns="" id="{7BECF573-DFF4-1B8E-D604-6D3783F02C4A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838353" y="3996158"/>
            <a:ext cx="487609" cy="415947"/>
          </a:xfrm>
          <a:prstGeom prst="line">
            <a:avLst/>
          </a:prstGeom>
          <a:ln w="2857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xmlns="" id="{280974BA-8C0D-B6DB-818B-A8CE13ECB6B5}"/>
              </a:ext>
            </a:extLst>
          </p:cNvPr>
          <p:cNvCxnSpPr>
            <a:cxnSpLocks/>
            <a:endCxn id="26" idx="2"/>
          </p:cNvCxnSpPr>
          <p:nvPr/>
        </p:nvCxnSpPr>
        <p:spPr>
          <a:xfrm flipH="1" flipV="1">
            <a:off x="501562" y="2773973"/>
            <a:ext cx="555052" cy="405808"/>
          </a:xfrm>
          <a:prstGeom prst="line">
            <a:avLst/>
          </a:prstGeom>
          <a:ln w="2857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xmlns="" id="{F5D76E53-6E21-02BB-E923-9AF5B536FFFB}"/>
              </a:ext>
            </a:extLst>
          </p:cNvPr>
          <p:cNvSpPr txBox="1"/>
          <p:nvPr/>
        </p:nvSpPr>
        <p:spPr>
          <a:xfrm>
            <a:off x="4189229" y="3055030"/>
            <a:ext cx="11680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Steady brew flow </a:t>
            </a:r>
            <a:r>
              <a:rPr lang="it-IT" sz="1200" b="1" dirty="0" err="1"/>
              <a:t>reduction</a:t>
            </a:r>
            <a:r>
              <a:rPr lang="it-IT" sz="1200" b="1" dirty="0"/>
              <a:t> 2mm</a:t>
            </a:r>
          </a:p>
        </p:txBody>
      </p: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xmlns="" id="{663508C7-B604-319A-6F73-B58BCBFA7E04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3004457" y="3378196"/>
            <a:ext cx="1184772" cy="291424"/>
          </a:xfrm>
          <a:prstGeom prst="line">
            <a:avLst/>
          </a:prstGeom>
          <a:ln w="2857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magine 28">
            <a:extLst>
              <a:ext uri="{FF2B5EF4-FFF2-40B4-BE49-F238E27FC236}">
                <a16:creationId xmlns:a16="http://schemas.microsoft.com/office/drawing/2014/main" xmlns="" id="{48EDB75E-4D84-2390-E34F-7905E1C8AA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0" t="37380" r="35336" b="34863"/>
          <a:stretch/>
        </p:blipFill>
        <p:spPr>
          <a:xfrm>
            <a:off x="5231218" y="2796381"/>
            <a:ext cx="767271" cy="90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45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uppo 44">
            <a:extLst>
              <a:ext uri="{FF2B5EF4-FFF2-40B4-BE49-F238E27FC236}">
                <a16:creationId xmlns:a16="http://schemas.microsoft.com/office/drawing/2014/main" xmlns="" id="{34B1C083-6DDA-F52F-E703-473561235B77}"/>
              </a:ext>
            </a:extLst>
          </p:cNvPr>
          <p:cNvGrpSpPr/>
          <p:nvPr/>
        </p:nvGrpSpPr>
        <p:grpSpPr>
          <a:xfrm>
            <a:off x="2416896" y="628930"/>
            <a:ext cx="4271835" cy="4442750"/>
            <a:chOff x="2416896" y="628930"/>
            <a:chExt cx="4271835" cy="4442750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xmlns="" id="{15C9188F-E0DE-CE47-DDCF-BA6C83801E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5" r="2775" b="1297"/>
            <a:stretch/>
          </p:blipFill>
          <p:spPr>
            <a:xfrm>
              <a:off x="2416896" y="628930"/>
              <a:ext cx="4271835" cy="4442750"/>
            </a:xfrm>
            <a:prstGeom prst="rect">
              <a:avLst/>
            </a:prstGeom>
          </p:spPr>
        </p:pic>
        <p:sp>
          <p:nvSpPr>
            <p:cNvPr id="44" name="Parentesi graffa chiusa 43">
              <a:extLst>
                <a:ext uri="{FF2B5EF4-FFF2-40B4-BE49-F238E27FC236}">
                  <a16:creationId xmlns:a16="http://schemas.microsoft.com/office/drawing/2014/main" xmlns="" id="{1C3A0D9F-877A-68D8-AD04-03627943164F}"/>
                </a:ext>
              </a:extLst>
            </p:cNvPr>
            <p:cNvSpPr/>
            <p:nvPr/>
          </p:nvSpPr>
          <p:spPr>
            <a:xfrm rot="3308644">
              <a:off x="3834102" y="3962432"/>
              <a:ext cx="166083" cy="1404776"/>
            </a:xfrm>
            <a:prstGeom prst="rightBrace">
              <a:avLst>
                <a:gd name="adj1" fmla="val 36904"/>
                <a:gd name="adj2" fmla="val 48486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xmlns="" id="{908AE495-76AD-4E12-8CA3-0E1AC0E8A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34" y="249492"/>
            <a:ext cx="6995120" cy="399600"/>
          </a:xfrm>
        </p:spPr>
        <p:txBody>
          <a:bodyPr/>
          <a:lstStyle/>
          <a:p>
            <a:pPr algn="l"/>
            <a:r>
              <a:rPr lang="en-US" sz="2200" dirty="0">
                <a:solidFill>
                  <a:schemeClr val="tx1"/>
                </a:solidFill>
                <a:latin typeface="+mj-lt"/>
              </a:rPr>
              <a:t>Technologies: steady brew</a:t>
            </a:r>
          </a:p>
        </p:txBody>
      </p:sp>
      <p:pic>
        <p:nvPicPr>
          <p:cNvPr id="3" name="Segnaposto contenuto 2" descr="Immagine che contiene oggetto, orologio&#10;&#10;Descrizione generata automaticamente">
            <a:extLst>
              <a:ext uri="{FF2B5EF4-FFF2-40B4-BE49-F238E27FC236}">
                <a16:creationId xmlns:a16="http://schemas.microsoft.com/office/drawing/2014/main" xmlns="" id="{DF4A6396-52E1-407C-ADAF-017E3D5B2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97" y="13447"/>
            <a:ext cx="1612406" cy="680296"/>
          </a:xfrm>
        </p:spPr>
      </p:pic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xmlns="" id="{36BDE8B1-2573-A7E7-3CE4-D6357639333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78BCA25-03C9-4D39-AE99-377C70CAC6A1}" type="slidenum">
              <a:rPr lang="it-IT" smtClean="0"/>
              <a:t>13</a:t>
            </a:fld>
            <a:endParaRPr lang="it-IT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0F8652C2-4349-58C7-7335-01BF5A00EF6C}"/>
              </a:ext>
            </a:extLst>
          </p:cNvPr>
          <p:cNvCxnSpPr>
            <a:cxnSpLocks/>
            <a:stCxn id="4" idx="1"/>
          </p:cNvCxnSpPr>
          <p:nvPr/>
        </p:nvCxnSpPr>
        <p:spPr>
          <a:xfrm flipV="1">
            <a:off x="2416896" y="2264735"/>
            <a:ext cx="1070583" cy="585570"/>
          </a:xfrm>
          <a:prstGeom prst="line">
            <a:avLst/>
          </a:prstGeom>
          <a:ln w="2857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ED8DF7ED-07C2-252E-697B-15821EE027AF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fld id="{0A8984F0-B526-4ADC-92AE-20B3E6706ADC}" type="datetime1">
              <a:rPr lang="it-IT" smtClean="0"/>
              <a:t>05/09/2022</a:t>
            </a:fld>
            <a:endParaRPr lang="it-IT"/>
          </a:p>
        </p:txBody>
      </p:sp>
      <p:pic>
        <p:nvPicPr>
          <p:cNvPr id="12" name="Immagine 11" descr="Immagine che contiene ciambella, utensiledimetallo, ingranaggio&#10;&#10;Descrizione generata automaticamente">
            <a:extLst>
              <a:ext uri="{FF2B5EF4-FFF2-40B4-BE49-F238E27FC236}">
                <a16:creationId xmlns:a16="http://schemas.microsoft.com/office/drawing/2014/main" xmlns="" id="{724AE0A7-D8DA-9FBE-DF33-6572B3AF7F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5" t="24383" r="12948" b="19764"/>
          <a:stretch/>
        </p:blipFill>
        <p:spPr>
          <a:xfrm>
            <a:off x="283301" y="1272983"/>
            <a:ext cx="2133595" cy="2178674"/>
          </a:xfrm>
          <a:prstGeom prst="rect">
            <a:avLst/>
          </a:prstGeom>
        </p:spPr>
      </p:pic>
      <p:cxnSp>
        <p:nvCxnSpPr>
          <p:cNvPr id="9" name="Connettore 1 14">
            <a:extLst>
              <a:ext uri="{FF2B5EF4-FFF2-40B4-BE49-F238E27FC236}">
                <a16:creationId xmlns:a16="http://schemas.microsoft.com/office/drawing/2014/main" xmlns="" id="{74A4A97D-BD74-42A9-8C1A-64D157C82887}"/>
              </a:ext>
            </a:extLst>
          </p:cNvPr>
          <p:cNvCxnSpPr>
            <a:cxnSpLocks/>
          </p:cNvCxnSpPr>
          <p:nvPr/>
        </p:nvCxnSpPr>
        <p:spPr>
          <a:xfrm>
            <a:off x="157397" y="694723"/>
            <a:ext cx="8845926" cy="0"/>
          </a:xfrm>
          <a:prstGeom prst="straightConnector1">
            <a:avLst/>
          </a:prstGeom>
          <a:noFill/>
          <a:ln w="9528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xmlns="" id="{0BB822CD-6F10-8CC7-FC6C-D3BF79879D97}"/>
              </a:ext>
            </a:extLst>
          </p:cNvPr>
          <p:cNvCxnSpPr>
            <a:cxnSpLocks/>
          </p:cNvCxnSpPr>
          <p:nvPr/>
        </p:nvCxnSpPr>
        <p:spPr>
          <a:xfrm flipV="1">
            <a:off x="4228993" y="4369981"/>
            <a:ext cx="2025092" cy="294839"/>
          </a:xfrm>
          <a:prstGeom prst="line">
            <a:avLst/>
          </a:prstGeom>
          <a:ln w="2857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xmlns="" id="{E465D0F7-9669-DC17-1531-56D304E27F9E}"/>
              </a:ext>
            </a:extLst>
          </p:cNvPr>
          <p:cNvCxnSpPr>
            <a:cxnSpLocks/>
          </p:cNvCxnSpPr>
          <p:nvPr/>
        </p:nvCxnSpPr>
        <p:spPr>
          <a:xfrm flipV="1">
            <a:off x="6254085" y="1450490"/>
            <a:ext cx="1005069" cy="229454"/>
          </a:xfrm>
          <a:prstGeom prst="line">
            <a:avLst/>
          </a:prstGeom>
          <a:ln w="2857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>
            <a:extLst>
              <a:ext uri="{FF2B5EF4-FFF2-40B4-BE49-F238E27FC236}">
                <a16:creationId xmlns:a16="http://schemas.microsoft.com/office/drawing/2014/main" xmlns="" id="{E40C5451-BABF-D5D6-F789-75FC7F575168}"/>
              </a:ext>
            </a:extLst>
          </p:cNvPr>
          <p:cNvSpPr txBox="1"/>
          <p:nvPr/>
        </p:nvSpPr>
        <p:spPr>
          <a:xfrm>
            <a:off x="153805" y="3313050"/>
            <a:ext cx="2433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- </a:t>
            </a:r>
            <a:r>
              <a:rPr lang="ko-KR" altLang="en-US" sz="1200" dirty="0" smtClean="0"/>
              <a:t>절연 그룹 커버 </a:t>
            </a:r>
            <a:endParaRPr lang="en-US" altLang="ko-KR" sz="1200" dirty="0" smtClean="0"/>
          </a:p>
          <a:p>
            <a:r>
              <a:rPr lang="ko-KR" altLang="en-US" sz="1200" dirty="0" smtClean="0"/>
              <a:t>그룹의 </a:t>
            </a:r>
            <a:r>
              <a:rPr lang="ko-KR" altLang="en-US" sz="1200" dirty="0"/>
              <a:t>열 손실을 방지할 수 </a:t>
            </a:r>
            <a:r>
              <a:rPr lang="ko-KR" altLang="en-US" sz="1200" dirty="0" smtClean="0"/>
              <a:t>있는 새로운 절연체 </a:t>
            </a:r>
            <a:r>
              <a:rPr lang="en-US" altLang="ko-KR" sz="1200" dirty="0" smtClean="0"/>
              <a:t>HDPE</a:t>
            </a:r>
            <a:r>
              <a:rPr lang="en-US" altLang="ko-KR" sz="1200" dirty="0"/>
              <a:t>(</a:t>
            </a:r>
            <a:r>
              <a:rPr lang="ko-KR" altLang="en-US" sz="1200" dirty="0"/>
              <a:t>고밀도 폴리에틸렌</a:t>
            </a:r>
            <a:r>
              <a:rPr lang="en-US" altLang="ko-KR" sz="1200" dirty="0"/>
              <a:t>)</a:t>
            </a:r>
            <a:r>
              <a:rPr lang="ko-KR" altLang="en-US" sz="1200" dirty="0"/>
              <a:t>로 만들어졌으며 </a:t>
            </a:r>
            <a:r>
              <a:rPr lang="en-US" altLang="ko-KR" sz="1200" dirty="0" smtClean="0"/>
              <a:t>(0.5°C </a:t>
            </a:r>
            <a:r>
              <a:rPr lang="ko-KR" altLang="en-US" sz="1200" dirty="0" smtClean="0"/>
              <a:t>보존력 상대적으로 높음</a:t>
            </a:r>
            <a:r>
              <a:rPr lang="en-US" altLang="ko-KR" sz="1200" dirty="0" smtClean="0"/>
              <a:t>).</a:t>
            </a:r>
            <a:endParaRPr lang="it-IT" sz="1200" b="1" dirty="0"/>
          </a:p>
        </p:txBody>
      </p:sp>
      <p:pic>
        <p:nvPicPr>
          <p:cNvPr id="49" name="Immagine 48" descr="Immagine che contiene utensiledimetallo, vite&#10;&#10;Descrizione generata automaticamente">
            <a:extLst>
              <a:ext uri="{FF2B5EF4-FFF2-40B4-BE49-F238E27FC236}">
                <a16:creationId xmlns:a16="http://schemas.microsoft.com/office/drawing/2014/main" xmlns="" id="{34FF4AD4-6BC9-B30C-8BA9-4224C09AFA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7" t="34936" r="42871" b="31074"/>
          <a:stretch/>
        </p:blipFill>
        <p:spPr>
          <a:xfrm>
            <a:off x="7374197" y="745314"/>
            <a:ext cx="419979" cy="1188670"/>
          </a:xfrm>
          <a:prstGeom prst="rect">
            <a:avLst/>
          </a:prstGeom>
        </p:spPr>
      </p:pic>
      <p:pic>
        <p:nvPicPr>
          <p:cNvPr id="52" name="Immagine 51">
            <a:extLst>
              <a:ext uri="{FF2B5EF4-FFF2-40B4-BE49-F238E27FC236}">
                <a16:creationId xmlns:a16="http://schemas.microsoft.com/office/drawing/2014/main" xmlns="" id="{64E1205B-A4E9-6B11-5FE4-1BE2C7B69F8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4" t="6533" r="42182" b="11199"/>
          <a:stretch/>
        </p:blipFill>
        <p:spPr>
          <a:xfrm rot="16200000">
            <a:off x="7297028" y="2437206"/>
            <a:ext cx="599837" cy="2179633"/>
          </a:xfrm>
          <a:prstGeom prst="rect">
            <a:avLst/>
          </a:prstGeom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xmlns="" id="{B6F92F5B-271B-AD01-7D5E-0906C8363B55}"/>
              </a:ext>
            </a:extLst>
          </p:cNvPr>
          <p:cNvSpPr txBox="1"/>
          <p:nvPr/>
        </p:nvSpPr>
        <p:spPr>
          <a:xfrm>
            <a:off x="6367486" y="1946821"/>
            <a:ext cx="2433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그룹의 물 흐름을 </a:t>
            </a:r>
            <a:r>
              <a:rPr lang="ko-KR" altLang="en-US" sz="1200" dirty="0" smtClean="0"/>
              <a:t>제어하기 </a:t>
            </a:r>
            <a:r>
              <a:rPr lang="ko-KR" altLang="en-US" sz="1200" dirty="0"/>
              <a:t>위한 </a:t>
            </a:r>
            <a:r>
              <a:rPr lang="en-US" altLang="ko-KR" sz="1200" dirty="0"/>
              <a:t>0.6mm </a:t>
            </a:r>
            <a:r>
              <a:rPr lang="ko-KR" altLang="en-US" sz="1200" dirty="0" err="1" smtClean="0"/>
              <a:t>지글러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기존 </a:t>
            </a:r>
            <a:r>
              <a:rPr lang="en-US" altLang="ko-KR" sz="1200" dirty="0" smtClean="0"/>
              <a:t>0.8mm)</a:t>
            </a:r>
            <a:endParaRPr lang="it-IT" sz="1200" b="1" dirty="0"/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xmlns="" id="{534E584E-1029-7D88-391C-928B15EB9937}"/>
              </a:ext>
            </a:extLst>
          </p:cNvPr>
          <p:cNvSpPr txBox="1"/>
          <p:nvPr/>
        </p:nvSpPr>
        <p:spPr>
          <a:xfrm>
            <a:off x="6367485" y="3910241"/>
            <a:ext cx="243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새로운</a:t>
            </a:r>
            <a:r>
              <a:rPr lang="en-US" altLang="ko-KR" sz="1200" dirty="0" smtClean="0"/>
              <a:t> Pre-Post infusion </a:t>
            </a:r>
            <a:r>
              <a:rPr lang="ko-KR" altLang="en-US" sz="1200" dirty="0" smtClean="0"/>
              <a:t>개발로 인해 그룹의 전면 주입 </a:t>
            </a:r>
            <a:r>
              <a:rPr lang="ko-KR" altLang="en-US" sz="1200" dirty="0" err="1" smtClean="0"/>
              <a:t>챔버는</a:t>
            </a:r>
            <a:r>
              <a:rPr lang="ko-KR" altLang="en-US" sz="1200" dirty="0" smtClean="0"/>
              <a:t>  차단 됩니다</a:t>
            </a:r>
            <a:r>
              <a:rPr lang="en-US" altLang="ko-KR" sz="1200" dirty="0"/>
              <a:t>.</a:t>
            </a:r>
            <a:endParaRPr lang="it-IT" sz="1200" b="1" dirty="0"/>
          </a:p>
        </p:txBody>
      </p:sp>
    </p:spTree>
    <p:extLst>
      <p:ext uri="{BB962C8B-B14F-4D97-AF65-F5344CB8AC3E}">
        <p14:creationId xmlns:p14="http://schemas.microsoft.com/office/powerpoint/2010/main" val="1024077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xmlns="" id="{908AE495-76AD-4E12-8CA3-0E1AC0E8A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34" y="249492"/>
            <a:ext cx="6995120" cy="399600"/>
          </a:xfrm>
        </p:spPr>
        <p:txBody>
          <a:bodyPr/>
          <a:lstStyle/>
          <a:p>
            <a:pPr algn="l"/>
            <a:r>
              <a:rPr lang="en-US" sz="2200" dirty="0">
                <a:solidFill>
                  <a:schemeClr val="tx1"/>
                </a:solidFill>
                <a:latin typeface="+mj-lt"/>
              </a:rPr>
              <a:t>Technologies: t-switch</a:t>
            </a:r>
          </a:p>
        </p:txBody>
      </p:sp>
      <p:cxnSp>
        <p:nvCxnSpPr>
          <p:cNvPr id="9" name="Connettore 1 14">
            <a:extLst>
              <a:ext uri="{FF2B5EF4-FFF2-40B4-BE49-F238E27FC236}">
                <a16:creationId xmlns:a16="http://schemas.microsoft.com/office/drawing/2014/main" xmlns="" id="{74A4A97D-BD74-42A9-8C1A-64D157C82887}"/>
              </a:ext>
            </a:extLst>
          </p:cNvPr>
          <p:cNvCxnSpPr>
            <a:cxnSpLocks/>
          </p:cNvCxnSpPr>
          <p:nvPr/>
        </p:nvCxnSpPr>
        <p:spPr>
          <a:xfrm>
            <a:off x="157397" y="694723"/>
            <a:ext cx="8845926" cy="0"/>
          </a:xfrm>
          <a:prstGeom prst="straightConnector1">
            <a:avLst/>
          </a:prstGeom>
          <a:noFill/>
          <a:ln w="9528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</p:cxnSp>
      <p:pic>
        <p:nvPicPr>
          <p:cNvPr id="3" name="Segnaposto contenuto 2" descr="Immagine che contiene oggetto, orologio&#10;&#10;Descrizione generata automaticamente">
            <a:extLst>
              <a:ext uri="{FF2B5EF4-FFF2-40B4-BE49-F238E27FC236}">
                <a16:creationId xmlns:a16="http://schemas.microsoft.com/office/drawing/2014/main" xmlns="" id="{DF4A6396-52E1-407C-ADAF-017E3D5B2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97" y="13447"/>
            <a:ext cx="1612406" cy="680296"/>
          </a:xfrm>
        </p:spPr>
      </p:pic>
      <p:sp>
        <p:nvSpPr>
          <p:cNvPr id="6" name="Segnaposto data 5">
            <a:extLst>
              <a:ext uri="{FF2B5EF4-FFF2-40B4-BE49-F238E27FC236}">
                <a16:creationId xmlns:a16="http://schemas.microsoft.com/office/drawing/2014/main" xmlns="" id="{7F905CB9-DF95-EFFE-3BF7-9BFC924CEA29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fld id="{89ADC6FA-00CA-4792-BB83-D42118D0AD0D}" type="datetime1">
              <a:rPr lang="it-IT" smtClean="0"/>
              <a:t>05/09/2022</a:t>
            </a:fld>
            <a:endParaRPr lang="it-IT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xmlns="" id="{36BDE8B1-2573-A7E7-3CE4-D6357639333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78BCA25-03C9-4D39-AE99-377C70CAC6A1}" type="slidenum">
              <a:rPr lang="it-IT" smtClean="0"/>
              <a:t>14</a:t>
            </a:fld>
            <a:endParaRPr lang="it-IT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6F1EA9B4-5E2E-8659-60A1-0072837582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7" t="31293" r="19845" b="8464"/>
          <a:stretch/>
        </p:blipFill>
        <p:spPr>
          <a:xfrm>
            <a:off x="714087" y="789519"/>
            <a:ext cx="3264320" cy="3882949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1D211910-6FD1-036D-CA8B-8DF7F5A1C351}"/>
              </a:ext>
            </a:extLst>
          </p:cNvPr>
          <p:cNvSpPr txBox="1"/>
          <p:nvPr/>
        </p:nvSpPr>
        <p:spPr>
          <a:xfrm>
            <a:off x="4572000" y="739374"/>
            <a:ext cx="441460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New technology T-</a:t>
            </a:r>
            <a:r>
              <a:rPr lang="ko-KR" altLang="en-US" sz="1400" dirty="0" smtClean="0"/>
              <a:t>스위치로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인해 일체형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보일러 커피 머신 에서도 그룹 별 추출 수 온도를 </a:t>
            </a:r>
            <a:r>
              <a:rPr lang="ko-KR" altLang="en-US" sz="1400" dirty="0"/>
              <a:t>설정할 수 </a:t>
            </a:r>
            <a:r>
              <a:rPr lang="ko-KR" altLang="en-US" sz="1400" dirty="0" smtClean="0"/>
              <a:t>있습니다</a:t>
            </a:r>
            <a:r>
              <a:rPr lang="en-US" altLang="ko-KR" sz="1400" dirty="0" smtClean="0"/>
              <a:t>.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en-US" altLang="ko-KR" sz="1400" dirty="0"/>
              <a:t>T-</a:t>
            </a:r>
            <a:r>
              <a:rPr lang="ko-KR" altLang="en-US" sz="1400" dirty="0"/>
              <a:t>스위치 </a:t>
            </a:r>
            <a:r>
              <a:rPr lang="ko-KR" altLang="en-US" sz="1400" dirty="0" smtClean="0"/>
              <a:t>내부는 </a:t>
            </a:r>
            <a:r>
              <a:rPr lang="en-US" altLang="ko-KR" sz="1400" dirty="0"/>
              <a:t>3</a:t>
            </a:r>
            <a:r>
              <a:rPr lang="ko-KR" altLang="en-US" sz="1400" dirty="0"/>
              <a:t>개의 서로 다른 </a:t>
            </a:r>
            <a:r>
              <a:rPr lang="ko-KR" altLang="en-US" sz="1400" dirty="0" smtClean="0"/>
              <a:t>크기의 구멍과 </a:t>
            </a:r>
            <a:r>
              <a:rPr lang="ko-KR" altLang="en-US" sz="1400" dirty="0"/>
              <a:t>하나의 닫힌 공간이 있는 </a:t>
            </a:r>
            <a:r>
              <a:rPr lang="ko-KR" altLang="en-US" sz="1400" dirty="0" smtClean="0"/>
              <a:t>원형 구가 </a:t>
            </a:r>
            <a:r>
              <a:rPr lang="ko-KR" altLang="en-US" sz="1400" dirty="0"/>
              <a:t>있으며</a:t>
            </a:r>
            <a:r>
              <a:rPr lang="en-US" altLang="ko-KR" sz="1400" dirty="0"/>
              <a:t>, </a:t>
            </a:r>
            <a:r>
              <a:rPr lang="ko-KR" altLang="en-US" sz="1400" dirty="0" smtClean="0"/>
              <a:t>각자 한 부분에 위치 하여 </a:t>
            </a:r>
            <a:r>
              <a:rPr lang="en-US" altLang="ko-KR" sz="1400" dirty="0" smtClean="0"/>
              <a:t>T-Switch</a:t>
            </a:r>
            <a:r>
              <a:rPr lang="ko-KR" altLang="en-US" sz="1400" dirty="0" smtClean="0"/>
              <a:t>로서의 역할을 합니다</a:t>
            </a:r>
            <a:endParaRPr lang="en-US" sz="1400" dirty="0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xmlns="" id="{85829FC4-8EEB-7010-3E3F-B28E42E15AA9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2306051" y="2613299"/>
            <a:ext cx="697044" cy="1576066"/>
          </a:xfrm>
          <a:prstGeom prst="line">
            <a:avLst/>
          </a:prstGeom>
          <a:ln w="2857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346F4A99-3461-50C5-2EB6-DEF12D586085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1249357" y="1830536"/>
            <a:ext cx="565795" cy="489583"/>
          </a:xfrm>
          <a:prstGeom prst="line">
            <a:avLst/>
          </a:prstGeom>
          <a:ln w="2857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xmlns="" id="{E49AD637-B429-F833-3FCF-67D991F28A70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1252901" y="2925338"/>
            <a:ext cx="714965" cy="614930"/>
          </a:xfrm>
          <a:prstGeom prst="line">
            <a:avLst/>
          </a:prstGeom>
          <a:ln w="2857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xmlns="" id="{90611B0B-3B8B-3958-35ED-DFBB71E61431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2661313" y="2593428"/>
            <a:ext cx="551504" cy="61062"/>
          </a:xfrm>
          <a:prstGeom prst="line">
            <a:avLst/>
          </a:prstGeom>
          <a:ln w="2857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xmlns="" id="{C1E23707-5BC1-B274-268A-C37956498D9D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2429301" y="1547942"/>
            <a:ext cx="289258" cy="546989"/>
          </a:xfrm>
          <a:prstGeom prst="line">
            <a:avLst/>
          </a:prstGeom>
          <a:ln w="2857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BAF6BFDF-C952-5AF5-D0A6-93CFCF16A198}"/>
              </a:ext>
            </a:extLst>
          </p:cNvPr>
          <p:cNvSpPr txBox="1"/>
          <p:nvPr/>
        </p:nvSpPr>
        <p:spPr>
          <a:xfrm>
            <a:off x="2320667" y="1270943"/>
            <a:ext cx="79578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1.5 mm 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A1F8ECA1-58A4-8DB2-3B80-544D31ECD9F0}"/>
              </a:ext>
            </a:extLst>
          </p:cNvPr>
          <p:cNvSpPr txBox="1"/>
          <p:nvPr/>
        </p:nvSpPr>
        <p:spPr>
          <a:xfrm>
            <a:off x="3212817" y="2454928"/>
            <a:ext cx="72024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7 mm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E5A1D213-C6BE-A22A-1A5A-BC0BC4648A61}"/>
              </a:ext>
            </a:extLst>
          </p:cNvPr>
          <p:cNvSpPr txBox="1"/>
          <p:nvPr/>
        </p:nvSpPr>
        <p:spPr>
          <a:xfrm>
            <a:off x="2374985" y="4189365"/>
            <a:ext cx="12562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T-switch </a:t>
            </a:r>
            <a:r>
              <a:rPr lang="it-IT" sz="1200" b="1" dirty="0" err="1"/>
              <a:t>selector</a:t>
            </a:r>
            <a:endParaRPr lang="it-IT" sz="1200" b="1" dirty="0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xmlns="" id="{878D46B9-0FB7-4002-818F-298C3951E5FD}"/>
              </a:ext>
            </a:extLst>
          </p:cNvPr>
          <p:cNvSpPr txBox="1"/>
          <p:nvPr/>
        </p:nvSpPr>
        <p:spPr>
          <a:xfrm>
            <a:off x="873757" y="3540268"/>
            <a:ext cx="75828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/>
              <a:t>Closed</a:t>
            </a:r>
            <a:endParaRPr lang="it-IT" sz="1200" b="1" dirty="0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xmlns="" id="{D30065A6-DCAF-1DF0-89FA-C0DEEC67DAC5}"/>
              </a:ext>
            </a:extLst>
          </p:cNvPr>
          <p:cNvSpPr txBox="1"/>
          <p:nvPr/>
        </p:nvSpPr>
        <p:spPr>
          <a:xfrm>
            <a:off x="870213" y="1553537"/>
            <a:ext cx="75828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2 mm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277B0019-A922-52D2-CD8C-D3A259749B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47" y="2555256"/>
            <a:ext cx="2642908" cy="23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93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xmlns="" id="{908AE495-76AD-4E12-8CA3-0E1AC0E8A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34" y="249492"/>
            <a:ext cx="6995120" cy="399600"/>
          </a:xfrm>
        </p:spPr>
        <p:txBody>
          <a:bodyPr/>
          <a:lstStyle/>
          <a:p>
            <a:pPr algn="l"/>
            <a:r>
              <a:rPr lang="en-US" sz="2200" dirty="0">
                <a:solidFill>
                  <a:schemeClr val="tx1"/>
                </a:solidFill>
                <a:latin typeface="+mj-lt"/>
              </a:rPr>
              <a:t>Technologies: t-switch</a:t>
            </a:r>
          </a:p>
        </p:txBody>
      </p:sp>
      <p:cxnSp>
        <p:nvCxnSpPr>
          <p:cNvPr id="9" name="Connettore 1 14">
            <a:extLst>
              <a:ext uri="{FF2B5EF4-FFF2-40B4-BE49-F238E27FC236}">
                <a16:creationId xmlns:a16="http://schemas.microsoft.com/office/drawing/2014/main" xmlns="" id="{74A4A97D-BD74-42A9-8C1A-64D157C82887}"/>
              </a:ext>
            </a:extLst>
          </p:cNvPr>
          <p:cNvCxnSpPr>
            <a:cxnSpLocks/>
          </p:cNvCxnSpPr>
          <p:nvPr/>
        </p:nvCxnSpPr>
        <p:spPr>
          <a:xfrm>
            <a:off x="157397" y="694723"/>
            <a:ext cx="8845926" cy="0"/>
          </a:xfrm>
          <a:prstGeom prst="straightConnector1">
            <a:avLst/>
          </a:prstGeom>
          <a:noFill/>
          <a:ln w="9528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</p:cxnSp>
      <p:pic>
        <p:nvPicPr>
          <p:cNvPr id="3" name="Segnaposto contenuto 2" descr="Immagine che contiene oggetto, orologio&#10;&#10;Descrizione generata automaticamente">
            <a:extLst>
              <a:ext uri="{FF2B5EF4-FFF2-40B4-BE49-F238E27FC236}">
                <a16:creationId xmlns:a16="http://schemas.microsoft.com/office/drawing/2014/main" xmlns="" id="{DF4A6396-52E1-407C-ADAF-017E3D5B2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97" y="13447"/>
            <a:ext cx="1612406" cy="680296"/>
          </a:xfrm>
        </p:spPr>
      </p:pic>
      <p:sp>
        <p:nvSpPr>
          <p:cNvPr id="6" name="Segnaposto data 5">
            <a:extLst>
              <a:ext uri="{FF2B5EF4-FFF2-40B4-BE49-F238E27FC236}">
                <a16:creationId xmlns:a16="http://schemas.microsoft.com/office/drawing/2014/main" xmlns="" id="{7F905CB9-DF95-EFFE-3BF7-9BFC924CEA29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fld id="{89ADC6FA-00CA-4792-BB83-D42118D0AD0D}" type="datetime1">
              <a:rPr lang="it-IT" smtClean="0"/>
              <a:t>05/09/2022</a:t>
            </a:fld>
            <a:endParaRPr lang="it-IT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xmlns="" id="{36BDE8B1-2573-A7E7-3CE4-D6357639333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78BCA25-03C9-4D39-AE99-377C70CAC6A1}" type="slidenum">
              <a:rPr lang="it-IT" smtClean="0"/>
              <a:t>15</a:t>
            </a:fld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1D211910-6FD1-036D-CA8B-8DF7F5A1C351}"/>
              </a:ext>
            </a:extLst>
          </p:cNvPr>
          <p:cNvSpPr txBox="1"/>
          <p:nvPr/>
        </p:nvSpPr>
        <p:spPr>
          <a:xfrm>
            <a:off x="4985810" y="739374"/>
            <a:ext cx="40007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보일러를 </a:t>
            </a:r>
            <a:r>
              <a:rPr lang="en-US" altLang="ko-KR" sz="1200" dirty="0"/>
              <a:t>1.0 bar</a:t>
            </a:r>
            <a:r>
              <a:rPr lang="ko-KR" altLang="en-US" sz="1200" dirty="0"/>
              <a:t>로 조정하면 각 그룹별로 약 </a:t>
            </a:r>
            <a:r>
              <a:rPr lang="en-US" altLang="ko-KR" sz="1200" dirty="0"/>
              <a:t>90°C, 93°C, 96 °C </a:t>
            </a:r>
            <a:r>
              <a:rPr lang="ko-KR" altLang="en-US" sz="1200" dirty="0"/>
              <a:t>또 는 </a:t>
            </a:r>
            <a:r>
              <a:rPr lang="en-US" altLang="ko-KR" sz="1200" dirty="0"/>
              <a:t>99°C</a:t>
            </a:r>
            <a:r>
              <a:rPr lang="ko-KR" altLang="en-US" sz="1200" dirty="0"/>
              <a:t>의 온도를 설정할 수 있으며 커피 종류 별로 적 절한 추출 온도로 사용할 수 있습니다</a:t>
            </a:r>
            <a:r>
              <a:rPr lang="en-US" altLang="ko-KR" sz="1200" dirty="0" smtClean="0"/>
              <a:t>.</a:t>
            </a:r>
          </a:p>
          <a:p>
            <a:endParaRPr lang="en-US" altLang="ko-KR" sz="1200" dirty="0"/>
          </a:p>
          <a:p>
            <a:r>
              <a:rPr lang="ko-KR" altLang="en-US" sz="1200" dirty="0" smtClean="0"/>
              <a:t>부분별 수치 표를 참고 바라며</a:t>
            </a:r>
            <a:r>
              <a:rPr lang="en-US" altLang="ko-KR" sz="1200" dirty="0" smtClean="0"/>
              <a:t>, </a:t>
            </a:r>
            <a:r>
              <a:rPr lang="ko-KR" altLang="en-US" sz="1200" dirty="0"/>
              <a:t>그래프는 보일러의 각 압력과 </a:t>
            </a:r>
            <a:r>
              <a:rPr lang="en-US" altLang="ko-KR" sz="1200" dirty="0"/>
              <a:t>t-</a:t>
            </a:r>
            <a:r>
              <a:rPr lang="ko-KR" altLang="en-US" sz="1200" dirty="0" smtClean="0"/>
              <a:t>스위치 위치에 따른 온도를 보여 줍니다</a:t>
            </a:r>
            <a:r>
              <a:rPr lang="en-US" altLang="ko-KR" sz="1200" dirty="0" smtClean="0"/>
              <a:t>. </a:t>
            </a:r>
          </a:p>
          <a:p>
            <a:endParaRPr lang="en-US" altLang="ko-KR" sz="1200" dirty="0" smtClean="0"/>
          </a:p>
          <a:p>
            <a:r>
              <a:rPr lang="ko-KR" altLang="en-US" sz="1200" dirty="0" smtClean="0"/>
              <a:t>참고</a:t>
            </a:r>
            <a:r>
              <a:rPr lang="en-US" altLang="ko-KR" sz="1200" dirty="0" smtClean="0"/>
              <a:t>/</a:t>
            </a:r>
            <a:r>
              <a:rPr lang="ko-KR" altLang="en-US" sz="1200" dirty="0" smtClean="0"/>
              <a:t>주의 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수치 값은 </a:t>
            </a:r>
            <a:r>
              <a:rPr lang="ko-KR" altLang="en-US" sz="1200" dirty="0"/>
              <a:t>외부 </a:t>
            </a:r>
            <a:r>
              <a:rPr lang="ko-KR" altLang="en-US" sz="1200" dirty="0" smtClean="0"/>
              <a:t>영향 및 조건에 </a:t>
            </a:r>
            <a:r>
              <a:rPr lang="ko-KR" altLang="en-US" sz="1200" dirty="0"/>
              <a:t>의해 매우 영향을 받는다는 것을 </a:t>
            </a:r>
            <a:r>
              <a:rPr lang="ko-KR" altLang="en-US" sz="1200" dirty="0" smtClean="0"/>
              <a:t>인지 하시기 바라며</a:t>
            </a:r>
            <a:r>
              <a:rPr lang="en-US" altLang="ko-KR" sz="1200" dirty="0" smtClean="0"/>
              <a:t>, T</a:t>
            </a:r>
            <a:r>
              <a:rPr lang="ko-KR" altLang="en-US" sz="1200" dirty="0" smtClean="0"/>
              <a:t>스위치는 기술자만 조절할 수 있습니다</a:t>
            </a:r>
            <a:r>
              <a:rPr lang="en-US" altLang="ko-KR" sz="1200" dirty="0" smtClean="0"/>
              <a:t>..</a:t>
            </a:r>
            <a:endParaRPr lang="en-US" sz="1200" dirty="0"/>
          </a:p>
        </p:txBody>
      </p:sp>
      <p:graphicFrame>
        <p:nvGraphicFramePr>
          <p:cNvPr id="2" name="Tabella 3">
            <a:extLst>
              <a:ext uri="{FF2B5EF4-FFF2-40B4-BE49-F238E27FC236}">
                <a16:creationId xmlns:a16="http://schemas.microsoft.com/office/drawing/2014/main" xmlns="" id="{B47B37E3-84A7-1B52-A08A-7BCC139F5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894566"/>
              </p:ext>
            </p:extLst>
          </p:nvPr>
        </p:nvGraphicFramePr>
        <p:xfrm>
          <a:off x="5555525" y="2817436"/>
          <a:ext cx="1255499" cy="2025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5499">
                  <a:extLst>
                    <a:ext uri="{9D8B030D-6E8A-4147-A177-3AD203B41FA5}">
                      <a16:colId xmlns:a16="http://schemas.microsoft.com/office/drawing/2014/main" xmlns="" val="3587379147"/>
                    </a:ext>
                  </a:extLst>
                </a:gridCol>
              </a:tblGrid>
              <a:tr h="589449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Boiler pressure</a:t>
                      </a:r>
                    </a:p>
                  </a:txBody>
                  <a:tcPr marL="102079" marR="102079" marT="51040" marB="51040" anchor="ctr"/>
                </a:tc>
                <a:extLst>
                  <a:ext uri="{0D108BD9-81ED-4DB2-BD59-A6C34878D82A}">
                    <a16:rowId xmlns:a16="http://schemas.microsoft.com/office/drawing/2014/main" xmlns="" val="2111689059"/>
                  </a:ext>
                </a:extLst>
              </a:tr>
              <a:tr h="359031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0.8 bar</a:t>
                      </a:r>
                    </a:p>
                  </a:txBody>
                  <a:tcPr marL="102079" marR="102079" marT="51040" marB="5104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5612408"/>
                  </a:ext>
                </a:extLst>
              </a:tr>
              <a:tr h="359031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1 bar</a:t>
                      </a:r>
                    </a:p>
                  </a:txBody>
                  <a:tcPr marL="102079" marR="102079" marT="51040" marB="5104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0564610"/>
                  </a:ext>
                </a:extLst>
              </a:tr>
              <a:tr h="359031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1.2 bar</a:t>
                      </a:r>
                    </a:p>
                  </a:txBody>
                  <a:tcPr marL="102079" marR="102079" marT="51040" marB="5104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152756"/>
                  </a:ext>
                </a:extLst>
              </a:tr>
              <a:tr h="359031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1.4 bar</a:t>
                      </a:r>
                    </a:p>
                  </a:txBody>
                  <a:tcPr marL="102079" marR="102079" marT="51040" marB="5104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3933570"/>
                  </a:ext>
                </a:extLst>
              </a:tr>
            </a:tbl>
          </a:graphicData>
        </a:graphic>
      </p:graphicFrame>
      <p:grpSp>
        <p:nvGrpSpPr>
          <p:cNvPr id="17" name="Gruppo 16">
            <a:extLst>
              <a:ext uri="{FF2B5EF4-FFF2-40B4-BE49-F238E27FC236}">
                <a16:creationId xmlns:a16="http://schemas.microsoft.com/office/drawing/2014/main" xmlns="" id="{84622D47-0BC7-439D-B6D5-41DF0CB4BFF1}"/>
              </a:ext>
            </a:extLst>
          </p:cNvPr>
          <p:cNvGrpSpPr/>
          <p:nvPr/>
        </p:nvGrpSpPr>
        <p:grpSpPr>
          <a:xfrm>
            <a:off x="21652" y="647931"/>
            <a:ext cx="4964158" cy="4501854"/>
            <a:chOff x="21652" y="647931"/>
            <a:chExt cx="4964158" cy="4501854"/>
          </a:xfrm>
        </p:grpSpPr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xmlns="" id="{1AD908E9-84CE-A898-DEB7-B6A58638E80E}"/>
                </a:ext>
              </a:extLst>
            </p:cNvPr>
            <p:cNvGrpSpPr/>
            <p:nvPr/>
          </p:nvGrpSpPr>
          <p:grpSpPr>
            <a:xfrm>
              <a:off x="712388" y="1080380"/>
              <a:ext cx="3563687" cy="3563687"/>
              <a:chOff x="264034" y="966024"/>
              <a:chExt cx="3927984" cy="3927984"/>
            </a:xfrm>
          </p:grpSpPr>
          <p:sp>
            <p:nvSpPr>
              <p:cNvPr id="4" name="Ovale 3">
                <a:extLst>
                  <a:ext uri="{FF2B5EF4-FFF2-40B4-BE49-F238E27FC236}">
                    <a16:creationId xmlns:a16="http://schemas.microsoft.com/office/drawing/2014/main" xmlns="" id="{E45C60FC-38B4-A8A9-B78C-9A4753B21F9A}"/>
                  </a:ext>
                </a:extLst>
              </p:cNvPr>
              <p:cNvSpPr/>
              <p:nvPr/>
            </p:nvSpPr>
            <p:spPr>
              <a:xfrm>
                <a:off x="264034" y="966024"/>
                <a:ext cx="3927984" cy="3927984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" name="Ovale 4">
                <a:extLst>
                  <a:ext uri="{FF2B5EF4-FFF2-40B4-BE49-F238E27FC236}">
                    <a16:creationId xmlns:a16="http://schemas.microsoft.com/office/drawing/2014/main" xmlns="" id="{336F58FB-CAD2-DC69-EB2F-F04F81FF5513}"/>
                  </a:ext>
                </a:extLst>
              </p:cNvPr>
              <p:cNvSpPr/>
              <p:nvPr/>
            </p:nvSpPr>
            <p:spPr>
              <a:xfrm>
                <a:off x="809665" y="1449795"/>
                <a:ext cx="2860162" cy="2960441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11" name="Ovale 10">
                <a:extLst>
                  <a:ext uri="{FF2B5EF4-FFF2-40B4-BE49-F238E27FC236}">
                    <a16:creationId xmlns:a16="http://schemas.microsoft.com/office/drawing/2014/main" xmlns="" id="{CCEB334D-1E40-FACD-5539-FE3CE7D466EF}"/>
                  </a:ext>
                </a:extLst>
              </p:cNvPr>
              <p:cNvSpPr/>
              <p:nvPr/>
            </p:nvSpPr>
            <p:spPr>
              <a:xfrm>
                <a:off x="1266292" y="1968281"/>
                <a:ext cx="1923467" cy="19234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75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75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Ovale 11">
                <a:extLst>
                  <a:ext uri="{FF2B5EF4-FFF2-40B4-BE49-F238E27FC236}">
                    <a16:creationId xmlns:a16="http://schemas.microsoft.com/office/drawing/2014/main" xmlns="" id="{CE414C44-E419-82F3-F138-9954253F630C}"/>
                  </a:ext>
                </a:extLst>
              </p:cNvPr>
              <p:cNvSpPr/>
              <p:nvPr/>
            </p:nvSpPr>
            <p:spPr>
              <a:xfrm>
                <a:off x="1770825" y="2472814"/>
                <a:ext cx="914400" cy="9144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" name="Triangolo isoscele 13">
                <a:extLst>
                  <a:ext uri="{FF2B5EF4-FFF2-40B4-BE49-F238E27FC236}">
                    <a16:creationId xmlns:a16="http://schemas.microsoft.com/office/drawing/2014/main" xmlns="" id="{2711521C-E0E0-859D-347A-5FDF40CDC564}"/>
                  </a:ext>
                </a:extLst>
              </p:cNvPr>
              <p:cNvSpPr/>
              <p:nvPr/>
            </p:nvSpPr>
            <p:spPr>
              <a:xfrm>
                <a:off x="2063560" y="2637573"/>
                <a:ext cx="322853" cy="557604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</p:grp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xmlns="" id="{0189377D-20E5-33F9-48A9-17626B825FEF}"/>
                </a:ext>
              </a:extLst>
            </p:cNvPr>
            <p:cNvSpPr txBox="1"/>
            <p:nvPr/>
          </p:nvSpPr>
          <p:spPr>
            <a:xfrm>
              <a:off x="1965720" y="647931"/>
              <a:ext cx="10787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/>
                <a:t>Position 1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xmlns="" id="{97C2585D-B6F6-02E2-9B88-F9C1154B429B}"/>
                </a:ext>
              </a:extLst>
            </p:cNvPr>
            <p:cNvSpPr txBox="1"/>
            <p:nvPr/>
          </p:nvSpPr>
          <p:spPr>
            <a:xfrm>
              <a:off x="1954879" y="4872786"/>
              <a:ext cx="10787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/>
                <a:t>Position 3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xmlns="" id="{1134CECF-7716-27A3-5AF6-7E12516F23A5}"/>
                </a:ext>
              </a:extLst>
            </p:cNvPr>
            <p:cNvSpPr txBox="1"/>
            <p:nvPr/>
          </p:nvSpPr>
          <p:spPr>
            <a:xfrm rot="16200000">
              <a:off x="-379199" y="2714931"/>
              <a:ext cx="10787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/>
                <a:t>Position 2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xmlns="" id="{D9E4A7B9-08F7-304D-E687-50507DF8F81E}"/>
                </a:ext>
              </a:extLst>
            </p:cNvPr>
            <p:cNvSpPr txBox="1"/>
            <p:nvPr/>
          </p:nvSpPr>
          <p:spPr>
            <a:xfrm rot="5400000">
              <a:off x="4307960" y="2714930"/>
              <a:ext cx="10787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/>
                <a:t>Position 4</a:t>
              </a: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xmlns="" id="{64D3F65A-CA2A-6E81-1837-CD372894FB1B}"/>
                </a:ext>
              </a:extLst>
            </p:cNvPr>
            <p:cNvSpPr txBox="1"/>
            <p:nvPr/>
          </p:nvSpPr>
          <p:spPr>
            <a:xfrm>
              <a:off x="2196867" y="2229946"/>
              <a:ext cx="61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/>
                <a:t>≈91 ±</a:t>
              </a: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xmlns="" id="{DBC6D7A5-94A8-034E-FB16-9F6ECDFC0E78}"/>
                </a:ext>
              </a:extLst>
            </p:cNvPr>
            <p:cNvSpPr txBox="1"/>
            <p:nvPr/>
          </p:nvSpPr>
          <p:spPr>
            <a:xfrm>
              <a:off x="2196867" y="1774886"/>
              <a:ext cx="61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/>
                <a:t>≈93 ±</a:t>
              </a: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xmlns="" id="{2E6A2DC3-A76E-D1FA-9886-BB132AE9D965}"/>
                </a:ext>
              </a:extLst>
            </p:cNvPr>
            <p:cNvSpPr txBox="1"/>
            <p:nvPr/>
          </p:nvSpPr>
          <p:spPr>
            <a:xfrm>
              <a:off x="2196867" y="1289068"/>
              <a:ext cx="61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/>
                <a:t>≈95 ±</a:t>
              </a:r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xmlns="" id="{0B9699F2-7618-FBB5-9380-DA0C6931C1CC}"/>
                </a:ext>
              </a:extLst>
            </p:cNvPr>
            <p:cNvSpPr txBox="1"/>
            <p:nvPr/>
          </p:nvSpPr>
          <p:spPr>
            <a:xfrm>
              <a:off x="2196866" y="853315"/>
              <a:ext cx="61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/>
                <a:t>≈97 ±</a:t>
              </a:r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xmlns="" id="{5A513FF4-370F-A2BF-FC51-73A7405366A1}"/>
                </a:ext>
              </a:extLst>
            </p:cNvPr>
            <p:cNvSpPr txBox="1"/>
            <p:nvPr/>
          </p:nvSpPr>
          <p:spPr>
            <a:xfrm>
              <a:off x="2201656" y="4606674"/>
              <a:ext cx="61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/>
                <a:t>≈94 ±</a:t>
              </a:r>
            </a:p>
          </p:txBody>
        </p: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xmlns="" id="{BAF95604-BFE6-2ABE-C461-2E64609C66CF}"/>
                </a:ext>
              </a:extLst>
            </p:cNvPr>
            <p:cNvSpPr txBox="1"/>
            <p:nvPr/>
          </p:nvSpPr>
          <p:spPr>
            <a:xfrm>
              <a:off x="2201656" y="4162247"/>
              <a:ext cx="61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/>
                <a:t>≈92 ±</a:t>
              </a:r>
            </a:p>
          </p:txBody>
        </p: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xmlns="" id="{F6D1EF16-0519-5284-6418-B9A10590B281}"/>
                </a:ext>
              </a:extLst>
            </p:cNvPr>
            <p:cNvSpPr txBox="1"/>
            <p:nvPr/>
          </p:nvSpPr>
          <p:spPr>
            <a:xfrm>
              <a:off x="2201656" y="3687062"/>
              <a:ext cx="61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/>
                <a:t>≈90 ±</a:t>
              </a: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xmlns="" id="{FC0A8806-9E0F-B714-ABB8-6E64A0F2536A}"/>
                </a:ext>
              </a:extLst>
            </p:cNvPr>
            <p:cNvSpPr txBox="1"/>
            <p:nvPr/>
          </p:nvSpPr>
          <p:spPr>
            <a:xfrm>
              <a:off x="2201655" y="3240676"/>
              <a:ext cx="61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/>
                <a:t>≈88 ±</a:t>
              </a: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xmlns="" id="{1BD573CA-5EBB-BAAB-2D93-4BBDF51366B7}"/>
                </a:ext>
              </a:extLst>
            </p:cNvPr>
            <p:cNvSpPr txBox="1"/>
            <p:nvPr/>
          </p:nvSpPr>
          <p:spPr>
            <a:xfrm>
              <a:off x="2794465" y="2729593"/>
              <a:ext cx="61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/>
                <a:t>≈97 ±</a:t>
              </a:r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xmlns="" id="{B36B6337-23BE-CF41-C2B5-71C7CBF2E7EC}"/>
                </a:ext>
              </a:extLst>
            </p:cNvPr>
            <p:cNvSpPr txBox="1"/>
            <p:nvPr/>
          </p:nvSpPr>
          <p:spPr>
            <a:xfrm>
              <a:off x="3258539" y="2729593"/>
              <a:ext cx="61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/>
                <a:t>≈99 ±</a:t>
              </a: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xmlns="" id="{D5190532-8595-FE62-93AA-48560939310E}"/>
                </a:ext>
              </a:extLst>
            </p:cNvPr>
            <p:cNvSpPr txBox="1"/>
            <p:nvPr/>
          </p:nvSpPr>
          <p:spPr>
            <a:xfrm>
              <a:off x="3732361" y="2734354"/>
              <a:ext cx="61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/>
                <a:t>≈101 ±</a:t>
              </a:r>
            </a:p>
          </p:txBody>
        </p: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xmlns="" id="{248D4610-F9C1-232B-114A-AEF7B698CE6E}"/>
                </a:ext>
              </a:extLst>
            </p:cNvPr>
            <p:cNvSpPr txBox="1"/>
            <p:nvPr/>
          </p:nvSpPr>
          <p:spPr>
            <a:xfrm>
              <a:off x="4200132" y="2729593"/>
              <a:ext cx="61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/>
                <a:t>≈103 ±</a:t>
              </a:r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xmlns="" id="{FAFB1A84-F3D7-0A9A-61C0-8930D05E92A0}"/>
                </a:ext>
              </a:extLst>
            </p:cNvPr>
            <p:cNvSpPr txBox="1"/>
            <p:nvPr/>
          </p:nvSpPr>
          <p:spPr>
            <a:xfrm>
              <a:off x="1588219" y="2719624"/>
              <a:ext cx="61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/>
                <a:t>≈94 ±</a:t>
              </a:r>
            </a:p>
          </p:txBody>
        </p: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xmlns="" id="{57CA670C-4CD5-D3AA-1D7A-0CFA52BDF752}"/>
                </a:ext>
              </a:extLst>
            </p:cNvPr>
            <p:cNvSpPr txBox="1"/>
            <p:nvPr/>
          </p:nvSpPr>
          <p:spPr>
            <a:xfrm>
              <a:off x="718438" y="2722544"/>
              <a:ext cx="61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/>
                <a:t>≈98 ±</a:t>
              </a:r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xmlns="" id="{94548096-7673-A05D-A947-02B6E1013E6C}"/>
                </a:ext>
              </a:extLst>
            </p:cNvPr>
            <p:cNvSpPr txBox="1"/>
            <p:nvPr/>
          </p:nvSpPr>
          <p:spPr>
            <a:xfrm>
              <a:off x="1131395" y="2719624"/>
              <a:ext cx="61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/>
                <a:t>≈96 ±</a:t>
              </a:r>
            </a:p>
          </p:txBody>
        </p: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xmlns="" id="{CA5DC32B-0FF9-68D1-9875-5B67B03D9D77}"/>
                </a:ext>
              </a:extLst>
            </p:cNvPr>
            <p:cNvSpPr txBox="1"/>
            <p:nvPr/>
          </p:nvSpPr>
          <p:spPr>
            <a:xfrm>
              <a:off x="173863" y="2722543"/>
              <a:ext cx="61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/>
                <a:t>≈100 ±</a:t>
              </a:r>
            </a:p>
          </p:txBody>
        </p:sp>
      </p:grpSp>
      <p:graphicFrame>
        <p:nvGraphicFramePr>
          <p:cNvPr id="39" name="Tabella 3">
            <a:extLst>
              <a:ext uri="{FF2B5EF4-FFF2-40B4-BE49-F238E27FC236}">
                <a16:creationId xmlns:a16="http://schemas.microsoft.com/office/drawing/2014/main" xmlns="" id="{2DEE109E-6306-FA2C-3BF1-9635B274C1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23835"/>
              </p:ext>
            </p:extLst>
          </p:nvPr>
        </p:nvGraphicFramePr>
        <p:xfrm>
          <a:off x="6981070" y="2817436"/>
          <a:ext cx="1255499" cy="2025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5499">
                  <a:extLst>
                    <a:ext uri="{9D8B030D-6E8A-4147-A177-3AD203B41FA5}">
                      <a16:colId xmlns:a16="http://schemas.microsoft.com/office/drawing/2014/main" xmlns="" val="3587379147"/>
                    </a:ext>
                  </a:extLst>
                </a:gridCol>
              </a:tblGrid>
              <a:tr h="589449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Positions</a:t>
                      </a:r>
                    </a:p>
                  </a:txBody>
                  <a:tcPr marL="102079" marR="102079" marT="51040" marB="51040" anchor="ctr"/>
                </a:tc>
                <a:extLst>
                  <a:ext uri="{0D108BD9-81ED-4DB2-BD59-A6C34878D82A}">
                    <a16:rowId xmlns:a16="http://schemas.microsoft.com/office/drawing/2014/main" xmlns="" val="2111689059"/>
                  </a:ext>
                </a:extLst>
              </a:tr>
              <a:tr h="359031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1 = 1.5 mm</a:t>
                      </a:r>
                    </a:p>
                  </a:txBody>
                  <a:tcPr marL="102079" marR="102079" marT="51040" marB="51040" anchor="ctr"/>
                </a:tc>
                <a:extLst>
                  <a:ext uri="{0D108BD9-81ED-4DB2-BD59-A6C34878D82A}">
                    <a16:rowId xmlns:a16="http://schemas.microsoft.com/office/drawing/2014/main" xmlns="" val="2245612408"/>
                  </a:ext>
                </a:extLst>
              </a:tr>
              <a:tr h="359031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2 = 2 mm</a:t>
                      </a:r>
                    </a:p>
                  </a:txBody>
                  <a:tcPr marL="102079" marR="102079" marT="51040" marB="51040" anchor="ctr"/>
                </a:tc>
                <a:extLst>
                  <a:ext uri="{0D108BD9-81ED-4DB2-BD59-A6C34878D82A}">
                    <a16:rowId xmlns:a16="http://schemas.microsoft.com/office/drawing/2014/main" xmlns="" val="760564610"/>
                  </a:ext>
                </a:extLst>
              </a:tr>
              <a:tr h="359031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3 = </a:t>
                      </a:r>
                      <a:r>
                        <a:rPr lang="it-IT" sz="1200" b="1" dirty="0" err="1"/>
                        <a:t>Closed</a:t>
                      </a:r>
                      <a:endParaRPr lang="it-IT" sz="1200" b="1" dirty="0"/>
                    </a:p>
                  </a:txBody>
                  <a:tcPr marL="102079" marR="102079" marT="51040" marB="51040" anchor="ctr"/>
                </a:tc>
                <a:extLst>
                  <a:ext uri="{0D108BD9-81ED-4DB2-BD59-A6C34878D82A}">
                    <a16:rowId xmlns:a16="http://schemas.microsoft.com/office/drawing/2014/main" xmlns="" val="125152756"/>
                  </a:ext>
                </a:extLst>
              </a:tr>
              <a:tr h="359031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4 = 7 mm</a:t>
                      </a:r>
                    </a:p>
                  </a:txBody>
                  <a:tcPr marL="102079" marR="102079" marT="51040" marB="51040" anchor="ctr"/>
                </a:tc>
                <a:extLst>
                  <a:ext uri="{0D108BD9-81ED-4DB2-BD59-A6C34878D82A}">
                    <a16:rowId xmlns:a16="http://schemas.microsoft.com/office/drawing/2014/main" xmlns="" val="2753933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321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giallo, ingranaggio&#10;&#10;Descrizione generata automaticamente">
            <a:extLst>
              <a:ext uri="{FF2B5EF4-FFF2-40B4-BE49-F238E27FC236}">
                <a16:creationId xmlns:a16="http://schemas.microsoft.com/office/drawing/2014/main" xmlns="" id="{40A96E85-1DF3-E0A8-1AE4-B8A5C3F08E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1" r="11412" b="10491"/>
          <a:stretch/>
        </p:blipFill>
        <p:spPr>
          <a:xfrm>
            <a:off x="568051" y="1955959"/>
            <a:ext cx="2479166" cy="2730578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xmlns="" id="{908AE495-76AD-4E12-8CA3-0E1AC0E8A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01" y="295123"/>
            <a:ext cx="6995120" cy="399600"/>
          </a:xfrm>
        </p:spPr>
        <p:txBody>
          <a:bodyPr/>
          <a:lstStyle/>
          <a:p>
            <a:pPr algn="l"/>
            <a:r>
              <a:rPr lang="en-US" sz="2200" dirty="0">
                <a:solidFill>
                  <a:schemeClr val="tx1"/>
                </a:solidFill>
                <a:latin typeface="+mj-lt"/>
              </a:rPr>
              <a:t>Technologies: t-switch adjustment</a:t>
            </a:r>
          </a:p>
        </p:txBody>
      </p:sp>
      <p:cxnSp>
        <p:nvCxnSpPr>
          <p:cNvPr id="9" name="Connettore 1 14">
            <a:extLst>
              <a:ext uri="{FF2B5EF4-FFF2-40B4-BE49-F238E27FC236}">
                <a16:creationId xmlns:a16="http://schemas.microsoft.com/office/drawing/2014/main" xmlns="" id="{74A4A97D-BD74-42A9-8C1A-64D157C82887}"/>
              </a:ext>
            </a:extLst>
          </p:cNvPr>
          <p:cNvCxnSpPr>
            <a:cxnSpLocks/>
          </p:cNvCxnSpPr>
          <p:nvPr/>
        </p:nvCxnSpPr>
        <p:spPr>
          <a:xfrm>
            <a:off x="157397" y="694723"/>
            <a:ext cx="8845926" cy="0"/>
          </a:xfrm>
          <a:prstGeom prst="straightConnector1">
            <a:avLst/>
          </a:prstGeom>
          <a:noFill/>
          <a:ln w="9528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</p:cxnSp>
      <p:pic>
        <p:nvPicPr>
          <p:cNvPr id="3" name="Segnaposto contenuto 2" descr="Immagine che contiene oggetto, orologio&#10;&#10;Descrizione generata automaticamente">
            <a:extLst>
              <a:ext uri="{FF2B5EF4-FFF2-40B4-BE49-F238E27FC236}">
                <a16:creationId xmlns:a16="http://schemas.microsoft.com/office/drawing/2014/main" xmlns="" id="{DF4A6396-52E1-407C-ADAF-017E3D5B2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97" y="13447"/>
            <a:ext cx="1612406" cy="680296"/>
          </a:xfrm>
        </p:spPr>
      </p:pic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xmlns="" id="{36BDE8B1-2573-A7E7-3CE4-D6357639333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78BCA25-03C9-4D39-AE99-377C70CAC6A1}" type="slidenum">
              <a:rPr lang="it-IT" smtClean="0"/>
              <a:t>16</a:t>
            </a:fld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1D211910-6FD1-036D-CA8B-8DF7F5A1C351}"/>
              </a:ext>
            </a:extLst>
          </p:cNvPr>
          <p:cNvSpPr txBox="1"/>
          <p:nvPr/>
        </p:nvSpPr>
        <p:spPr>
          <a:xfrm>
            <a:off x="134983" y="704376"/>
            <a:ext cx="4431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일자 </a:t>
            </a:r>
            <a:r>
              <a:rPr lang="ko-KR" altLang="en-US" sz="1400" dirty="0"/>
              <a:t>드라이버를 사용하여 </a:t>
            </a:r>
            <a:r>
              <a:rPr lang="ko-KR" altLang="en-US" sz="1400" dirty="0" smtClean="0"/>
              <a:t>원하는 곳에 화살표를 위치 하여 설정 하실 수 있습니다</a:t>
            </a:r>
            <a:r>
              <a:rPr lang="en-US" altLang="ko-KR" sz="1400" dirty="0" smtClean="0"/>
              <a:t>. </a:t>
            </a:r>
          </a:p>
          <a:p>
            <a:r>
              <a:rPr lang="ko-KR" altLang="en-US" sz="1400" dirty="0" smtClean="0"/>
              <a:t>필요한 경우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 </a:t>
            </a:r>
            <a:r>
              <a:rPr lang="ko-KR" altLang="en-US" sz="1400" dirty="0"/>
              <a:t>온도를 </a:t>
            </a:r>
            <a:r>
              <a:rPr lang="ko-KR" altLang="en-US" sz="1400" dirty="0" smtClean="0"/>
              <a:t>서모 필터로 </a:t>
            </a:r>
            <a:r>
              <a:rPr lang="ko-KR" altLang="en-US" sz="1400" dirty="0"/>
              <a:t>제어할 수도 있으며</a:t>
            </a:r>
            <a:r>
              <a:rPr lang="en-US" altLang="ko-KR" sz="1400" dirty="0"/>
              <a:t>, </a:t>
            </a:r>
            <a:r>
              <a:rPr lang="ko-KR" altLang="en-US" sz="1400" dirty="0"/>
              <a:t>그렇지 않은 경우 </a:t>
            </a:r>
            <a:r>
              <a:rPr lang="ko-KR" altLang="en-US" sz="1400" dirty="0" err="1" smtClean="0"/>
              <a:t>셀렉터를</a:t>
            </a:r>
            <a:r>
              <a:rPr lang="ko-KR" altLang="en-US" sz="1400" dirty="0" smtClean="0"/>
              <a:t> </a:t>
            </a:r>
            <a:r>
              <a:rPr lang="ko-KR" altLang="en-US" sz="1400" dirty="0"/>
              <a:t>다시 조정할 수도 있습니다</a:t>
            </a:r>
            <a:r>
              <a:rPr lang="en-US" altLang="ko-KR" sz="1400" dirty="0"/>
              <a:t>.</a:t>
            </a:r>
            <a:endParaRPr lang="en-US" sz="1400" dirty="0"/>
          </a:p>
        </p:txBody>
      </p:sp>
      <p:grpSp>
        <p:nvGrpSpPr>
          <p:cNvPr id="28" name="Gruppo 27">
            <a:extLst>
              <a:ext uri="{FF2B5EF4-FFF2-40B4-BE49-F238E27FC236}">
                <a16:creationId xmlns:a16="http://schemas.microsoft.com/office/drawing/2014/main" xmlns="" id="{A6A095D3-8722-29D6-29BB-178FB91138C1}"/>
              </a:ext>
            </a:extLst>
          </p:cNvPr>
          <p:cNvGrpSpPr/>
          <p:nvPr/>
        </p:nvGrpSpPr>
        <p:grpSpPr>
          <a:xfrm>
            <a:off x="1911738" y="2018425"/>
            <a:ext cx="2229262" cy="1427443"/>
            <a:chOff x="1911740" y="1932935"/>
            <a:chExt cx="2229262" cy="1427443"/>
          </a:xfrm>
        </p:grpSpPr>
        <p:grpSp>
          <p:nvGrpSpPr>
            <p:cNvPr id="27" name="Gruppo 26">
              <a:extLst>
                <a:ext uri="{FF2B5EF4-FFF2-40B4-BE49-F238E27FC236}">
                  <a16:creationId xmlns:a16="http://schemas.microsoft.com/office/drawing/2014/main" xmlns="" id="{DAA62FAE-3988-C37D-E7F7-7F75A4D3FBF1}"/>
                </a:ext>
              </a:extLst>
            </p:cNvPr>
            <p:cNvGrpSpPr/>
            <p:nvPr/>
          </p:nvGrpSpPr>
          <p:grpSpPr>
            <a:xfrm>
              <a:off x="1911740" y="1932935"/>
              <a:ext cx="2229262" cy="1427443"/>
              <a:chOff x="1911740" y="1932935"/>
              <a:chExt cx="2229262" cy="1427443"/>
            </a:xfrm>
          </p:grpSpPr>
          <p:sp>
            <p:nvSpPr>
              <p:cNvPr id="20" name="Ovale 19">
                <a:extLst>
                  <a:ext uri="{FF2B5EF4-FFF2-40B4-BE49-F238E27FC236}">
                    <a16:creationId xmlns:a16="http://schemas.microsoft.com/office/drawing/2014/main" xmlns="" id="{764D7C84-73B2-C0F6-1EDB-4E1219EC58F8}"/>
                  </a:ext>
                </a:extLst>
              </p:cNvPr>
              <p:cNvSpPr/>
              <p:nvPr/>
            </p:nvSpPr>
            <p:spPr>
              <a:xfrm>
                <a:off x="2758210" y="1932935"/>
                <a:ext cx="1382792" cy="1382792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rgbClr val="C622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cxnSp>
            <p:nvCxnSpPr>
              <p:cNvPr id="18" name="Connettore diritto 17">
                <a:extLst>
                  <a:ext uri="{FF2B5EF4-FFF2-40B4-BE49-F238E27FC236}">
                    <a16:creationId xmlns:a16="http://schemas.microsoft.com/office/drawing/2014/main" xmlns="" id="{5B84A500-45EA-DF39-91AE-C95CA3D98C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11740" y="2817634"/>
                <a:ext cx="983329" cy="542744"/>
              </a:xfrm>
              <a:prstGeom prst="line">
                <a:avLst/>
              </a:prstGeom>
              <a:ln w="28575">
                <a:solidFill>
                  <a:srgbClr val="C6223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riangolo isoscele 10">
              <a:extLst>
                <a:ext uri="{FF2B5EF4-FFF2-40B4-BE49-F238E27FC236}">
                  <a16:creationId xmlns:a16="http://schemas.microsoft.com/office/drawing/2014/main" xmlns="" id="{A4048027-52F2-06C8-3D8A-25AC23474BAC}"/>
                </a:ext>
              </a:extLst>
            </p:cNvPr>
            <p:cNvSpPr/>
            <p:nvPr/>
          </p:nvSpPr>
          <p:spPr>
            <a:xfrm>
              <a:off x="3237236" y="2392562"/>
              <a:ext cx="421755" cy="728420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xmlns="" id="{6B0CD1B5-9D6B-D037-A166-89472C132150}"/>
                </a:ext>
              </a:extLst>
            </p:cNvPr>
            <p:cNvSpPr txBox="1"/>
            <p:nvPr/>
          </p:nvSpPr>
          <p:spPr>
            <a:xfrm>
              <a:off x="2986829" y="1961675"/>
              <a:ext cx="922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>
                  <a:solidFill>
                    <a:srgbClr val="FFC000"/>
                  </a:solidFill>
                </a:rPr>
                <a:t>SELECTED</a:t>
              </a:r>
            </a:p>
            <a:p>
              <a:pPr algn="ctr"/>
              <a:r>
                <a:rPr lang="it-IT" sz="1200" b="1" dirty="0">
                  <a:solidFill>
                    <a:srgbClr val="FFC000"/>
                  </a:solidFill>
                </a:rPr>
                <a:t>POSITION</a:t>
              </a:r>
            </a:p>
          </p:txBody>
        </p:sp>
      </p:grp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1A1C3601-A101-7938-E6C2-03DF195AD4EA}"/>
              </a:ext>
            </a:extLst>
          </p:cNvPr>
          <p:cNvSpPr txBox="1"/>
          <p:nvPr/>
        </p:nvSpPr>
        <p:spPr>
          <a:xfrm>
            <a:off x="1298385" y="4791417"/>
            <a:ext cx="5877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400" b="1" dirty="0"/>
              <a:t>중요</a:t>
            </a:r>
            <a:r>
              <a:rPr lang="en-US" altLang="ko-KR" sz="1400" b="1" dirty="0"/>
              <a:t>: T-</a:t>
            </a:r>
            <a:r>
              <a:rPr lang="ko-KR" altLang="en-US" sz="1400" b="1" dirty="0"/>
              <a:t>스위치는 전문 기술자가 설치하는 동안만 조정할 수 있습니다</a:t>
            </a:r>
            <a:r>
              <a:rPr lang="en-US" altLang="ko-KR" sz="1400" b="1" dirty="0"/>
              <a:t>.</a:t>
            </a:r>
            <a:endParaRPr lang="en-US" sz="1400" b="1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3C63B82B-D759-6021-0D0B-095479A616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969" y="765487"/>
            <a:ext cx="3899931" cy="2209961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0D6B3350-C724-FBC0-C43F-0AF3E3F59E06}"/>
              </a:ext>
            </a:extLst>
          </p:cNvPr>
          <p:cNvSpPr txBox="1"/>
          <p:nvPr/>
        </p:nvSpPr>
        <p:spPr>
          <a:xfrm>
            <a:off x="4599369" y="2975448"/>
            <a:ext cx="443701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기계 </a:t>
            </a:r>
            <a:r>
              <a:rPr lang="ko-KR" altLang="en-US" sz="1400" dirty="0"/>
              <a:t>설정 후</a:t>
            </a:r>
            <a:r>
              <a:rPr lang="en-US" altLang="ko-KR" sz="1400" dirty="0"/>
              <a:t>, </a:t>
            </a:r>
            <a:r>
              <a:rPr lang="ko-KR" altLang="en-US" sz="1400" dirty="0"/>
              <a:t>각 그룹별로 소프트웨어의 온도를 </a:t>
            </a:r>
            <a:r>
              <a:rPr lang="ko-KR" altLang="en-US" sz="1400" dirty="0" smtClean="0"/>
              <a:t>설정 해야 </a:t>
            </a:r>
            <a:r>
              <a:rPr lang="ko-KR" altLang="en-US" sz="1400" dirty="0"/>
              <a:t>합니다</a:t>
            </a:r>
            <a:r>
              <a:rPr lang="en-US" altLang="ko-KR" sz="1400" dirty="0"/>
              <a:t>.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ko-KR" altLang="en-US" sz="1400" dirty="0" smtClean="0"/>
              <a:t>먼저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 수동으로 </a:t>
            </a:r>
            <a:r>
              <a:rPr lang="ko-KR" altLang="en-US" sz="1400" dirty="0"/>
              <a:t>설정한 </a:t>
            </a:r>
            <a:r>
              <a:rPr lang="ko-KR" altLang="en-US" sz="1400" dirty="0" smtClean="0"/>
              <a:t>선택 </a:t>
            </a:r>
            <a:r>
              <a:rPr lang="ko-KR" altLang="en-US" sz="1400" dirty="0"/>
              <a:t>위치를 설정합니다</a:t>
            </a:r>
            <a:r>
              <a:rPr lang="en-US" altLang="ko-KR" sz="1400" dirty="0"/>
              <a:t>. </a:t>
            </a:r>
            <a:r>
              <a:rPr lang="ko-KR" altLang="en-US" sz="1400" dirty="0"/>
              <a:t>그러면 소프트웨어가 각 그룹에 대한 대략적인 추출 온도를 자동으로 </a:t>
            </a:r>
            <a:r>
              <a:rPr lang="ko-KR" altLang="en-US" sz="1400" dirty="0" smtClean="0"/>
              <a:t>표시합니다</a:t>
            </a:r>
            <a:r>
              <a:rPr lang="en-US" altLang="ko-KR" sz="1400" dirty="0" smtClean="0"/>
              <a:t>. </a:t>
            </a:r>
          </a:p>
          <a:p>
            <a:r>
              <a:rPr lang="en-US" altLang="ko-KR" sz="1400" dirty="0" smtClean="0"/>
              <a:t>(</a:t>
            </a:r>
            <a:r>
              <a:rPr lang="ko-KR" altLang="en-US" sz="1400" dirty="0"/>
              <a:t>또한 서모필터로 이전에 제어한 값으로 오프셋 값을 조정할 수 있습니다</a:t>
            </a:r>
            <a:r>
              <a:rPr lang="en-US" altLang="ko-KR" sz="1400" dirty="0"/>
              <a:t>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02364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xmlns="" id="{908AE495-76AD-4E12-8CA3-0E1AC0E8A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98" y="295123"/>
            <a:ext cx="6995120" cy="399600"/>
          </a:xfrm>
        </p:spPr>
        <p:txBody>
          <a:bodyPr/>
          <a:lstStyle/>
          <a:p>
            <a:pPr algn="l"/>
            <a:r>
              <a:rPr lang="en-US" sz="2200" dirty="0">
                <a:solidFill>
                  <a:schemeClr val="tx1"/>
                </a:solidFill>
                <a:latin typeface="+mj-lt"/>
              </a:rPr>
              <a:t>Technologies: pre-infusion &amp; post-infusion</a:t>
            </a:r>
          </a:p>
        </p:txBody>
      </p:sp>
      <p:cxnSp>
        <p:nvCxnSpPr>
          <p:cNvPr id="9" name="Connettore 1 14">
            <a:extLst>
              <a:ext uri="{FF2B5EF4-FFF2-40B4-BE49-F238E27FC236}">
                <a16:creationId xmlns:a16="http://schemas.microsoft.com/office/drawing/2014/main" xmlns="" id="{74A4A97D-BD74-42A9-8C1A-64D157C82887}"/>
              </a:ext>
            </a:extLst>
          </p:cNvPr>
          <p:cNvCxnSpPr>
            <a:cxnSpLocks/>
          </p:cNvCxnSpPr>
          <p:nvPr/>
        </p:nvCxnSpPr>
        <p:spPr>
          <a:xfrm>
            <a:off x="157397" y="694723"/>
            <a:ext cx="8845926" cy="0"/>
          </a:xfrm>
          <a:prstGeom prst="straightConnector1">
            <a:avLst/>
          </a:prstGeom>
          <a:noFill/>
          <a:ln w="9528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</p:cxnSp>
      <p:pic>
        <p:nvPicPr>
          <p:cNvPr id="3" name="Segnaposto contenuto 2" descr="Immagine che contiene oggetto, orologio&#10;&#10;Descrizione generata automaticamente">
            <a:extLst>
              <a:ext uri="{FF2B5EF4-FFF2-40B4-BE49-F238E27FC236}">
                <a16:creationId xmlns:a16="http://schemas.microsoft.com/office/drawing/2014/main" xmlns="" id="{DF4A6396-52E1-407C-ADAF-017E3D5B2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97" y="13447"/>
            <a:ext cx="1612406" cy="680296"/>
          </a:xfrm>
        </p:spPr>
      </p:pic>
      <p:sp>
        <p:nvSpPr>
          <p:cNvPr id="6" name="Segnaposto data 5">
            <a:extLst>
              <a:ext uri="{FF2B5EF4-FFF2-40B4-BE49-F238E27FC236}">
                <a16:creationId xmlns:a16="http://schemas.microsoft.com/office/drawing/2014/main" xmlns="" id="{7F905CB9-DF95-EFFE-3BF7-9BFC924CEA29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fld id="{A828D443-A656-4032-B7D4-5701DF972545}" type="datetime1">
              <a:rPr lang="it-IT" smtClean="0"/>
              <a:t>05/09/2022</a:t>
            </a:fld>
            <a:endParaRPr lang="it-IT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xmlns="" id="{36BDE8B1-2573-A7E7-3CE4-D6357639333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78BCA25-03C9-4D39-AE99-377C70CAC6A1}" type="slidenum">
              <a:rPr lang="it-IT" smtClean="0"/>
              <a:t>17</a:t>
            </a:fld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7F8FB520-9515-6B59-9123-A4A9E4802A04}"/>
              </a:ext>
            </a:extLst>
          </p:cNvPr>
          <p:cNvSpPr txBox="1"/>
          <p:nvPr/>
        </p:nvSpPr>
        <p:spPr>
          <a:xfrm>
            <a:off x="157398" y="739374"/>
            <a:ext cx="8829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New Pre-Post infusion </a:t>
            </a:r>
            <a:r>
              <a:rPr lang="ko-KR" altLang="en-US" sz="1400" dirty="0" smtClean="0"/>
              <a:t>시스템을 </a:t>
            </a:r>
            <a:r>
              <a:rPr lang="ko-KR" altLang="en-US" sz="1400" dirty="0"/>
              <a:t>사용하여 추출 </a:t>
            </a:r>
            <a:r>
              <a:rPr lang="ko-KR" altLang="en-US" sz="1400" dirty="0" smtClean="0"/>
              <a:t>단계 중 초기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사전 </a:t>
            </a:r>
            <a:r>
              <a:rPr lang="ko-KR" altLang="en-US" sz="1400" dirty="0"/>
              <a:t>주입</a:t>
            </a:r>
            <a:r>
              <a:rPr lang="en-US" altLang="ko-KR" sz="1400" dirty="0"/>
              <a:t>)</a:t>
            </a:r>
            <a:r>
              <a:rPr lang="ko-KR" altLang="en-US" sz="1400" dirty="0"/>
              <a:t>와 </a:t>
            </a:r>
            <a:r>
              <a:rPr lang="ko-KR" altLang="en-US" sz="1400" dirty="0" smtClean="0"/>
              <a:t>최종</a:t>
            </a:r>
            <a:r>
              <a:rPr lang="en-US" altLang="ko-KR" sz="1400" dirty="0" smtClean="0"/>
              <a:t>(</a:t>
            </a:r>
            <a:r>
              <a:rPr lang="ko-KR" altLang="en-US" sz="1400" dirty="0"/>
              <a:t>후 주입</a:t>
            </a:r>
            <a:r>
              <a:rPr lang="en-US" altLang="ko-KR" sz="1400" dirty="0"/>
              <a:t>) </a:t>
            </a:r>
            <a:r>
              <a:rPr lang="ko-KR" altLang="en-US" sz="1400" dirty="0"/>
              <a:t>모두에서 수압을 변화시킬 수 있으며 </a:t>
            </a:r>
            <a:r>
              <a:rPr lang="ko-KR" altLang="en-US" sz="1400" dirty="0" smtClean="0"/>
              <a:t>자연수압 </a:t>
            </a:r>
            <a:r>
              <a:rPr lang="ko-KR" altLang="en-US" sz="1400" dirty="0"/>
              <a:t>또는 펌프 압력 중 하나를 선택할 수 </a:t>
            </a:r>
            <a:r>
              <a:rPr lang="ko-KR" altLang="en-US" sz="1400" dirty="0" smtClean="0"/>
              <a:t>있고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 각 </a:t>
            </a:r>
            <a:r>
              <a:rPr lang="ko-KR" altLang="en-US" sz="1400" dirty="0"/>
              <a:t>단계의 </a:t>
            </a:r>
            <a:r>
              <a:rPr lang="ko-KR" altLang="en-US" sz="1400" dirty="0" smtClean="0"/>
              <a:t>추출 지속 </a:t>
            </a:r>
            <a:r>
              <a:rPr lang="ko-KR" altLang="en-US" sz="1400" dirty="0"/>
              <a:t>시간</a:t>
            </a:r>
            <a:r>
              <a:rPr lang="en-US" altLang="ko-KR" sz="1400" dirty="0" smtClean="0"/>
              <a:t>(Pre, </a:t>
            </a:r>
            <a:r>
              <a:rPr lang="en-US" altLang="ko-KR" sz="1400" dirty="0" err="1" smtClean="0"/>
              <a:t>Brwing</a:t>
            </a:r>
            <a:r>
              <a:rPr lang="en-US" altLang="ko-KR" sz="1400" dirty="0" smtClean="0"/>
              <a:t>, Post </a:t>
            </a:r>
            <a:r>
              <a:rPr lang="ko-KR" altLang="en-US" sz="1400" dirty="0" smtClean="0"/>
              <a:t>주입</a:t>
            </a:r>
            <a:r>
              <a:rPr lang="en-US" altLang="ko-KR" sz="1400" dirty="0"/>
              <a:t>)</a:t>
            </a:r>
            <a:r>
              <a:rPr lang="ko-KR" altLang="en-US" sz="1400" dirty="0"/>
              <a:t>도 </a:t>
            </a:r>
            <a:r>
              <a:rPr lang="ko-KR" altLang="en-US" sz="1400" dirty="0" smtClean="0"/>
              <a:t>조절이 가능 합니다</a:t>
            </a:r>
            <a:r>
              <a:rPr lang="en-US" altLang="ko-KR" sz="1400" dirty="0" smtClean="0"/>
              <a:t>.</a:t>
            </a:r>
            <a:endParaRPr lang="en-US" sz="140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A58FCBE1-AF45-894B-323D-F8DFD55191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1759535"/>
            <a:ext cx="4842380" cy="264459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B02FF9C1-949F-2016-3F58-2160A7C22A08}"/>
              </a:ext>
            </a:extLst>
          </p:cNvPr>
          <p:cNvSpPr txBox="1"/>
          <p:nvPr/>
        </p:nvSpPr>
        <p:spPr>
          <a:xfrm>
            <a:off x="5305647" y="1759535"/>
            <a:ext cx="3584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Benefits</a:t>
            </a:r>
          </a:p>
          <a:p>
            <a:r>
              <a:rPr lang="en-US" altLang="ko-KR" sz="1400" dirty="0" smtClean="0"/>
              <a:t>1</a:t>
            </a:r>
            <a:r>
              <a:rPr lang="en-US" altLang="ko-KR" sz="1400" dirty="0"/>
              <a:t>.   </a:t>
            </a:r>
            <a:r>
              <a:rPr lang="ko-KR" altLang="en-US" sz="1400" dirty="0"/>
              <a:t>사전 주입 중</a:t>
            </a:r>
            <a:r>
              <a:rPr lang="en-US" altLang="ko-KR" sz="1400" dirty="0"/>
              <a:t>:</a:t>
            </a:r>
          </a:p>
          <a:p>
            <a:r>
              <a:rPr lang="en-US" altLang="ko-KR" sz="1400" dirty="0"/>
              <a:t>• </a:t>
            </a:r>
            <a:r>
              <a:rPr lang="ko-KR" altLang="en-US" sz="1400" dirty="0"/>
              <a:t>커피 퍽을 골고루 적시다</a:t>
            </a:r>
          </a:p>
          <a:p>
            <a:r>
              <a:rPr lang="en-US" altLang="ko-KR" sz="1400" dirty="0"/>
              <a:t>• </a:t>
            </a:r>
            <a:r>
              <a:rPr lang="ko-KR" altLang="en-US" sz="1400" dirty="0" err="1"/>
              <a:t>채널링의</a:t>
            </a:r>
            <a:r>
              <a:rPr lang="ko-KR" altLang="en-US" sz="1400" dirty="0"/>
              <a:t> 위험을 </a:t>
            </a:r>
            <a:r>
              <a:rPr lang="ko-KR" altLang="en-US" sz="1400" dirty="0" smtClean="0"/>
              <a:t>줄이다</a:t>
            </a:r>
            <a:endParaRPr lang="en-US" altLang="ko-KR" sz="1400" dirty="0" smtClean="0"/>
          </a:p>
          <a:p>
            <a:endParaRPr lang="ko-KR" altLang="en-US" sz="1400" dirty="0"/>
          </a:p>
          <a:p>
            <a:r>
              <a:rPr lang="en-US" altLang="ko-KR" sz="1400" dirty="0"/>
              <a:t>2. </a:t>
            </a:r>
            <a:r>
              <a:rPr lang="ko-KR" altLang="en-US" sz="1400" dirty="0"/>
              <a:t>추출 중</a:t>
            </a:r>
            <a:r>
              <a:rPr lang="en-US" altLang="ko-KR" sz="1400" dirty="0"/>
              <a:t>:</a:t>
            </a:r>
          </a:p>
          <a:p>
            <a:r>
              <a:rPr lang="en-US" altLang="ko-KR" sz="1400" dirty="0"/>
              <a:t>• </a:t>
            </a:r>
            <a:r>
              <a:rPr lang="ko-KR" altLang="en-US" sz="1400" dirty="0"/>
              <a:t>일정한 압력으로 직선적인 흐름으로 추출 하다</a:t>
            </a:r>
            <a:r>
              <a:rPr lang="en-US" altLang="ko-KR" sz="1400" dirty="0"/>
              <a:t>.</a:t>
            </a:r>
          </a:p>
          <a:p>
            <a:r>
              <a:rPr lang="en-US" altLang="ko-KR" sz="1400" dirty="0"/>
              <a:t>• </a:t>
            </a:r>
            <a:r>
              <a:rPr lang="ko-KR" altLang="en-US" sz="1400" dirty="0"/>
              <a:t>컵에 진하고 복잡한 풍미를 더하다</a:t>
            </a:r>
            <a:r>
              <a:rPr lang="en-US" altLang="ko-KR" sz="1400" dirty="0" smtClean="0"/>
              <a:t>.</a:t>
            </a:r>
          </a:p>
          <a:p>
            <a:endParaRPr lang="en-US" altLang="ko-KR" sz="1400" dirty="0"/>
          </a:p>
          <a:p>
            <a:r>
              <a:rPr lang="en-US" altLang="ko-KR" sz="1400" dirty="0"/>
              <a:t>3. </a:t>
            </a:r>
            <a:r>
              <a:rPr lang="ko-KR" altLang="en-US" sz="1400" dirty="0"/>
              <a:t>주입 후</a:t>
            </a:r>
            <a:r>
              <a:rPr lang="en-US" altLang="ko-KR" sz="1400" dirty="0"/>
              <a:t>:</a:t>
            </a:r>
          </a:p>
          <a:p>
            <a:r>
              <a:rPr lang="en-US" altLang="ko-KR" sz="1400" dirty="0"/>
              <a:t>• </a:t>
            </a:r>
            <a:r>
              <a:rPr lang="ko-KR" altLang="en-US" sz="1400" dirty="0"/>
              <a:t>쓴맛과 떫은맛을 줄이다</a:t>
            </a:r>
            <a:r>
              <a:rPr lang="en-US" altLang="ko-KR" sz="1400" dirty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84048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magine 94">
            <a:extLst>
              <a:ext uri="{FF2B5EF4-FFF2-40B4-BE49-F238E27FC236}">
                <a16:creationId xmlns:a16="http://schemas.microsoft.com/office/drawing/2014/main" xmlns="" id="{3CA9DB69-E7F1-5D9D-9913-0576F49EE3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81" y="711617"/>
            <a:ext cx="3255079" cy="4329494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xmlns="" id="{908AE495-76AD-4E12-8CA3-0E1AC0E8A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97" y="295123"/>
            <a:ext cx="6995120" cy="399600"/>
          </a:xfrm>
        </p:spPr>
        <p:txBody>
          <a:bodyPr/>
          <a:lstStyle/>
          <a:p>
            <a:pPr algn="l"/>
            <a:r>
              <a:rPr lang="en-US" sz="2200" dirty="0">
                <a:solidFill>
                  <a:schemeClr val="tx1"/>
                </a:solidFill>
                <a:latin typeface="+mj-lt"/>
              </a:rPr>
              <a:t>Technologies: pre-infusion &amp; post-infusion</a:t>
            </a:r>
          </a:p>
        </p:txBody>
      </p:sp>
      <p:cxnSp>
        <p:nvCxnSpPr>
          <p:cNvPr id="9" name="Connettore 1 14">
            <a:extLst>
              <a:ext uri="{FF2B5EF4-FFF2-40B4-BE49-F238E27FC236}">
                <a16:creationId xmlns:a16="http://schemas.microsoft.com/office/drawing/2014/main" xmlns="" id="{74A4A97D-BD74-42A9-8C1A-64D157C82887}"/>
              </a:ext>
            </a:extLst>
          </p:cNvPr>
          <p:cNvCxnSpPr>
            <a:cxnSpLocks/>
          </p:cNvCxnSpPr>
          <p:nvPr/>
        </p:nvCxnSpPr>
        <p:spPr>
          <a:xfrm>
            <a:off x="157397" y="694723"/>
            <a:ext cx="8845926" cy="0"/>
          </a:xfrm>
          <a:prstGeom prst="straightConnector1">
            <a:avLst/>
          </a:prstGeom>
          <a:noFill/>
          <a:ln w="9528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</p:cxnSp>
      <p:pic>
        <p:nvPicPr>
          <p:cNvPr id="3" name="Segnaposto contenuto 2" descr="Immagine che contiene oggetto, orologio&#10;&#10;Descrizione generata automaticamente">
            <a:extLst>
              <a:ext uri="{FF2B5EF4-FFF2-40B4-BE49-F238E27FC236}">
                <a16:creationId xmlns:a16="http://schemas.microsoft.com/office/drawing/2014/main" xmlns="" id="{DF4A6396-52E1-407C-ADAF-017E3D5B2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97" y="13447"/>
            <a:ext cx="1612406" cy="680296"/>
          </a:xfrm>
        </p:spPr>
      </p:pic>
      <p:sp>
        <p:nvSpPr>
          <p:cNvPr id="6" name="Segnaposto data 5">
            <a:extLst>
              <a:ext uri="{FF2B5EF4-FFF2-40B4-BE49-F238E27FC236}">
                <a16:creationId xmlns:a16="http://schemas.microsoft.com/office/drawing/2014/main" xmlns="" id="{7F905CB9-DF95-EFFE-3BF7-9BFC924CEA29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fld id="{F878D8B1-C9B7-4607-8465-A3DD7E246ED9}" type="datetime1">
              <a:rPr lang="it-IT" smtClean="0"/>
              <a:t>05/09/2022</a:t>
            </a:fld>
            <a:endParaRPr lang="it-IT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xmlns="" id="{36BDE8B1-2573-A7E7-3CE4-D6357639333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78BCA25-03C9-4D39-AE99-377C70CAC6A1}" type="slidenum">
              <a:rPr lang="it-IT" smtClean="0"/>
              <a:t>18</a:t>
            </a:fld>
            <a:endParaRPr lang="it-IT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xmlns="" id="{F3722852-1DFF-FB80-64E3-D1F0DCC44CD3}"/>
              </a:ext>
            </a:extLst>
          </p:cNvPr>
          <p:cNvCxnSpPr>
            <a:cxnSpLocks/>
          </p:cNvCxnSpPr>
          <p:nvPr/>
        </p:nvCxnSpPr>
        <p:spPr>
          <a:xfrm flipH="1" flipV="1">
            <a:off x="5450914" y="2056213"/>
            <a:ext cx="1613077" cy="251632"/>
          </a:xfrm>
          <a:prstGeom prst="line">
            <a:avLst/>
          </a:prstGeom>
          <a:ln w="2857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xmlns="" id="{22741731-A2FB-CCFC-0F14-A9A2D9F66E5D}"/>
              </a:ext>
            </a:extLst>
          </p:cNvPr>
          <p:cNvCxnSpPr>
            <a:cxnSpLocks/>
            <a:stCxn id="43" idx="3"/>
          </p:cNvCxnSpPr>
          <p:nvPr/>
        </p:nvCxnSpPr>
        <p:spPr>
          <a:xfrm flipV="1">
            <a:off x="1834641" y="1979538"/>
            <a:ext cx="1404381" cy="2325725"/>
          </a:xfrm>
          <a:prstGeom prst="line">
            <a:avLst/>
          </a:prstGeom>
          <a:ln w="2857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xmlns="" id="{8576991E-D30E-7AD6-3B40-1F1DB9186D9C}"/>
              </a:ext>
            </a:extLst>
          </p:cNvPr>
          <p:cNvSpPr txBox="1"/>
          <p:nvPr/>
        </p:nvSpPr>
        <p:spPr>
          <a:xfrm>
            <a:off x="6770292" y="2674610"/>
            <a:ext cx="2233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새로운 </a:t>
            </a:r>
            <a:r>
              <a:rPr lang="en-US" altLang="ko-KR" sz="1200" dirty="0"/>
              <a:t>T-Collector</a:t>
            </a:r>
            <a:r>
              <a:rPr lang="ko-KR" altLang="en-US" sz="1200" dirty="0"/>
              <a:t>는 </a:t>
            </a:r>
            <a:r>
              <a:rPr lang="ko-KR" altLang="en-US" sz="1200" dirty="0" smtClean="0"/>
              <a:t>물 공급 라인을 </a:t>
            </a:r>
            <a:r>
              <a:rPr lang="ko-KR" altLang="en-US" sz="1200" dirty="0"/>
              <a:t>두 가지로 나눕니다</a:t>
            </a:r>
            <a:r>
              <a:rPr lang="en-US" altLang="ko-KR" sz="1200" dirty="0"/>
              <a:t>. </a:t>
            </a:r>
            <a:endParaRPr lang="en-US" altLang="ko-KR" sz="1200" dirty="0" smtClean="0"/>
          </a:p>
          <a:p>
            <a:endParaRPr lang="en-US" altLang="ko-KR" sz="1200" dirty="0"/>
          </a:p>
          <a:p>
            <a:r>
              <a:rPr lang="ko-KR" altLang="en-US" sz="1200" dirty="0" smtClean="0"/>
              <a:t>첫 번째 </a:t>
            </a:r>
            <a:r>
              <a:rPr lang="en-US" altLang="ko-KR" sz="1200" dirty="0" smtClean="0"/>
              <a:t>: Pre-post infusion </a:t>
            </a:r>
            <a:r>
              <a:rPr lang="ko-KR" altLang="en-US" sz="1200" dirty="0" smtClean="0"/>
              <a:t>영역</a:t>
            </a:r>
            <a:r>
              <a:rPr lang="en-US" altLang="ko-KR" sz="1200" dirty="0" smtClean="0"/>
              <a:t> </a:t>
            </a:r>
          </a:p>
          <a:p>
            <a:r>
              <a:rPr lang="ko-KR" altLang="en-US" sz="1200" dirty="0" smtClean="0"/>
              <a:t>두 번째 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유압 허브 영역</a:t>
            </a:r>
            <a:endParaRPr lang="it-IT" sz="1200" b="1" dirty="0"/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xmlns="" id="{6DBA960C-1656-2277-E36A-8A826087952D}"/>
              </a:ext>
            </a:extLst>
          </p:cNvPr>
          <p:cNvSpPr txBox="1"/>
          <p:nvPr/>
        </p:nvSpPr>
        <p:spPr>
          <a:xfrm>
            <a:off x="6770293" y="4061114"/>
            <a:ext cx="2133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T </a:t>
            </a:r>
            <a:r>
              <a:rPr lang="ko-KR" altLang="en-US" sz="1200" dirty="0" smtClean="0"/>
              <a:t>연결 부 </a:t>
            </a:r>
            <a:r>
              <a:rPr lang="en-US" altLang="ko-KR" sz="1200" dirty="0" smtClean="0"/>
              <a:t>(</a:t>
            </a:r>
            <a:r>
              <a:rPr lang="ko-KR" altLang="en-US" sz="1200" dirty="0"/>
              <a:t>유압 허브에서 밸브까지</a:t>
            </a:r>
            <a:r>
              <a:rPr lang="en-US" altLang="ko-KR" sz="1200" dirty="0" smtClean="0"/>
              <a:t>) </a:t>
            </a:r>
            <a:endParaRPr lang="it-IT" sz="1200" b="1" dirty="0"/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xmlns="" id="{DF99DB5A-AA6B-A2F5-5B26-D01C52B34FD4}"/>
              </a:ext>
            </a:extLst>
          </p:cNvPr>
          <p:cNvSpPr txBox="1"/>
          <p:nvPr/>
        </p:nvSpPr>
        <p:spPr>
          <a:xfrm>
            <a:off x="111275" y="4074430"/>
            <a:ext cx="1723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200" b="1" dirty="0" smtClean="0"/>
              <a:t>신형 분배 파이프 </a:t>
            </a:r>
            <a:endParaRPr lang="en-US" altLang="ko-KR" sz="1200" b="1" dirty="0" smtClean="0"/>
          </a:p>
          <a:p>
            <a:pPr algn="just"/>
            <a:r>
              <a:rPr lang="en-US" altLang="ko-KR" sz="1200" b="1" dirty="0" smtClean="0"/>
              <a:t>(</a:t>
            </a:r>
            <a:r>
              <a:rPr lang="ko-KR" altLang="en-US" sz="1200" b="1" dirty="0" smtClean="0"/>
              <a:t>밸브 </a:t>
            </a:r>
            <a:r>
              <a:rPr lang="en-US" altLang="ko-KR" sz="1200" b="1" dirty="0" smtClean="0"/>
              <a:t>-&gt; </a:t>
            </a:r>
            <a:r>
              <a:rPr lang="ko-KR" altLang="en-US" sz="1200" b="1" dirty="0" err="1" smtClean="0"/>
              <a:t>팔로미터</a:t>
            </a:r>
            <a:r>
              <a:rPr lang="en-US" altLang="ko-KR" sz="1200" b="1" dirty="0" smtClean="0"/>
              <a:t>)</a:t>
            </a:r>
            <a:endParaRPr lang="it-IT" sz="1200" b="1" dirty="0"/>
          </a:p>
        </p:txBody>
      </p: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xmlns="" id="{AE45E0E1-F8C1-4D9D-C086-E0D403D36A1F}"/>
              </a:ext>
            </a:extLst>
          </p:cNvPr>
          <p:cNvCxnSpPr>
            <a:cxnSpLocks/>
            <a:endCxn id="42" idx="1"/>
          </p:cNvCxnSpPr>
          <p:nvPr/>
        </p:nvCxnSpPr>
        <p:spPr>
          <a:xfrm>
            <a:off x="5184949" y="4051013"/>
            <a:ext cx="1585344" cy="240934"/>
          </a:xfrm>
          <a:prstGeom prst="line">
            <a:avLst/>
          </a:prstGeom>
          <a:ln w="2857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xmlns="" id="{8990370C-EFD0-5275-0FFA-087E8E58170E}"/>
              </a:ext>
            </a:extLst>
          </p:cNvPr>
          <p:cNvCxnSpPr>
            <a:cxnSpLocks/>
          </p:cNvCxnSpPr>
          <p:nvPr/>
        </p:nvCxnSpPr>
        <p:spPr>
          <a:xfrm flipV="1">
            <a:off x="1806619" y="1309434"/>
            <a:ext cx="1661294" cy="161298"/>
          </a:xfrm>
          <a:prstGeom prst="line">
            <a:avLst/>
          </a:prstGeom>
          <a:ln w="2857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asellaDiTesto 68">
            <a:extLst>
              <a:ext uri="{FF2B5EF4-FFF2-40B4-BE49-F238E27FC236}">
                <a16:creationId xmlns:a16="http://schemas.microsoft.com/office/drawing/2014/main" xmlns="" id="{D06C9055-AB20-2383-D195-9B03811EB5EF}"/>
              </a:ext>
            </a:extLst>
          </p:cNvPr>
          <p:cNvSpPr txBox="1"/>
          <p:nvPr/>
        </p:nvSpPr>
        <p:spPr>
          <a:xfrm>
            <a:off x="80386" y="1837716"/>
            <a:ext cx="2153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New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Pre-infusion </a:t>
            </a:r>
            <a:r>
              <a:rPr lang="ko-KR" altLang="en-US" sz="1200" dirty="0" smtClean="0"/>
              <a:t>밸브는 </a:t>
            </a:r>
            <a:r>
              <a:rPr lang="ko-KR" altLang="en-US" sz="1200" dirty="0"/>
              <a:t>물의 </a:t>
            </a:r>
            <a:r>
              <a:rPr lang="ko-KR" altLang="en-US" sz="1200" dirty="0" smtClean="0"/>
              <a:t>이동을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관리합니다</a:t>
            </a:r>
            <a:r>
              <a:rPr lang="en-US" altLang="ko-KR" sz="1200" dirty="0"/>
              <a:t>. </a:t>
            </a:r>
            <a:r>
              <a:rPr lang="ko-KR" altLang="en-US" sz="1200" dirty="0"/>
              <a:t>밸브가 열리면 물은 </a:t>
            </a:r>
            <a:r>
              <a:rPr lang="ko-KR" altLang="en-US" sz="1200" dirty="0" smtClean="0"/>
              <a:t>수도에서 </a:t>
            </a:r>
            <a:r>
              <a:rPr lang="ko-KR" altLang="en-US" sz="1200" dirty="0"/>
              <a:t>직접 </a:t>
            </a:r>
            <a:r>
              <a:rPr lang="ko-KR" altLang="en-US" sz="1200" dirty="0" smtClean="0"/>
              <a:t>공급되며 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자연 수압</a:t>
            </a:r>
            <a:r>
              <a:rPr lang="en-US" altLang="ko-KR" sz="1200" dirty="0" smtClean="0"/>
              <a:t>), </a:t>
            </a:r>
            <a:r>
              <a:rPr lang="ko-KR" altLang="en-US" sz="1200" dirty="0"/>
              <a:t>그 반대는 </a:t>
            </a:r>
            <a:r>
              <a:rPr lang="ko-KR" altLang="en-US" sz="1200" dirty="0" smtClean="0"/>
              <a:t>펌프에 의해 공급</a:t>
            </a:r>
            <a:r>
              <a:rPr lang="en-US" altLang="ko-KR" sz="1200" dirty="0" smtClean="0"/>
              <a:t>(</a:t>
            </a:r>
            <a:r>
              <a:rPr lang="en-US" altLang="ko-KR" sz="1200" dirty="0"/>
              <a:t>9 ± 1 </a:t>
            </a:r>
            <a:r>
              <a:rPr lang="en-US" altLang="ko-KR" sz="1200" dirty="0" smtClean="0"/>
              <a:t>bar) </a:t>
            </a:r>
            <a:endParaRPr lang="it-IT" sz="1200" b="1" dirty="0"/>
          </a:p>
        </p:txBody>
      </p:sp>
      <p:cxnSp>
        <p:nvCxnSpPr>
          <p:cNvPr id="85" name="Connettore diritto 84">
            <a:extLst>
              <a:ext uri="{FF2B5EF4-FFF2-40B4-BE49-F238E27FC236}">
                <a16:creationId xmlns:a16="http://schemas.microsoft.com/office/drawing/2014/main" xmlns="" id="{BBDA8898-0147-91A7-A79C-585AF918A70D}"/>
              </a:ext>
            </a:extLst>
          </p:cNvPr>
          <p:cNvCxnSpPr>
            <a:cxnSpLocks/>
            <a:stCxn id="93" idx="1"/>
          </p:cNvCxnSpPr>
          <p:nvPr/>
        </p:nvCxnSpPr>
        <p:spPr>
          <a:xfrm flipH="1">
            <a:off x="5779960" y="1046761"/>
            <a:ext cx="1460260" cy="362143"/>
          </a:xfrm>
          <a:prstGeom prst="line">
            <a:avLst/>
          </a:prstGeom>
          <a:ln w="2857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CasellaDiTesto 92">
            <a:extLst>
              <a:ext uri="{FF2B5EF4-FFF2-40B4-BE49-F238E27FC236}">
                <a16:creationId xmlns:a16="http://schemas.microsoft.com/office/drawing/2014/main" xmlns="" id="{D62C3737-B265-1D88-1EB8-3EB28D7E76FA}"/>
              </a:ext>
            </a:extLst>
          </p:cNvPr>
          <p:cNvSpPr txBox="1"/>
          <p:nvPr/>
        </p:nvSpPr>
        <p:spPr>
          <a:xfrm>
            <a:off x="7240220" y="815928"/>
            <a:ext cx="128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200" b="1" dirty="0" smtClean="0"/>
              <a:t>신형</a:t>
            </a:r>
            <a:r>
              <a:rPr lang="en-US" altLang="ko-KR" sz="1200" b="1" dirty="0" smtClean="0"/>
              <a:t>pro-infusion </a:t>
            </a:r>
            <a:r>
              <a:rPr lang="ko-KR" altLang="en-US" sz="1200" b="1" dirty="0" smtClean="0"/>
              <a:t>파이프 </a:t>
            </a:r>
            <a:endParaRPr lang="it-IT" sz="1200" b="1" dirty="0"/>
          </a:p>
        </p:txBody>
      </p:sp>
      <p:pic>
        <p:nvPicPr>
          <p:cNvPr id="115" name="Immagine 114" descr="Immagine che contiene utensiledimetallo, vite, ingranaggio&#10;&#10;Descrizione generata automaticamente">
            <a:extLst>
              <a:ext uri="{FF2B5EF4-FFF2-40B4-BE49-F238E27FC236}">
                <a16:creationId xmlns:a16="http://schemas.microsoft.com/office/drawing/2014/main" xmlns="" id="{97DDE89C-F852-C0D5-36B6-AE4B37F3B4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6" t="31880" r="18648" b="26731"/>
          <a:stretch/>
        </p:blipFill>
        <p:spPr>
          <a:xfrm rot="155186">
            <a:off x="7229777" y="1579086"/>
            <a:ext cx="1235726" cy="1128039"/>
          </a:xfrm>
          <a:prstGeom prst="rect">
            <a:avLst/>
          </a:prstGeom>
        </p:spPr>
      </p:pic>
      <p:pic>
        <p:nvPicPr>
          <p:cNvPr id="117" name="Immagine 116">
            <a:extLst>
              <a:ext uri="{FF2B5EF4-FFF2-40B4-BE49-F238E27FC236}">
                <a16:creationId xmlns:a16="http://schemas.microsoft.com/office/drawing/2014/main" xmlns="" id="{2C85DD2F-1901-F3CD-9D2C-AD2DFAFC81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5" t="28963" r="21121" b="27151"/>
          <a:stretch/>
        </p:blipFill>
        <p:spPr>
          <a:xfrm>
            <a:off x="555965" y="725427"/>
            <a:ext cx="1209453" cy="116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21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xmlns="" id="{908AE495-76AD-4E12-8CA3-0E1AC0E8A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34" y="249492"/>
            <a:ext cx="6995120" cy="399600"/>
          </a:xfrm>
        </p:spPr>
        <p:txBody>
          <a:bodyPr/>
          <a:lstStyle/>
          <a:p>
            <a:pPr algn="l"/>
            <a:r>
              <a:rPr lang="en-US" sz="2200" dirty="0">
                <a:solidFill>
                  <a:schemeClr val="tx1"/>
                </a:solidFill>
                <a:latin typeface="+mj-lt"/>
              </a:rPr>
              <a:t>Technologies: pre-infusion &amp; post-infusion</a:t>
            </a:r>
          </a:p>
        </p:txBody>
      </p:sp>
      <p:cxnSp>
        <p:nvCxnSpPr>
          <p:cNvPr id="9" name="Connettore 1 14">
            <a:extLst>
              <a:ext uri="{FF2B5EF4-FFF2-40B4-BE49-F238E27FC236}">
                <a16:creationId xmlns:a16="http://schemas.microsoft.com/office/drawing/2014/main" xmlns="" id="{74A4A97D-BD74-42A9-8C1A-64D157C82887}"/>
              </a:ext>
            </a:extLst>
          </p:cNvPr>
          <p:cNvCxnSpPr>
            <a:cxnSpLocks/>
          </p:cNvCxnSpPr>
          <p:nvPr/>
        </p:nvCxnSpPr>
        <p:spPr>
          <a:xfrm>
            <a:off x="157397" y="694723"/>
            <a:ext cx="8845926" cy="0"/>
          </a:xfrm>
          <a:prstGeom prst="straightConnector1">
            <a:avLst/>
          </a:prstGeom>
          <a:noFill/>
          <a:ln w="9528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</p:cxnSp>
      <p:pic>
        <p:nvPicPr>
          <p:cNvPr id="3" name="Segnaposto contenuto 2" descr="Immagine che contiene oggetto, orologio&#10;&#10;Descrizione generata automaticamente">
            <a:extLst>
              <a:ext uri="{FF2B5EF4-FFF2-40B4-BE49-F238E27FC236}">
                <a16:creationId xmlns:a16="http://schemas.microsoft.com/office/drawing/2014/main" xmlns="" id="{DF4A6396-52E1-407C-ADAF-017E3D5B2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97" y="13447"/>
            <a:ext cx="1612406" cy="680296"/>
          </a:xfrm>
        </p:spPr>
      </p:pic>
      <p:sp>
        <p:nvSpPr>
          <p:cNvPr id="6" name="Segnaposto data 5">
            <a:extLst>
              <a:ext uri="{FF2B5EF4-FFF2-40B4-BE49-F238E27FC236}">
                <a16:creationId xmlns:a16="http://schemas.microsoft.com/office/drawing/2014/main" xmlns="" id="{7F905CB9-DF95-EFFE-3BF7-9BFC924CEA29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fld id="{C39AA2B4-8E74-485E-9172-4DD6FB19616D}" type="datetime1">
              <a:rPr lang="it-IT" smtClean="0"/>
              <a:t>05/09/2022</a:t>
            </a:fld>
            <a:endParaRPr lang="it-IT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xmlns="" id="{36BDE8B1-2573-A7E7-3CE4-D6357639333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78BCA25-03C9-4D39-AE99-377C70CAC6A1}" type="slidenum">
              <a:rPr lang="it-IT" smtClean="0"/>
              <a:t>19</a:t>
            </a:fld>
            <a:endParaRPr lang="it-IT"/>
          </a:p>
        </p:txBody>
      </p:sp>
      <p:sp>
        <p:nvSpPr>
          <p:cNvPr id="135" name="CasellaDiTesto 134">
            <a:extLst>
              <a:ext uri="{FF2B5EF4-FFF2-40B4-BE49-F238E27FC236}">
                <a16:creationId xmlns:a16="http://schemas.microsoft.com/office/drawing/2014/main" xmlns="" id="{F62CF9C4-66DA-70F9-8A62-E0441C04F557}"/>
              </a:ext>
            </a:extLst>
          </p:cNvPr>
          <p:cNvSpPr txBox="1"/>
          <p:nvPr/>
        </p:nvSpPr>
        <p:spPr>
          <a:xfrm>
            <a:off x="2354927" y="3275355"/>
            <a:ext cx="575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Pump</a:t>
            </a:r>
          </a:p>
        </p:txBody>
      </p:sp>
      <p:sp>
        <p:nvSpPr>
          <p:cNvPr id="136" name="CasellaDiTesto 135">
            <a:extLst>
              <a:ext uri="{FF2B5EF4-FFF2-40B4-BE49-F238E27FC236}">
                <a16:creationId xmlns:a16="http://schemas.microsoft.com/office/drawing/2014/main" xmlns="" id="{54808051-BC8B-11D3-991D-076885090955}"/>
              </a:ext>
            </a:extLst>
          </p:cNvPr>
          <p:cNvSpPr txBox="1"/>
          <p:nvPr/>
        </p:nvSpPr>
        <p:spPr>
          <a:xfrm>
            <a:off x="3949415" y="4861633"/>
            <a:ext cx="155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Pre-infusion Valve 2</a:t>
            </a:r>
          </a:p>
        </p:txBody>
      </p:sp>
      <p:sp>
        <p:nvSpPr>
          <p:cNvPr id="137" name="CasellaDiTesto 136">
            <a:extLst>
              <a:ext uri="{FF2B5EF4-FFF2-40B4-BE49-F238E27FC236}">
                <a16:creationId xmlns:a16="http://schemas.microsoft.com/office/drawing/2014/main" xmlns="" id="{B73D09E9-A1EA-A849-2AC4-55EC47AF2671}"/>
              </a:ext>
            </a:extLst>
          </p:cNvPr>
          <p:cNvSpPr txBox="1"/>
          <p:nvPr/>
        </p:nvSpPr>
        <p:spPr>
          <a:xfrm>
            <a:off x="3973748" y="770499"/>
            <a:ext cx="155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Pre-infusion Valve 1</a:t>
            </a: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xmlns="" id="{5986461E-01F2-BD63-5B65-5C4734F4CC85}"/>
              </a:ext>
            </a:extLst>
          </p:cNvPr>
          <p:cNvGrpSpPr/>
          <p:nvPr/>
        </p:nvGrpSpPr>
        <p:grpSpPr>
          <a:xfrm>
            <a:off x="319776" y="2782351"/>
            <a:ext cx="1477438" cy="307777"/>
            <a:chOff x="-798839" y="2812963"/>
            <a:chExt cx="1477438" cy="307777"/>
          </a:xfrm>
        </p:grpSpPr>
        <p:sp>
          <p:nvSpPr>
            <p:cNvPr id="134" name="CasellaDiTesto 133">
              <a:extLst>
                <a:ext uri="{FF2B5EF4-FFF2-40B4-BE49-F238E27FC236}">
                  <a16:creationId xmlns:a16="http://schemas.microsoft.com/office/drawing/2014/main" xmlns="" id="{2A222DDD-30AA-B65D-42D9-A14349507BC1}"/>
                </a:ext>
              </a:extLst>
            </p:cNvPr>
            <p:cNvSpPr txBox="1"/>
            <p:nvPr/>
          </p:nvSpPr>
          <p:spPr>
            <a:xfrm>
              <a:off x="-798839" y="2812963"/>
              <a:ext cx="883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/>
                <a:t>Water IN</a:t>
              </a:r>
            </a:p>
          </p:txBody>
        </p:sp>
        <p:sp>
          <p:nvSpPr>
            <p:cNvPr id="143" name="Freccia a destra 142">
              <a:extLst>
                <a:ext uri="{FF2B5EF4-FFF2-40B4-BE49-F238E27FC236}">
                  <a16:creationId xmlns:a16="http://schemas.microsoft.com/office/drawing/2014/main" xmlns="" id="{593B5298-B67A-37F1-4612-FBBCBEA846EF}"/>
                </a:ext>
              </a:extLst>
            </p:cNvPr>
            <p:cNvSpPr/>
            <p:nvPr/>
          </p:nvSpPr>
          <p:spPr>
            <a:xfrm>
              <a:off x="64079" y="2891393"/>
              <a:ext cx="614520" cy="159488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83" name="Immagine 82">
            <a:extLst>
              <a:ext uri="{FF2B5EF4-FFF2-40B4-BE49-F238E27FC236}">
                <a16:creationId xmlns:a16="http://schemas.microsoft.com/office/drawing/2014/main" xmlns="" id="{253534C5-8079-C860-3319-6D5503544E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85694" y="2681841"/>
            <a:ext cx="533049" cy="534137"/>
          </a:xfrm>
          <a:prstGeom prst="rect">
            <a:avLst/>
          </a:prstGeom>
        </p:spPr>
      </p:pic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xmlns="" id="{66C19E3A-5DD9-8095-A6EC-BD5672FC6BFF}"/>
              </a:ext>
            </a:extLst>
          </p:cNvPr>
          <p:cNvCxnSpPr>
            <a:cxnSpLocks/>
          </p:cNvCxnSpPr>
          <p:nvPr/>
        </p:nvCxnSpPr>
        <p:spPr>
          <a:xfrm>
            <a:off x="1846037" y="2953277"/>
            <a:ext cx="27883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diritto 101">
            <a:extLst>
              <a:ext uri="{FF2B5EF4-FFF2-40B4-BE49-F238E27FC236}">
                <a16:creationId xmlns:a16="http://schemas.microsoft.com/office/drawing/2014/main" xmlns="" id="{5AB9ADD2-54E6-95E6-B88E-2B736E8093EC}"/>
              </a:ext>
            </a:extLst>
          </p:cNvPr>
          <p:cNvCxnSpPr>
            <a:cxnSpLocks/>
          </p:cNvCxnSpPr>
          <p:nvPr/>
        </p:nvCxnSpPr>
        <p:spPr>
          <a:xfrm flipV="1">
            <a:off x="2124484" y="2934378"/>
            <a:ext cx="0" cy="148884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ttore diritto 107">
            <a:extLst>
              <a:ext uri="{FF2B5EF4-FFF2-40B4-BE49-F238E27FC236}">
                <a16:creationId xmlns:a16="http://schemas.microsoft.com/office/drawing/2014/main" xmlns="" id="{FE097902-6C50-A23E-B327-B959AB2F9349}"/>
              </a:ext>
            </a:extLst>
          </p:cNvPr>
          <p:cNvCxnSpPr>
            <a:cxnSpLocks/>
          </p:cNvCxnSpPr>
          <p:nvPr/>
        </p:nvCxnSpPr>
        <p:spPr>
          <a:xfrm flipV="1">
            <a:off x="2125967" y="1466526"/>
            <a:ext cx="0" cy="148884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ttore diritto 110">
            <a:extLst>
              <a:ext uri="{FF2B5EF4-FFF2-40B4-BE49-F238E27FC236}">
                <a16:creationId xmlns:a16="http://schemas.microsoft.com/office/drawing/2014/main" xmlns="" id="{77BCFF4A-AF90-E536-6FF7-9FDE50D1A481}"/>
              </a:ext>
            </a:extLst>
          </p:cNvPr>
          <p:cNvCxnSpPr>
            <a:cxnSpLocks/>
          </p:cNvCxnSpPr>
          <p:nvPr/>
        </p:nvCxnSpPr>
        <p:spPr>
          <a:xfrm>
            <a:off x="2105550" y="1486033"/>
            <a:ext cx="320427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ttore diritto 113">
            <a:extLst>
              <a:ext uri="{FF2B5EF4-FFF2-40B4-BE49-F238E27FC236}">
                <a16:creationId xmlns:a16="http://schemas.microsoft.com/office/drawing/2014/main" xmlns="" id="{28F0A112-ABA0-67E5-0335-9D50D25E2D57}"/>
              </a:ext>
            </a:extLst>
          </p:cNvPr>
          <p:cNvCxnSpPr>
            <a:cxnSpLocks/>
          </p:cNvCxnSpPr>
          <p:nvPr/>
        </p:nvCxnSpPr>
        <p:spPr>
          <a:xfrm>
            <a:off x="2096003" y="4415151"/>
            <a:ext cx="320678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ttore diritto 120">
            <a:extLst>
              <a:ext uri="{FF2B5EF4-FFF2-40B4-BE49-F238E27FC236}">
                <a16:creationId xmlns:a16="http://schemas.microsoft.com/office/drawing/2014/main" xmlns="" id="{5BBF15EE-A446-FBC1-6225-44C5DED90040}"/>
              </a:ext>
            </a:extLst>
          </p:cNvPr>
          <p:cNvCxnSpPr>
            <a:cxnSpLocks/>
          </p:cNvCxnSpPr>
          <p:nvPr/>
        </p:nvCxnSpPr>
        <p:spPr>
          <a:xfrm>
            <a:off x="2918589" y="2956510"/>
            <a:ext cx="48698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ttore diritto 122">
            <a:extLst>
              <a:ext uri="{FF2B5EF4-FFF2-40B4-BE49-F238E27FC236}">
                <a16:creationId xmlns:a16="http://schemas.microsoft.com/office/drawing/2014/main" xmlns="" id="{9B5483CF-4BE7-3B12-0D91-649C01E957CF}"/>
              </a:ext>
            </a:extLst>
          </p:cNvPr>
          <p:cNvCxnSpPr>
            <a:cxnSpLocks/>
          </p:cNvCxnSpPr>
          <p:nvPr/>
        </p:nvCxnSpPr>
        <p:spPr>
          <a:xfrm>
            <a:off x="4052043" y="2961556"/>
            <a:ext cx="286414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ttore diritto 123">
            <a:extLst>
              <a:ext uri="{FF2B5EF4-FFF2-40B4-BE49-F238E27FC236}">
                <a16:creationId xmlns:a16="http://schemas.microsoft.com/office/drawing/2014/main" xmlns="" id="{B8B48CE5-28F9-D172-D7FD-7A7F638D6C04}"/>
              </a:ext>
            </a:extLst>
          </p:cNvPr>
          <p:cNvCxnSpPr>
            <a:cxnSpLocks/>
          </p:cNvCxnSpPr>
          <p:nvPr/>
        </p:nvCxnSpPr>
        <p:spPr>
          <a:xfrm flipV="1">
            <a:off x="4325530" y="2940281"/>
            <a:ext cx="0" cy="13788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ttore diritto 124">
            <a:extLst>
              <a:ext uri="{FF2B5EF4-FFF2-40B4-BE49-F238E27FC236}">
                <a16:creationId xmlns:a16="http://schemas.microsoft.com/office/drawing/2014/main" xmlns="" id="{4EF8BAA9-D25E-DFD5-FA3E-BA6EEEA3F2C6}"/>
              </a:ext>
            </a:extLst>
          </p:cNvPr>
          <p:cNvCxnSpPr>
            <a:cxnSpLocks/>
          </p:cNvCxnSpPr>
          <p:nvPr/>
        </p:nvCxnSpPr>
        <p:spPr>
          <a:xfrm flipV="1">
            <a:off x="4324155" y="1372158"/>
            <a:ext cx="0" cy="157768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ttore diritto 125">
            <a:extLst>
              <a:ext uri="{FF2B5EF4-FFF2-40B4-BE49-F238E27FC236}">
                <a16:creationId xmlns:a16="http://schemas.microsoft.com/office/drawing/2014/main" xmlns="" id="{3E81DD53-F121-B7C2-DEF3-19E255009A86}"/>
              </a:ext>
            </a:extLst>
          </p:cNvPr>
          <p:cNvCxnSpPr>
            <a:cxnSpLocks/>
          </p:cNvCxnSpPr>
          <p:nvPr/>
        </p:nvCxnSpPr>
        <p:spPr>
          <a:xfrm>
            <a:off x="4299183" y="1377983"/>
            <a:ext cx="286414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ttore diritto 126">
            <a:extLst>
              <a:ext uri="{FF2B5EF4-FFF2-40B4-BE49-F238E27FC236}">
                <a16:creationId xmlns:a16="http://schemas.microsoft.com/office/drawing/2014/main" xmlns="" id="{2D8299CA-9B9C-B6EB-A54F-853D1CBD6FEA}"/>
              </a:ext>
            </a:extLst>
          </p:cNvPr>
          <p:cNvCxnSpPr>
            <a:cxnSpLocks/>
          </p:cNvCxnSpPr>
          <p:nvPr/>
        </p:nvCxnSpPr>
        <p:spPr>
          <a:xfrm>
            <a:off x="4305403" y="4304089"/>
            <a:ext cx="286414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ttore diritto 127">
            <a:extLst>
              <a:ext uri="{FF2B5EF4-FFF2-40B4-BE49-F238E27FC236}">
                <a16:creationId xmlns:a16="http://schemas.microsoft.com/office/drawing/2014/main" xmlns="" id="{8313ED4E-F5A9-B07B-479D-51CAA4DFC37A}"/>
              </a:ext>
            </a:extLst>
          </p:cNvPr>
          <p:cNvCxnSpPr>
            <a:cxnSpLocks/>
          </p:cNvCxnSpPr>
          <p:nvPr/>
        </p:nvCxnSpPr>
        <p:spPr>
          <a:xfrm>
            <a:off x="4575445" y="1380299"/>
            <a:ext cx="243682" cy="11756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 diritto 129">
            <a:extLst>
              <a:ext uri="{FF2B5EF4-FFF2-40B4-BE49-F238E27FC236}">
                <a16:creationId xmlns:a16="http://schemas.microsoft.com/office/drawing/2014/main" xmlns="" id="{C1219B30-2CB9-20BA-D0D3-66F530B22D91}"/>
              </a:ext>
            </a:extLst>
          </p:cNvPr>
          <p:cNvCxnSpPr>
            <a:cxnSpLocks/>
          </p:cNvCxnSpPr>
          <p:nvPr/>
        </p:nvCxnSpPr>
        <p:spPr>
          <a:xfrm>
            <a:off x="4794485" y="1486033"/>
            <a:ext cx="51534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ttore diritto 137">
            <a:extLst>
              <a:ext uri="{FF2B5EF4-FFF2-40B4-BE49-F238E27FC236}">
                <a16:creationId xmlns:a16="http://schemas.microsoft.com/office/drawing/2014/main" xmlns="" id="{91F35C1D-C2BF-0859-32FF-96BD6849BBEF}"/>
              </a:ext>
            </a:extLst>
          </p:cNvPr>
          <p:cNvCxnSpPr>
            <a:cxnSpLocks/>
          </p:cNvCxnSpPr>
          <p:nvPr/>
        </p:nvCxnSpPr>
        <p:spPr>
          <a:xfrm>
            <a:off x="4587750" y="4297765"/>
            <a:ext cx="241813" cy="11507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ttore diritto 138">
            <a:extLst>
              <a:ext uri="{FF2B5EF4-FFF2-40B4-BE49-F238E27FC236}">
                <a16:creationId xmlns:a16="http://schemas.microsoft.com/office/drawing/2014/main" xmlns="" id="{5BFC280F-6418-735C-1CC1-6F9546B21561}"/>
              </a:ext>
            </a:extLst>
          </p:cNvPr>
          <p:cNvCxnSpPr>
            <a:cxnSpLocks/>
          </p:cNvCxnSpPr>
          <p:nvPr/>
        </p:nvCxnSpPr>
        <p:spPr>
          <a:xfrm>
            <a:off x="4836481" y="4413916"/>
            <a:ext cx="51534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ttangolo con angoli arrotondati 70">
            <a:extLst>
              <a:ext uri="{FF2B5EF4-FFF2-40B4-BE49-F238E27FC236}">
                <a16:creationId xmlns:a16="http://schemas.microsoft.com/office/drawing/2014/main" xmlns="" id="{2B028B71-C5D0-87D4-2575-DB36E8E98570}"/>
              </a:ext>
            </a:extLst>
          </p:cNvPr>
          <p:cNvSpPr/>
          <p:nvPr/>
        </p:nvSpPr>
        <p:spPr>
          <a:xfrm>
            <a:off x="6340225" y="1925810"/>
            <a:ext cx="1355616" cy="386550"/>
          </a:xfrm>
          <a:prstGeom prst="roundRect">
            <a:avLst/>
          </a:prstGeom>
          <a:solidFill>
            <a:srgbClr val="C20E1A"/>
          </a:solidFill>
          <a:ln>
            <a:solidFill>
              <a:srgbClr val="C6223C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rmAutofit/>
          </a:bodyPr>
          <a:lstStyle/>
          <a:p>
            <a:pPr algn="ctr"/>
            <a:r>
              <a:rPr lang="it-IT" sz="1600" b="1" dirty="0"/>
              <a:t>Pre-infusion</a:t>
            </a:r>
          </a:p>
        </p:txBody>
      </p:sp>
      <p:sp>
        <p:nvSpPr>
          <p:cNvPr id="140" name="Rettangolo con angoli arrotondati 139">
            <a:extLst>
              <a:ext uri="{FF2B5EF4-FFF2-40B4-BE49-F238E27FC236}">
                <a16:creationId xmlns:a16="http://schemas.microsoft.com/office/drawing/2014/main" xmlns="" id="{4722AEA6-A73C-E15C-E101-121A9AA2DB80}"/>
              </a:ext>
            </a:extLst>
          </p:cNvPr>
          <p:cNvSpPr/>
          <p:nvPr/>
        </p:nvSpPr>
        <p:spPr>
          <a:xfrm>
            <a:off x="6340225" y="2633719"/>
            <a:ext cx="1355616" cy="386550"/>
          </a:xfrm>
          <a:prstGeom prst="roundRect">
            <a:avLst/>
          </a:prstGeom>
          <a:solidFill>
            <a:srgbClr val="C20E1A"/>
          </a:solidFill>
          <a:ln>
            <a:solidFill>
              <a:srgbClr val="C6223C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rmAutofit/>
          </a:bodyPr>
          <a:lstStyle/>
          <a:p>
            <a:pPr algn="ctr"/>
            <a:r>
              <a:rPr lang="it-IT" sz="1600" b="1" dirty="0" err="1"/>
              <a:t>Extraction</a:t>
            </a:r>
            <a:endParaRPr lang="it-IT" sz="1600" b="1" dirty="0"/>
          </a:p>
        </p:txBody>
      </p:sp>
      <p:sp>
        <p:nvSpPr>
          <p:cNvPr id="151" name="Rettangolo con angoli arrotondati 150">
            <a:extLst>
              <a:ext uri="{FF2B5EF4-FFF2-40B4-BE49-F238E27FC236}">
                <a16:creationId xmlns:a16="http://schemas.microsoft.com/office/drawing/2014/main" xmlns="" id="{419729C6-E107-CCB7-7F1B-2F956C40BF34}"/>
              </a:ext>
            </a:extLst>
          </p:cNvPr>
          <p:cNvSpPr/>
          <p:nvPr/>
        </p:nvSpPr>
        <p:spPr>
          <a:xfrm>
            <a:off x="6340225" y="3344563"/>
            <a:ext cx="1355616" cy="386550"/>
          </a:xfrm>
          <a:prstGeom prst="roundRect">
            <a:avLst/>
          </a:prstGeom>
          <a:solidFill>
            <a:srgbClr val="C20E1A"/>
          </a:solidFill>
          <a:ln>
            <a:solidFill>
              <a:srgbClr val="C6223C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rmAutofit/>
          </a:bodyPr>
          <a:lstStyle/>
          <a:p>
            <a:pPr algn="ctr"/>
            <a:r>
              <a:rPr lang="it-IT" sz="1600" b="1" dirty="0"/>
              <a:t>Post-</a:t>
            </a:r>
            <a:r>
              <a:rPr lang="it-IT" sz="1600" b="1" dirty="0" err="1"/>
              <a:t>infusion</a:t>
            </a:r>
            <a:endParaRPr lang="it-IT" sz="1600" b="1" dirty="0"/>
          </a:p>
        </p:txBody>
      </p:sp>
      <p:cxnSp>
        <p:nvCxnSpPr>
          <p:cNvPr id="118" name="Connettore diritto 117">
            <a:extLst>
              <a:ext uri="{FF2B5EF4-FFF2-40B4-BE49-F238E27FC236}">
                <a16:creationId xmlns:a16="http://schemas.microsoft.com/office/drawing/2014/main" xmlns="" id="{3A6C2F5B-6935-1ED2-F32A-9EBA3B76B52B}"/>
              </a:ext>
            </a:extLst>
          </p:cNvPr>
          <p:cNvCxnSpPr>
            <a:cxnSpLocks/>
          </p:cNvCxnSpPr>
          <p:nvPr/>
        </p:nvCxnSpPr>
        <p:spPr>
          <a:xfrm>
            <a:off x="1829038" y="2956510"/>
            <a:ext cx="548004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Saetta 171">
            <a:extLst>
              <a:ext uri="{FF2B5EF4-FFF2-40B4-BE49-F238E27FC236}">
                <a16:creationId xmlns:a16="http://schemas.microsoft.com/office/drawing/2014/main" xmlns="" id="{06B7D1FD-FA70-2951-ED57-6BC79D0A8EE3}"/>
              </a:ext>
            </a:extLst>
          </p:cNvPr>
          <p:cNvSpPr/>
          <p:nvPr/>
        </p:nvSpPr>
        <p:spPr>
          <a:xfrm rot="21288670" flipH="1">
            <a:off x="4847772" y="4045876"/>
            <a:ext cx="207650" cy="270966"/>
          </a:xfrm>
          <a:custGeom>
            <a:avLst/>
            <a:gdLst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7602 w 21600"/>
              <a:gd name="connsiteY9" fmla="*/ 83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7602 w 21600"/>
              <a:gd name="connsiteY9" fmla="*/ 83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6577 w 21600"/>
              <a:gd name="connsiteY2" fmla="*/ 12007 h 21600"/>
              <a:gd name="connsiteX3" fmla="*/ 14767 w 21600"/>
              <a:gd name="connsiteY3" fmla="*/ 12877 h 21600"/>
              <a:gd name="connsiteX4" fmla="*/ 21600 w 21600"/>
              <a:gd name="connsiteY4" fmla="*/ 21600 h 21600"/>
              <a:gd name="connsiteX5" fmla="*/ 10012 w 21600"/>
              <a:gd name="connsiteY5" fmla="*/ 14915 h 21600"/>
              <a:gd name="connsiteX6" fmla="*/ 12222 w 21600"/>
              <a:gd name="connsiteY6" fmla="*/ 13987 h 21600"/>
              <a:gd name="connsiteX7" fmla="*/ 5022 w 21600"/>
              <a:gd name="connsiteY7" fmla="*/ 9705 h 21600"/>
              <a:gd name="connsiteX8" fmla="*/ 7602 w 21600"/>
              <a:gd name="connsiteY8" fmla="*/ 8382 h 21600"/>
              <a:gd name="connsiteX9" fmla="*/ 0 w 21600"/>
              <a:gd name="connsiteY9" fmla="*/ 3890 h 21600"/>
              <a:gd name="connsiteX10" fmla="*/ 8472 w 21600"/>
              <a:gd name="connsiteY10" fmla="*/ 0 h 21600"/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6577 w 21600"/>
              <a:gd name="connsiteY2" fmla="*/ 12007 h 21600"/>
              <a:gd name="connsiteX3" fmla="*/ 14767 w 21600"/>
              <a:gd name="connsiteY3" fmla="*/ 12877 h 21600"/>
              <a:gd name="connsiteX4" fmla="*/ 21600 w 21600"/>
              <a:gd name="connsiteY4" fmla="*/ 21600 h 21600"/>
              <a:gd name="connsiteX5" fmla="*/ 10012 w 21600"/>
              <a:gd name="connsiteY5" fmla="*/ 14915 h 21600"/>
              <a:gd name="connsiteX6" fmla="*/ 12222 w 21600"/>
              <a:gd name="connsiteY6" fmla="*/ 13987 h 21600"/>
              <a:gd name="connsiteX7" fmla="*/ 5022 w 21600"/>
              <a:gd name="connsiteY7" fmla="*/ 9705 h 21600"/>
              <a:gd name="connsiteX8" fmla="*/ 0 w 21600"/>
              <a:gd name="connsiteY8" fmla="*/ 3890 h 21600"/>
              <a:gd name="connsiteX9" fmla="*/ 8472 w 21600"/>
              <a:gd name="connsiteY9" fmla="*/ 0 h 21600"/>
              <a:gd name="connsiteX0" fmla="*/ 3450 w 16578"/>
              <a:gd name="connsiteY0" fmla="*/ 0 h 21600"/>
              <a:gd name="connsiteX1" fmla="*/ 7838 w 16578"/>
              <a:gd name="connsiteY1" fmla="*/ 6080 h 21600"/>
              <a:gd name="connsiteX2" fmla="*/ 11555 w 16578"/>
              <a:gd name="connsiteY2" fmla="*/ 12007 h 21600"/>
              <a:gd name="connsiteX3" fmla="*/ 9745 w 16578"/>
              <a:gd name="connsiteY3" fmla="*/ 12877 h 21600"/>
              <a:gd name="connsiteX4" fmla="*/ 16578 w 16578"/>
              <a:gd name="connsiteY4" fmla="*/ 21600 h 21600"/>
              <a:gd name="connsiteX5" fmla="*/ 4990 w 16578"/>
              <a:gd name="connsiteY5" fmla="*/ 14915 h 21600"/>
              <a:gd name="connsiteX6" fmla="*/ 7200 w 16578"/>
              <a:gd name="connsiteY6" fmla="*/ 13987 h 21600"/>
              <a:gd name="connsiteX7" fmla="*/ 0 w 16578"/>
              <a:gd name="connsiteY7" fmla="*/ 9705 h 21600"/>
              <a:gd name="connsiteX8" fmla="*/ 3450 w 16578"/>
              <a:gd name="connsiteY8" fmla="*/ 0 h 21600"/>
              <a:gd name="connsiteX0" fmla="*/ 0 w 16578"/>
              <a:gd name="connsiteY0" fmla="*/ 3625 h 15520"/>
              <a:gd name="connsiteX1" fmla="*/ 7838 w 16578"/>
              <a:gd name="connsiteY1" fmla="*/ 0 h 15520"/>
              <a:gd name="connsiteX2" fmla="*/ 11555 w 16578"/>
              <a:gd name="connsiteY2" fmla="*/ 5927 h 15520"/>
              <a:gd name="connsiteX3" fmla="*/ 9745 w 16578"/>
              <a:gd name="connsiteY3" fmla="*/ 6797 h 15520"/>
              <a:gd name="connsiteX4" fmla="*/ 16578 w 16578"/>
              <a:gd name="connsiteY4" fmla="*/ 15520 h 15520"/>
              <a:gd name="connsiteX5" fmla="*/ 4990 w 16578"/>
              <a:gd name="connsiteY5" fmla="*/ 8835 h 15520"/>
              <a:gd name="connsiteX6" fmla="*/ 7200 w 16578"/>
              <a:gd name="connsiteY6" fmla="*/ 7907 h 15520"/>
              <a:gd name="connsiteX7" fmla="*/ 0 w 16578"/>
              <a:gd name="connsiteY7" fmla="*/ 3625 h 15520"/>
              <a:gd name="connsiteX0" fmla="*/ 0 w 19070"/>
              <a:gd name="connsiteY0" fmla="*/ 967 h 15520"/>
              <a:gd name="connsiteX1" fmla="*/ 10330 w 19070"/>
              <a:gd name="connsiteY1" fmla="*/ 0 h 15520"/>
              <a:gd name="connsiteX2" fmla="*/ 14047 w 19070"/>
              <a:gd name="connsiteY2" fmla="*/ 5927 h 15520"/>
              <a:gd name="connsiteX3" fmla="*/ 12237 w 19070"/>
              <a:gd name="connsiteY3" fmla="*/ 6797 h 15520"/>
              <a:gd name="connsiteX4" fmla="*/ 19070 w 19070"/>
              <a:gd name="connsiteY4" fmla="*/ 15520 h 15520"/>
              <a:gd name="connsiteX5" fmla="*/ 7482 w 19070"/>
              <a:gd name="connsiteY5" fmla="*/ 8835 h 15520"/>
              <a:gd name="connsiteX6" fmla="*/ 9692 w 19070"/>
              <a:gd name="connsiteY6" fmla="*/ 7907 h 15520"/>
              <a:gd name="connsiteX7" fmla="*/ 0 w 19070"/>
              <a:gd name="connsiteY7" fmla="*/ 967 h 15520"/>
              <a:gd name="connsiteX0" fmla="*/ 0 w 17408"/>
              <a:gd name="connsiteY0" fmla="*/ 967 h 15520"/>
              <a:gd name="connsiteX1" fmla="*/ 8668 w 17408"/>
              <a:gd name="connsiteY1" fmla="*/ 0 h 15520"/>
              <a:gd name="connsiteX2" fmla="*/ 12385 w 17408"/>
              <a:gd name="connsiteY2" fmla="*/ 5927 h 15520"/>
              <a:gd name="connsiteX3" fmla="*/ 10575 w 17408"/>
              <a:gd name="connsiteY3" fmla="*/ 6797 h 15520"/>
              <a:gd name="connsiteX4" fmla="*/ 17408 w 17408"/>
              <a:gd name="connsiteY4" fmla="*/ 15520 h 15520"/>
              <a:gd name="connsiteX5" fmla="*/ 5820 w 17408"/>
              <a:gd name="connsiteY5" fmla="*/ 8835 h 15520"/>
              <a:gd name="connsiteX6" fmla="*/ 8030 w 17408"/>
              <a:gd name="connsiteY6" fmla="*/ 7907 h 15520"/>
              <a:gd name="connsiteX7" fmla="*/ 0 w 17408"/>
              <a:gd name="connsiteY7" fmla="*/ 967 h 15520"/>
              <a:gd name="connsiteX0" fmla="*/ 0 w 17408"/>
              <a:gd name="connsiteY0" fmla="*/ 967 h 15520"/>
              <a:gd name="connsiteX1" fmla="*/ 8668 w 17408"/>
              <a:gd name="connsiteY1" fmla="*/ 0 h 15520"/>
              <a:gd name="connsiteX2" fmla="*/ 12385 w 17408"/>
              <a:gd name="connsiteY2" fmla="*/ 5927 h 15520"/>
              <a:gd name="connsiteX3" fmla="*/ 10575 w 17408"/>
              <a:gd name="connsiteY3" fmla="*/ 6797 h 15520"/>
              <a:gd name="connsiteX4" fmla="*/ 17408 w 17408"/>
              <a:gd name="connsiteY4" fmla="*/ 15520 h 15520"/>
              <a:gd name="connsiteX5" fmla="*/ 4823 w 17408"/>
              <a:gd name="connsiteY5" fmla="*/ 8004 h 15520"/>
              <a:gd name="connsiteX6" fmla="*/ 8030 w 17408"/>
              <a:gd name="connsiteY6" fmla="*/ 7907 h 15520"/>
              <a:gd name="connsiteX7" fmla="*/ 0 w 17408"/>
              <a:gd name="connsiteY7" fmla="*/ 967 h 15520"/>
              <a:gd name="connsiteX0" fmla="*/ 0 w 17408"/>
              <a:gd name="connsiteY0" fmla="*/ 967 h 15520"/>
              <a:gd name="connsiteX1" fmla="*/ 8668 w 17408"/>
              <a:gd name="connsiteY1" fmla="*/ 0 h 15520"/>
              <a:gd name="connsiteX2" fmla="*/ 13880 w 17408"/>
              <a:gd name="connsiteY2" fmla="*/ 7090 h 15520"/>
              <a:gd name="connsiteX3" fmla="*/ 10575 w 17408"/>
              <a:gd name="connsiteY3" fmla="*/ 6797 h 15520"/>
              <a:gd name="connsiteX4" fmla="*/ 17408 w 17408"/>
              <a:gd name="connsiteY4" fmla="*/ 15520 h 15520"/>
              <a:gd name="connsiteX5" fmla="*/ 4823 w 17408"/>
              <a:gd name="connsiteY5" fmla="*/ 8004 h 15520"/>
              <a:gd name="connsiteX6" fmla="*/ 8030 w 17408"/>
              <a:gd name="connsiteY6" fmla="*/ 7907 h 15520"/>
              <a:gd name="connsiteX7" fmla="*/ 0 w 17408"/>
              <a:gd name="connsiteY7" fmla="*/ 967 h 15520"/>
              <a:gd name="connsiteX0" fmla="*/ 0 w 17408"/>
              <a:gd name="connsiteY0" fmla="*/ 967 h 15520"/>
              <a:gd name="connsiteX1" fmla="*/ 8668 w 17408"/>
              <a:gd name="connsiteY1" fmla="*/ 0 h 15520"/>
              <a:gd name="connsiteX2" fmla="*/ 13880 w 17408"/>
              <a:gd name="connsiteY2" fmla="*/ 7090 h 15520"/>
              <a:gd name="connsiteX3" fmla="*/ 11073 w 17408"/>
              <a:gd name="connsiteY3" fmla="*/ 7628 h 15520"/>
              <a:gd name="connsiteX4" fmla="*/ 17408 w 17408"/>
              <a:gd name="connsiteY4" fmla="*/ 15520 h 15520"/>
              <a:gd name="connsiteX5" fmla="*/ 4823 w 17408"/>
              <a:gd name="connsiteY5" fmla="*/ 8004 h 15520"/>
              <a:gd name="connsiteX6" fmla="*/ 8030 w 17408"/>
              <a:gd name="connsiteY6" fmla="*/ 7907 h 15520"/>
              <a:gd name="connsiteX7" fmla="*/ 0 w 17408"/>
              <a:gd name="connsiteY7" fmla="*/ 967 h 15520"/>
              <a:gd name="connsiteX0" fmla="*/ 0 w 17408"/>
              <a:gd name="connsiteY0" fmla="*/ 967 h 15520"/>
              <a:gd name="connsiteX1" fmla="*/ 8668 w 17408"/>
              <a:gd name="connsiteY1" fmla="*/ 0 h 15520"/>
              <a:gd name="connsiteX2" fmla="*/ 14349 w 17408"/>
              <a:gd name="connsiteY2" fmla="*/ 7580 h 15520"/>
              <a:gd name="connsiteX3" fmla="*/ 11073 w 17408"/>
              <a:gd name="connsiteY3" fmla="*/ 7628 h 15520"/>
              <a:gd name="connsiteX4" fmla="*/ 17408 w 17408"/>
              <a:gd name="connsiteY4" fmla="*/ 15520 h 15520"/>
              <a:gd name="connsiteX5" fmla="*/ 4823 w 17408"/>
              <a:gd name="connsiteY5" fmla="*/ 8004 h 15520"/>
              <a:gd name="connsiteX6" fmla="*/ 8030 w 17408"/>
              <a:gd name="connsiteY6" fmla="*/ 7907 h 15520"/>
              <a:gd name="connsiteX7" fmla="*/ 0 w 17408"/>
              <a:gd name="connsiteY7" fmla="*/ 967 h 15520"/>
              <a:gd name="connsiteX0" fmla="*/ 0 w 17408"/>
              <a:gd name="connsiteY0" fmla="*/ 967 h 15520"/>
              <a:gd name="connsiteX1" fmla="*/ 8668 w 17408"/>
              <a:gd name="connsiteY1" fmla="*/ 0 h 15520"/>
              <a:gd name="connsiteX2" fmla="*/ 14349 w 17408"/>
              <a:gd name="connsiteY2" fmla="*/ 7580 h 15520"/>
              <a:gd name="connsiteX3" fmla="*/ 11073 w 17408"/>
              <a:gd name="connsiteY3" fmla="*/ 7628 h 15520"/>
              <a:gd name="connsiteX4" fmla="*/ 17408 w 17408"/>
              <a:gd name="connsiteY4" fmla="*/ 15520 h 15520"/>
              <a:gd name="connsiteX5" fmla="*/ 4823 w 17408"/>
              <a:gd name="connsiteY5" fmla="*/ 8004 h 15520"/>
              <a:gd name="connsiteX6" fmla="*/ 8030 w 17408"/>
              <a:gd name="connsiteY6" fmla="*/ 7564 h 15520"/>
              <a:gd name="connsiteX7" fmla="*/ 0 w 17408"/>
              <a:gd name="connsiteY7" fmla="*/ 967 h 15520"/>
              <a:gd name="connsiteX0" fmla="*/ 0 w 17408"/>
              <a:gd name="connsiteY0" fmla="*/ 967 h 15520"/>
              <a:gd name="connsiteX1" fmla="*/ 8668 w 17408"/>
              <a:gd name="connsiteY1" fmla="*/ 0 h 15520"/>
              <a:gd name="connsiteX2" fmla="*/ 14349 w 17408"/>
              <a:gd name="connsiteY2" fmla="*/ 7580 h 15520"/>
              <a:gd name="connsiteX3" fmla="*/ 11073 w 17408"/>
              <a:gd name="connsiteY3" fmla="*/ 7628 h 15520"/>
              <a:gd name="connsiteX4" fmla="*/ 17408 w 17408"/>
              <a:gd name="connsiteY4" fmla="*/ 15520 h 15520"/>
              <a:gd name="connsiteX5" fmla="*/ 4682 w 17408"/>
              <a:gd name="connsiteY5" fmla="*/ 7612 h 15520"/>
              <a:gd name="connsiteX6" fmla="*/ 8030 w 17408"/>
              <a:gd name="connsiteY6" fmla="*/ 7564 h 15520"/>
              <a:gd name="connsiteX7" fmla="*/ 0 w 17408"/>
              <a:gd name="connsiteY7" fmla="*/ 967 h 15520"/>
              <a:gd name="connsiteX0" fmla="*/ 0 w 17408"/>
              <a:gd name="connsiteY0" fmla="*/ 134 h 14687"/>
              <a:gd name="connsiteX1" fmla="*/ 8762 w 17408"/>
              <a:gd name="connsiteY1" fmla="*/ 0 h 14687"/>
              <a:gd name="connsiteX2" fmla="*/ 14349 w 17408"/>
              <a:gd name="connsiteY2" fmla="*/ 6747 h 14687"/>
              <a:gd name="connsiteX3" fmla="*/ 11073 w 17408"/>
              <a:gd name="connsiteY3" fmla="*/ 6795 h 14687"/>
              <a:gd name="connsiteX4" fmla="*/ 17408 w 17408"/>
              <a:gd name="connsiteY4" fmla="*/ 14687 h 14687"/>
              <a:gd name="connsiteX5" fmla="*/ 4682 w 17408"/>
              <a:gd name="connsiteY5" fmla="*/ 6779 h 14687"/>
              <a:gd name="connsiteX6" fmla="*/ 8030 w 17408"/>
              <a:gd name="connsiteY6" fmla="*/ 6731 h 14687"/>
              <a:gd name="connsiteX7" fmla="*/ 0 w 17408"/>
              <a:gd name="connsiteY7" fmla="*/ 134 h 1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8" h="14687">
                <a:moveTo>
                  <a:pt x="0" y="134"/>
                </a:moveTo>
                <a:lnTo>
                  <a:pt x="8762" y="0"/>
                </a:lnTo>
                <a:lnTo>
                  <a:pt x="14349" y="6747"/>
                </a:lnTo>
                <a:lnTo>
                  <a:pt x="11073" y="6795"/>
                </a:lnTo>
                <a:lnTo>
                  <a:pt x="17408" y="14687"/>
                </a:lnTo>
                <a:lnTo>
                  <a:pt x="4682" y="6779"/>
                </a:lnTo>
                <a:lnTo>
                  <a:pt x="8030" y="6731"/>
                </a:lnTo>
                <a:lnTo>
                  <a:pt x="0" y="134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7" name="Saetta 171">
            <a:extLst>
              <a:ext uri="{FF2B5EF4-FFF2-40B4-BE49-F238E27FC236}">
                <a16:creationId xmlns:a16="http://schemas.microsoft.com/office/drawing/2014/main" xmlns="" id="{EC4833A3-D870-DF3E-D425-0F77CFE49BAE}"/>
              </a:ext>
            </a:extLst>
          </p:cNvPr>
          <p:cNvSpPr/>
          <p:nvPr/>
        </p:nvSpPr>
        <p:spPr>
          <a:xfrm rot="21288670" flipH="1">
            <a:off x="4800049" y="1156771"/>
            <a:ext cx="207650" cy="270966"/>
          </a:xfrm>
          <a:custGeom>
            <a:avLst/>
            <a:gdLst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7602 w 21600"/>
              <a:gd name="connsiteY9" fmla="*/ 83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7602 w 21600"/>
              <a:gd name="connsiteY9" fmla="*/ 83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6577 w 21600"/>
              <a:gd name="connsiteY2" fmla="*/ 12007 h 21600"/>
              <a:gd name="connsiteX3" fmla="*/ 14767 w 21600"/>
              <a:gd name="connsiteY3" fmla="*/ 12877 h 21600"/>
              <a:gd name="connsiteX4" fmla="*/ 21600 w 21600"/>
              <a:gd name="connsiteY4" fmla="*/ 21600 h 21600"/>
              <a:gd name="connsiteX5" fmla="*/ 10012 w 21600"/>
              <a:gd name="connsiteY5" fmla="*/ 14915 h 21600"/>
              <a:gd name="connsiteX6" fmla="*/ 12222 w 21600"/>
              <a:gd name="connsiteY6" fmla="*/ 13987 h 21600"/>
              <a:gd name="connsiteX7" fmla="*/ 5022 w 21600"/>
              <a:gd name="connsiteY7" fmla="*/ 9705 h 21600"/>
              <a:gd name="connsiteX8" fmla="*/ 7602 w 21600"/>
              <a:gd name="connsiteY8" fmla="*/ 8382 h 21600"/>
              <a:gd name="connsiteX9" fmla="*/ 0 w 21600"/>
              <a:gd name="connsiteY9" fmla="*/ 3890 h 21600"/>
              <a:gd name="connsiteX10" fmla="*/ 8472 w 21600"/>
              <a:gd name="connsiteY10" fmla="*/ 0 h 21600"/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6577 w 21600"/>
              <a:gd name="connsiteY2" fmla="*/ 12007 h 21600"/>
              <a:gd name="connsiteX3" fmla="*/ 14767 w 21600"/>
              <a:gd name="connsiteY3" fmla="*/ 12877 h 21600"/>
              <a:gd name="connsiteX4" fmla="*/ 21600 w 21600"/>
              <a:gd name="connsiteY4" fmla="*/ 21600 h 21600"/>
              <a:gd name="connsiteX5" fmla="*/ 10012 w 21600"/>
              <a:gd name="connsiteY5" fmla="*/ 14915 h 21600"/>
              <a:gd name="connsiteX6" fmla="*/ 12222 w 21600"/>
              <a:gd name="connsiteY6" fmla="*/ 13987 h 21600"/>
              <a:gd name="connsiteX7" fmla="*/ 5022 w 21600"/>
              <a:gd name="connsiteY7" fmla="*/ 9705 h 21600"/>
              <a:gd name="connsiteX8" fmla="*/ 0 w 21600"/>
              <a:gd name="connsiteY8" fmla="*/ 3890 h 21600"/>
              <a:gd name="connsiteX9" fmla="*/ 8472 w 21600"/>
              <a:gd name="connsiteY9" fmla="*/ 0 h 21600"/>
              <a:gd name="connsiteX0" fmla="*/ 3450 w 16578"/>
              <a:gd name="connsiteY0" fmla="*/ 0 h 21600"/>
              <a:gd name="connsiteX1" fmla="*/ 7838 w 16578"/>
              <a:gd name="connsiteY1" fmla="*/ 6080 h 21600"/>
              <a:gd name="connsiteX2" fmla="*/ 11555 w 16578"/>
              <a:gd name="connsiteY2" fmla="*/ 12007 h 21600"/>
              <a:gd name="connsiteX3" fmla="*/ 9745 w 16578"/>
              <a:gd name="connsiteY3" fmla="*/ 12877 h 21600"/>
              <a:gd name="connsiteX4" fmla="*/ 16578 w 16578"/>
              <a:gd name="connsiteY4" fmla="*/ 21600 h 21600"/>
              <a:gd name="connsiteX5" fmla="*/ 4990 w 16578"/>
              <a:gd name="connsiteY5" fmla="*/ 14915 h 21600"/>
              <a:gd name="connsiteX6" fmla="*/ 7200 w 16578"/>
              <a:gd name="connsiteY6" fmla="*/ 13987 h 21600"/>
              <a:gd name="connsiteX7" fmla="*/ 0 w 16578"/>
              <a:gd name="connsiteY7" fmla="*/ 9705 h 21600"/>
              <a:gd name="connsiteX8" fmla="*/ 3450 w 16578"/>
              <a:gd name="connsiteY8" fmla="*/ 0 h 21600"/>
              <a:gd name="connsiteX0" fmla="*/ 0 w 16578"/>
              <a:gd name="connsiteY0" fmla="*/ 3625 h 15520"/>
              <a:gd name="connsiteX1" fmla="*/ 7838 w 16578"/>
              <a:gd name="connsiteY1" fmla="*/ 0 h 15520"/>
              <a:gd name="connsiteX2" fmla="*/ 11555 w 16578"/>
              <a:gd name="connsiteY2" fmla="*/ 5927 h 15520"/>
              <a:gd name="connsiteX3" fmla="*/ 9745 w 16578"/>
              <a:gd name="connsiteY3" fmla="*/ 6797 h 15520"/>
              <a:gd name="connsiteX4" fmla="*/ 16578 w 16578"/>
              <a:gd name="connsiteY4" fmla="*/ 15520 h 15520"/>
              <a:gd name="connsiteX5" fmla="*/ 4990 w 16578"/>
              <a:gd name="connsiteY5" fmla="*/ 8835 h 15520"/>
              <a:gd name="connsiteX6" fmla="*/ 7200 w 16578"/>
              <a:gd name="connsiteY6" fmla="*/ 7907 h 15520"/>
              <a:gd name="connsiteX7" fmla="*/ 0 w 16578"/>
              <a:gd name="connsiteY7" fmla="*/ 3625 h 15520"/>
              <a:gd name="connsiteX0" fmla="*/ 0 w 19070"/>
              <a:gd name="connsiteY0" fmla="*/ 967 h 15520"/>
              <a:gd name="connsiteX1" fmla="*/ 10330 w 19070"/>
              <a:gd name="connsiteY1" fmla="*/ 0 h 15520"/>
              <a:gd name="connsiteX2" fmla="*/ 14047 w 19070"/>
              <a:gd name="connsiteY2" fmla="*/ 5927 h 15520"/>
              <a:gd name="connsiteX3" fmla="*/ 12237 w 19070"/>
              <a:gd name="connsiteY3" fmla="*/ 6797 h 15520"/>
              <a:gd name="connsiteX4" fmla="*/ 19070 w 19070"/>
              <a:gd name="connsiteY4" fmla="*/ 15520 h 15520"/>
              <a:gd name="connsiteX5" fmla="*/ 7482 w 19070"/>
              <a:gd name="connsiteY5" fmla="*/ 8835 h 15520"/>
              <a:gd name="connsiteX6" fmla="*/ 9692 w 19070"/>
              <a:gd name="connsiteY6" fmla="*/ 7907 h 15520"/>
              <a:gd name="connsiteX7" fmla="*/ 0 w 19070"/>
              <a:gd name="connsiteY7" fmla="*/ 967 h 15520"/>
              <a:gd name="connsiteX0" fmla="*/ 0 w 17408"/>
              <a:gd name="connsiteY0" fmla="*/ 967 h 15520"/>
              <a:gd name="connsiteX1" fmla="*/ 8668 w 17408"/>
              <a:gd name="connsiteY1" fmla="*/ 0 h 15520"/>
              <a:gd name="connsiteX2" fmla="*/ 12385 w 17408"/>
              <a:gd name="connsiteY2" fmla="*/ 5927 h 15520"/>
              <a:gd name="connsiteX3" fmla="*/ 10575 w 17408"/>
              <a:gd name="connsiteY3" fmla="*/ 6797 h 15520"/>
              <a:gd name="connsiteX4" fmla="*/ 17408 w 17408"/>
              <a:gd name="connsiteY4" fmla="*/ 15520 h 15520"/>
              <a:gd name="connsiteX5" fmla="*/ 5820 w 17408"/>
              <a:gd name="connsiteY5" fmla="*/ 8835 h 15520"/>
              <a:gd name="connsiteX6" fmla="*/ 8030 w 17408"/>
              <a:gd name="connsiteY6" fmla="*/ 7907 h 15520"/>
              <a:gd name="connsiteX7" fmla="*/ 0 w 17408"/>
              <a:gd name="connsiteY7" fmla="*/ 967 h 15520"/>
              <a:gd name="connsiteX0" fmla="*/ 0 w 17408"/>
              <a:gd name="connsiteY0" fmla="*/ 967 h 15520"/>
              <a:gd name="connsiteX1" fmla="*/ 8668 w 17408"/>
              <a:gd name="connsiteY1" fmla="*/ 0 h 15520"/>
              <a:gd name="connsiteX2" fmla="*/ 12385 w 17408"/>
              <a:gd name="connsiteY2" fmla="*/ 5927 h 15520"/>
              <a:gd name="connsiteX3" fmla="*/ 10575 w 17408"/>
              <a:gd name="connsiteY3" fmla="*/ 6797 h 15520"/>
              <a:gd name="connsiteX4" fmla="*/ 17408 w 17408"/>
              <a:gd name="connsiteY4" fmla="*/ 15520 h 15520"/>
              <a:gd name="connsiteX5" fmla="*/ 4823 w 17408"/>
              <a:gd name="connsiteY5" fmla="*/ 8004 h 15520"/>
              <a:gd name="connsiteX6" fmla="*/ 8030 w 17408"/>
              <a:gd name="connsiteY6" fmla="*/ 7907 h 15520"/>
              <a:gd name="connsiteX7" fmla="*/ 0 w 17408"/>
              <a:gd name="connsiteY7" fmla="*/ 967 h 15520"/>
              <a:gd name="connsiteX0" fmla="*/ 0 w 17408"/>
              <a:gd name="connsiteY0" fmla="*/ 967 h 15520"/>
              <a:gd name="connsiteX1" fmla="*/ 8668 w 17408"/>
              <a:gd name="connsiteY1" fmla="*/ 0 h 15520"/>
              <a:gd name="connsiteX2" fmla="*/ 13880 w 17408"/>
              <a:gd name="connsiteY2" fmla="*/ 7090 h 15520"/>
              <a:gd name="connsiteX3" fmla="*/ 10575 w 17408"/>
              <a:gd name="connsiteY3" fmla="*/ 6797 h 15520"/>
              <a:gd name="connsiteX4" fmla="*/ 17408 w 17408"/>
              <a:gd name="connsiteY4" fmla="*/ 15520 h 15520"/>
              <a:gd name="connsiteX5" fmla="*/ 4823 w 17408"/>
              <a:gd name="connsiteY5" fmla="*/ 8004 h 15520"/>
              <a:gd name="connsiteX6" fmla="*/ 8030 w 17408"/>
              <a:gd name="connsiteY6" fmla="*/ 7907 h 15520"/>
              <a:gd name="connsiteX7" fmla="*/ 0 w 17408"/>
              <a:gd name="connsiteY7" fmla="*/ 967 h 15520"/>
              <a:gd name="connsiteX0" fmla="*/ 0 w 17408"/>
              <a:gd name="connsiteY0" fmla="*/ 967 h 15520"/>
              <a:gd name="connsiteX1" fmla="*/ 8668 w 17408"/>
              <a:gd name="connsiteY1" fmla="*/ 0 h 15520"/>
              <a:gd name="connsiteX2" fmla="*/ 13880 w 17408"/>
              <a:gd name="connsiteY2" fmla="*/ 7090 h 15520"/>
              <a:gd name="connsiteX3" fmla="*/ 11073 w 17408"/>
              <a:gd name="connsiteY3" fmla="*/ 7628 h 15520"/>
              <a:gd name="connsiteX4" fmla="*/ 17408 w 17408"/>
              <a:gd name="connsiteY4" fmla="*/ 15520 h 15520"/>
              <a:gd name="connsiteX5" fmla="*/ 4823 w 17408"/>
              <a:gd name="connsiteY5" fmla="*/ 8004 h 15520"/>
              <a:gd name="connsiteX6" fmla="*/ 8030 w 17408"/>
              <a:gd name="connsiteY6" fmla="*/ 7907 h 15520"/>
              <a:gd name="connsiteX7" fmla="*/ 0 w 17408"/>
              <a:gd name="connsiteY7" fmla="*/ 967 h 15520"/>
              <a:gd name="connsiteX0" fmla="*/ 0 w 17408"/>
              <a:gd name="connsiteY0" fmla="*/ 967 h 15520"/>
              <a:gd name="connsiteX1" fmla="*/ 8668 w 17408"/>
              <a:gd name="connsiteY1" fmla="*/ 0 h 15520"/>
              <a:gd name="connsiteX2" fmla="*/ 14349 w 17408"/>
              <a:gd name="connsiteY2" fmla="*/ 7580 h 15520"/>
              <a:gd name="connsiteX3" fmla="*/ 11073 w 17408"/>
              <a:gd name="connsiteY3" fmla="*/ 7628 h 15520"/>
              <a:gd name="connsiteX4" fmla="*/ 17408 w 17408"/>
              <a:gd name="connsiteY4" fmla="*/ 15520 h 15520"/>
              <a:gd name="connsiteX5" fmla="*/ 4823 w 17408"/>
              <a:gd name="connsiteY5" fmla="*/ 8004 h 15520"/>
              <a:gd name="connsiteX6" fmla="*/ 8030 w 17408"/>
              <a:gd name="connsiteY6" fmla="*/ 7907 h 15520"/>
              <a:gd name="connsiteX7" fmla="*/ 0 w 17408"/>
              <a:gd name="connsiteY7" fmla="*/ 967 h 15520"/>
              <a:gd name="connsiteX0" fmla="*/ 0 w 17408"/>
              <a:gd name="connsiteY0" fmla="*/ 967 h 15520"/>
              <a:gd name="connsiteX1" fmla="*/ 8668 w 17408"/>
              <a:gd name="connsiteY1" fmla="*/ 0 h 15520"/>
              <a:gd name="connsiteX2" fmla="*/ 14349 w 17408"/>
              <a:gd name="connsiteY2" fmla="*/ 7580 h 15520"/>
              <a:gd name="connsiteX3" fmla="*/ 11073 w 17408"/>
              <a:gd name="connsiteY3" fmla="*/ 7628 h 15520"/>
              <a:gd name="connsiteX4" fmla="*/ 17408 w 17408"/>
              <a:gd name="connsiteY4" fmla="*/ 15520 h 15520"/>
              <a:gd name="connsiteX5" fmla="*/ 4823 w 17408"/>
              <a:gd name="connsiteY5" fmla="*/ 8004 h 15520"/>
              <a:gd name="connsiteX6" fmla="*/ 8030 w 17408"/>
              <a:gd name="connsiteY6" fmla="*/ 7564 h 15520"/>
              <a:gd name="connsiteX7" fmla="*/ 0 w 17408"/>
              <a:gd name="connsiteY7" fmla="*/ 967 h 15520"/>
              <a:gd name="connsiteX0" fmla="*/ 0 w 17408"/>
              <a:gd name="connsiteY0" fmla="*/ 967 h 15520"/>
              <a:gd name="connsiteX1" fmla="*/ 8668 w 17408"/>
              <a:gd name="connsiteY1" fmla="*/ 0 h 15520"/>
              <a:gd name="connsiteX2" fmla="*/ 14349 w 17408"/>
              <a:gd name="connsiteY2" fmla="*/ 7580 h 15520"/>
              <a:gd name="connsiteX3" fmla="*/ 11073 w 17408"/>
              <a:gd name="connsiteY3" fmla="*/ 7628 h 15520"/>
              <a:gd name="connsiteX4" fmla="*/ 17408 w 17408"/>
              <a:gd name="connsiteY4" fmla="*/ 15520 h 15520"/>
              <a:gd name="connsiteX5" fmla="*/ 4682 w 17408"/>
              <a:gd name="connsiteY5" fmla="*/ 7612 h 15520"/>
              <a:gd name="connsiteX6" fmla="*/ 8030 w 17408"/>
              <a:gd name="connsiteY6" fmla="*/ 7564 h 15520"/>
              <a:gd name="connsiteX7" fmla="*/ 0 w 17408"/>
              <a:gd name="connsiteY7" fmla="*/ 967 h 15520"/>
              <a:gd name="connsiteX0" fmla="*/ 0 w 17408"/>
              <a:gd name="connsiteY0" fmla="*/ 134 h 14687"/>
              <a:gd name="connsiteX1" fmla="*/ 8762 w 17408"/>
              <a:gd name="connsiteY1" fmla="*/ 0 h 14687"/>
              <a:gd name="connsiteX2" fmla="*/ 14349 w 17408"/>
              <a:gd name="connsiteY2" fmla="*/ 6747 h 14687"/>
              <a:gd name="connsiteX3" fmla="*/ 11073 w 17408"/>
              <a:gd name="connsiteY3" fmla="*/ 6795 h 14687"/>
              <a:gd name="connsiteX4" fmla="*/ 17408 w 17408"/>
              <a:gd name="connsiteY4" fmla="*/ 14687 h 14687"/>
              <a:gd name="connsiteX5" fmla="*/ 4682 w 17408"/>
              <a:gd name="connsiteY5" fmla="*/ 6779 h 14687"/>
              <a:gd name="connsiteX6" fmla="*/ 8030 w 17408"/>
              <a:gd name="connsiteY6" fmla="*/ 6731 h 14687"/>
              <a:gd name="connsiteX7" fmla="*/ 0 w 17408"/>
              <a:gd name="connsiteY7" fmla="*/ 134 h 1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8" h="14687">
                <a:moveTo>
                  <a:pt x="0" y="134"/>
                </a:moveTo>
                <a:lnTo>
                  <a:pt x="8762" y="0"/>
                </a:lnTo>
                <a:lnTo>
                  <a:pt x="14349" y="6747"/>
                </a:lnTo>
                <a:lnTo>
                  <a:pt x="11073" y="6795"/>
                </a:lnTo>
                <a:lnTo>
                  <a:pt x="17408" y="14687"/>
                </a:lnTo>
                <a:lnTo>
                  <a:pt x="4682" y="6779"/>
                </a:lnTo>
                <a:lnTo>
                  <a:pt x="8030" y="6731"/>
                </a:lnTo>
                <a:lnTo>
                  <a:pt x="0" y="134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0" name="CasellaDiTesto 199">
            <a:extLst>
              <a:ext uri="{FF2B5EF4-FFF2-40B4-BE49-F238E27FC236}">
                <a16:creationId xmlns:a16="http://schemas.microsoft.com/office/drawing/2014/main" xmlns="" id="{5EA6F2F1-2FA5-18BD-A5DE-7826529E7DA7}"/>
              </a:ext>
            </a:extLst>
          </p:cNvPr>
          <p:cNvSpPr txBox="1"/>
          <p:nvPr/>
        </p:nvSpPr>
        <p:spPr>
          <a:xfrm>
            <a:off x="2244138" y="3422979"/>
            <a:ext cx="825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u="sng" dirty="0">
                <a:solidFill>
                  <a:srgbClr val="FF0000"/>
                </a:solidFill>
              </a:rPr>
              <a:t>9 ± 1 bar</a:t>
            </a:r>
          </a:p>
        </p:txBody>
      </p:sp>
      <p:sp>
        <p:nvSpPr>
          <p:cNvPr id="201" name="CasellaDiTesto 200">
            <a:extLst>
              <a:ext uri="{FF2B5EF4-FFF2-40B4-BE49-F238E27FC236}">
                <a16:creationId xmlns:a16="http://schemas.microsoft.com/office/drawing/2014/main" xmlns="" id="{B5EA578A-758E-1012-4FE6-035904037DED}"/>
              </a:ext>
            </a:extLst>
          </p:cNvPr>
          <p:cNvSpPr txBox="1"/>
          <p:nvPr/>
        </p:nvSpPr>
        <p:spPr>
          <a:xfrm>
            <a:off x="133778" y="2971169"/>
            <a:ext cx="1335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u="sng" dirty="0">
                <a:solidFill>
                  <a:srgbClr val="FF0000"/>
                </a:solidFill>
              </a:rPr>
              <a:t>Main pressure</a:t>
            </a:r>
          </a:p>
        </p:txBody>
      </p:sp>
      <p:grpSp>
        <p:nvGrpSpPr>
          <p:cNvPr id="248" name="Gruppo 247">
            <a:extLst>
              <a:ext uri="{FF2B5EF4-FFF2-40B4-BE49-F238E27FC236}">
                <a16:creationId xmlns:a16="http://schemas.microsoft.com/office/drawing/2014/main" xmlns="" id="{65DCD20A-6A85-D8E3-E5E1-82AAB472463A}"/>
              </a:ext>
            </a:extLst>
          </p:cNvPr>
          <p:cNvGrpSpPr/>
          <p:nvPr/>
        </p:nvGrpSpPr>
        <p:grpSpPr>
          <a:xfrm>
            <a:off x="4568710" y="1082669"/>
            <a:ext cx="218202" cy="633817"/>
            <a:chOff x="8667586" y="1235382"/>
            <a:chExt cx="218202" cy="633817"/>
          </a:xfrm>
        </p:grpSpPr>
        <p:grpSp>
          <p:nvGrpSpPr>
            <p:cNvPr id="249" name="Gruppo 248">
              <a:extLst>
                <a:ext uri="{FF2B5EF4-FFF2-40B4-BE49-F238E27FC236}">
                  <a16:creationId xmlns:a16="http://schemas.microsoft.com/office/drawing/2014/main" xmlns="" id="{C187AD8E-0443-3830-4266-6D01281B9F65}"/>
                </a:ext>
              </a:extLst>
            </p:cNvPr>
            <p:cNvGrpSpPr/>
            <p:nvPr/>
          </p:nvGrpSpPr>
          <p:grpSpPr>
            <a:xfrm>
              <a:off x="8667586" y="1235382"/>
              <a:ext cx="218202" cy="633817"/>
              <a:chOff x="8667586" y="1235382"/>
              <a:chExt cx="218202" cy="633817"/>
            </a:xfrm>
          </p:grpSpPr>
          <p:grpSp>
            <p:nvGrpSpPr>
              <p:cNvPr id="251" name="Gruppo 250">
                <a:extLst>
                  <a:ext uri="{FF2B5EF4-FFF2-40B4-BE49-F238E27FC236}">
                    <a16:creationId xmlns:a16="http://schemas.microsoft.com/office/drawing/2014/main" xmlns="" id="{E0A17404-6C2E-13D3-ACCE-1F5CC2E7BF90}"/>
                  </a:ext>
                </a:extLst>
              </p:cNvPr>
              <p:cNvGrpSpPr/>
              <p:nvPr/>
            </p:nvGrpSpPr>
            <p:grpSpPr>
              <a:xfrm>
                <a:off x="8671842" y="1235382"/>
                <a:ext cx="213946" cy="633817"/>
                <a:chOff x="7778851" y="1246795"/>
                <a:chExt cx="213946" cy="633817"/>
              </a:xfrm>
            </p:grpSpPr>
            <p:grpSp>
              <p:nvGrpSpPr>
                <p:cNvPr id="258" name="Gruppo 257">
                  <a:extLst>
                    <a:ext uri="{FF2B5EF4-FFF2-40B4-BE49-F238E27FC236}">
                      <a16:creationId xmlns:a16="http://schemas.microsoft.com/office/drawing/2014/main" xmlns="" id="{09366FBB-44B6-C767-3D82-449FAAC7D3BA}"/>
                    </a:ext>
                  </a:extLst>
                </p:cNvPr>
                <p:cNvGrpSpPr/>
                <p:nvPr/>
              </p:nvGrpSpPr>
              <p:grpSpPr>
                <a:xfrm>
                  <a:off x="7778851" y="1246795"/>
                  <a:ext cx="213946" cy="633817"/>
                  <a:chOff x="6389439" y="2219553"/>
                  <a:chExt cx="236136" cy="699556"/>
                </a:xfrm>
              </p:grpSpPr>
              <p:grpSp>
                <p:nvGrpSpPr>
                  <p:cNvPr id="261" name="Gruppo 260">
                    <a:extLst>
                      <a:ext uri="{FF2B5EF4-FFF2-40B4-BE49-F238E27FC236}">
                        <a16:creationId xmlns:a16="http://schemas.microsoft.com/office/drawing/2014/main" xmlns="" id="{91323F53-1792-F4BC-61B1-C77D990B02D6}"/>
                      </a:ext>
                    </a:extLst>
                  </p:cNvPr>
                  <p:cNvGrpSpPr/>
                  <p:nvPr/>
                </p:nvGrpSpPr>
                <p:grpSpPr>
                  <a:xfrm>
                    <a:off x="6389439" y="2219553"/>
                    <a:ext cx="236136" cy="699556"/>
                    <a:chOff x="6626888" y="1587640"/>
                    <a:chExt cx="236136" cy="699556"/>
                  </a:xfrm>
                  <a:noFill/>
                </p:grpSpPr>
                <p:sp>
                  <p:nvSpPr>
                    <p:cNvPr id="263" name="Rettangolo 262">
                      <a:extLst>
                        <a:ext uri="{FF2B5EF4-FFF2-40B4-BE49-F238E27FC236}">
                          <a16:creationId xmlns:a16="http://schemas.microsoft.com/office/drawing/2014/main" xmlns="" id="{A0476710-9352-9B06-937E-B7B81CDC9F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6888" y="1587640"/>
                      <a:ext cx="236136" cy="512923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264" name="Rettangolo 263">
                      <a:extLst>
                        <a:ext uri="{FF2B5EF4-FFF2-40B4-BE49-F238E27FC236}">
                          <a16:creationId xmlns:a16="http://schemas.microsoft.com/office/drawing/2014/main" xmlns="" id="{F756E04C-D529-4F17-D6B4-68435D875C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5922" y="2100563"/>
                      <a:ext cx="118068" cy="186633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  <p:cxnSp>
                <p:nvCxnSpPr>
                  <p:cNvPr id="262" name="Connettore diritto 261">
                    <a:extLst>
                      <a:ext uri="{FF2B5EF4-FFF2-40B4-BE49-F238E27FC236}">
                        <a16:creationId xmlns:a16="http://schemas.microsoft.com/office/drawing/2014/main" xmlns="" id="{ED96A277-BEC1-CAE7-8F1B-B363963767BA}"/>
                      </a:ext>
                    </a:extLst>
                  </p:cNvPr>
                  <p:cNvCxnSpPr>
                    <a:stCxn id="263" idx="1"/>
                    <a:endCxn id="263" idx="3"/>
                  </p:cNvCxnSpPr>
                  <p:nvPr/>
                </p:nvCxnSpPr>
                <p:spPr>
                  <a:xfrm>
                    <a:off x="6389439" y="2476015"/>
                    <a:ext cx="236136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59" name="Connettore 2 258">
                  <a:extLst>
                    <a:ext uri="{FF2B5EF4-FFF2-40B4-BE49-F238E27FC236}">
                      <a16:creationId xmlns:a16="http://schemas.microsoft.com/office/drawing/2014/main" xmlns="" id="{913EC4D9-7C2A-8650-9BBC-CE2347ED75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781408" y="1408411"/>
                  <a:ext cx="211389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Connettore diritto 259">
                  <a:extLst>
                    <a:ext uri="{FF2B5EF4-FFF2-40B4-BE49-F238E27FC236}">
                      <a16:creationId xmlns:a16="http://schemas.microsoft.com/office/drawing/2014/main" xmlns="" id="{AFA7F224-225B-AB55-33BC-0E20AAF626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32338" y="1759167"/>
                  <a:ext cx="106973" cy="7584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2" name="Gruppo 251">
                <a:extLst>
                  <a:ext uri="{FF2B5EF4-FFF2-40B4-BE49-F238E27FC236}">
                    <a16:creationId xmlns:a16="http://schemas.microsoft.com/office/drawing/2014/main" xmlns="" id="{BC9259CE-5D65-5344-D660-F221B52A60B9}"/>
                  </a:ext>
                </a:extLst>
              </p:cNvPr>
              <p:cNvGrpSpPr/>
              <p:nvPr/>
            </p:nvGrpSpPr>
            <p:grpSpPr>
              <a:xfrm>
                <a:off x="8671842" y="1272249"/>
                <a:ext cx="59334" cy="55697"/>
                <a:chOff x="8608476" y="1793076"/>
                <a:chExt cx="59334" cy="55697"/>
              </a:xfrm>
            </p:grpSpPr>
            <p:cxnSp>
              <p:nvCxnSpPr>
                <p:cNvPr id="256" name="Connettore diritto 255">
                  <a:extLst>
                    <a:ext uri="{FF2B5EF4-FFF2-40B4-BE49-F238E27FC236}">
                      <a16:creationId xmlns:a16="http://schemas.microsoft.com/office/drawing/2014/main" xmlns="" id="{1841D3F2-6702-0597-0058-61D988C3EC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08476" y="1819405"/>
                  <a:ext cx="5933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Connettore diritto 256">
                  <a:extLst>
                    <a:ext uri="{FF2B5EF4-FFF2-40B4-BE49-F238E27FC236}">
                      <a16:creationId xmlns:a16="http://schemas.microsoft.com/office/drawing/2014/main" xmlns="" id="{56619517-AA37-B426-096E-B4F5ED6F34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64214" y="1793076"/>
                  <a:ext cx="0" cy="556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3" name="Gruppo 252">
                <a:extLst>
                  <a:ext uri="{FF2B5EF4-FFF2-40B4-BE49-F238E27FC236}">
                    <a16:creationId xmlns:a16="http://schemas.microsoft.com/office/drawing/2014/main" xmlns="" id="{6B87ACD8-7CF7-061D-BD57-7F2480ABAA0A}"/>
                  </a:ext>
                </a:extLst>
              </p:cNvPr>
              <p:cNvGrpSpPr/>
              <p:nvPr/>
            </p:nvGrpSpPr>
            <p:grpSpPr>
              <a:xfrm>
                <a:off x="8667586" y="1620901"/>
                <a:ext cx="59334" cy="55697"/>
                <a:chOff x="8608476" y="1793076"/>
                <a:chExt cx="59334" cy="55697"/>
              </a:xfrm>
            </p:grpSpPr>
            <p:cxnSp>
              <p:nvCxnSpPr>
                <p:cNvPr id="254" name="Connettore diritto 253">
                  <a:extLst>
                    <a:ext uri="{FF2B5EF4-FFF2-40B4-BE49-F238E27FC236}">
                      <a16:creationId xmlns:a16="http://schemas.microsoft.com/office/drawing/2014/main" xmlns="" id="{4BDE3A91-18EF-DC4B-9ECA-636CC1309D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08476" y="1819405"/>
                  <a:ext cx="5933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Connettore diritto 254">
                  <a:extLst>
                    <a:ext uri="{FF2B5EF4-FFF2-40B4-BE49-F238E27FC236}">
                      <a16:creationId xmlns:a16="http://schemas.microsoft.com/office/drawing/2014/main" xmlns="" id="{96CDE360-E257-6030-12DE-E4C5B769DD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64214" y="1793076"/>
                  <a:ext cx="0" cy="556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50" name="Connettore 2 249">
              <a:extLst>
                <a:ext uri="{FF2B5EF4-FFF2-40B4-BE49-F238E27FC236}">
                  <a16:creationId xmlns:a16="http://schemas.microsoft.com/office/drawing/2014/main" xmlns="" id="{8D8E6178-0935-0D52-CD08-C8F22F81E6EF}"/>
                </a:ext>
              </a:extLst>
            </p:cNvPr>
            <p:cNvCxnSpPr>
              <a:cxnSpLocks/>
            </p:cNvCxnSpPr>
            <p:nvPr/>
          </p:nvCxnSpPr>
          <p:spPr>
            <a:xfrm>
              <a:off x="8673894" y="1543026"/>
              <a:ext cx="209842" cy="9490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0" name="Gruppo 269">
            <a:extLst>
              <a:ext uri="{FF2B5EF4-FFF2-40B4-BE49-F238E27FC236}">
                <a16:creationId xmlns:a16="http://schemas.microsoft.com/office/drawing/2014/main" xmlns="" id="{31614BD7-45D7-F0AA-867F-6DD0A9E4D19B}"/>
              </a:ext>
            </a:extLst>
          </p:cNvPr>
          <p:cNvGrpSpPr/>
          <p:nvPr/>
        </p:nvGrpSpPr>
        <p:grpSpPr>
          <a:xfrm>
            <a:off x="1851151" y="1390901"/>
            <a:ext cx="3477564" cy="3030680"/>
            <a:chOff x="5038088" y="1561243"/>
            <a:chExt cx="3477564" cy="3030680"/>
          </a:xfrm>
        </p:grpSpPr>
        <p:cxnSp>
          <p:nvCxnSpPr>
            <p:cNvPr id="112" name="Connettore diritto 111">
              <a:extLst>
                <a:ext uri="{FF2B5EF4-FFF2-40B4-BE49-F238E27FC236}">
                  <a16:creationId xmlns:a16="http://schemas.microsoft.com/office/drawing/2014/main" xmlns="" id="{33976A43-60FE-B579-6571-86FE51E6C5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15576" y="1561243"/>
              <a:ext cx="4454" cy="29235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Gruppo 108">
              <a:extLst>
                <a:ext uri="{FF2B5EF4-FFF2-40B4-BE49-F238E27FC236}">
                  <a16:creationId xmlns:a16="http://schemas.microsoft.com/office/drawing/2014/main" xmlns="" id="{7788B772-2E59-C70D-8C43-4C46A3E1780A}"/>
                </a:ext>
              </a:extLst>
            </p:cNvPr>
            <p:cNvGrpSpPr/>
            <p:nvPr/>
          </p:nvGrpSpPr>
          <p:grpSpPr>
            <a:xfrm>
              <a:off x="5306969" y="1656392"/>
              <a:ext cx="2501577" cy="2935531"/>
              <a:chOff x="1038770" y="1298633"/>
              <a:chExt cx="2761038" cy="3240000"/>
            </a:xfrm>
          </p:grpSpPr>
          <p:grpSp>
            <p:nvGrpSpPr>
              <p:cNvPr id="106" name="Gruppo 105">
                <a:extLst>
                  <a:ext uri="{FF2B5EF4-FFF2-40B4-BE49-F238E27FC236}">
                    <a16:creationId xmlns:a16="http://schemas.microsoft.com/office/drawing/2014/main" xmlns="" id="{D082819D-03D9-0F7B-8F5C-5062DC26086B}"/>
                  </a:ext>
                </a:extLst>
              </p:cNvPr>
              <p:cNvGrpSpPr/>
              <p:nvPr/>
            </p:nvGrpSpPr>
            <p:grpSpPr>
              <a:xfrm>
                <a:off x="1038770" y="1298633"/>
                <a:ext cx="2121560" cy="3240000"/>
                <a:chOff x="1743702" y="967934"/>
                <a:chExt cx="2121560" cy="3240000"/>
              </a:xfrm>
            </p:grpSpPr>
            <p:grpSp>
              <p:nvGrpSpPr>
                <p:cNvPr id="101" name="Gruppo 100">
                  <a:extLst>
                    <a:ext uri="{FF2B5EF4-FFF2-40B4-BE49-F238E27FC236}">
                      <a16:creationId xmlns:a16="http://schemas.microsoft.com/office/drawing/2014/main" xmlns="" id="{1847F7C9-004D-666B-AE0C-502438A2038F}"/>
                    </a:ext>
                  </a:extLst>
                </p:cNvPr>
                <p:cNvGrpSpPr/>
                <p:nvPr/>
              </p:nvGrpSpPr>
              <p:grpSpPr>
                <a:xfrm>
                  <a:off x="1743702" y="2285940"/>
                  <a:ext cx="2121560" cy="718837"/>
                  <a:chOff x="1460487" y="2440948"/>
                  <a:chExt cx="2121560" cy="718837"/>
                </a:xfrm>
              </p:grpSpPr>
              <p:grpSp>
                <p:nvGrpSpPr>
                  <p:cNvPr id="99" name="Gruppo 98">
                    <a:extLst>
                      <a:ext uri="{FF2B5EF4-FFF2-40B4-BE49-F238E27FC236}">
                        <a16:creationId xmlns:a16="http://schemas.microsoft.com/office/drawing/2014/main" xmlns="" id="{496D6302-DD74-FE86-1910-72ED46704602}"/>
                      </a:ext>
                    </a:extLst>
                  </p:cNvPr>
                  <p:cNvGrpSpPr/>
                  <p:nvPr/>
                </p:nvGrpSpPr>
                <p:grpSpPr>
                  <a:xfrm>
                    <a:off x="1754048" y="2440948"/>
                    <a:ext cx="1827999" cy="718837"/>
                    <a:chOff x="466985" y="2567607"/>
                    <a:chExt cx="1827999" cy="718837"/>
                  </a:xfrm>
                </p:grpSpPr>
                <p:sp>
                  <p:nvSpPr>
                    <p:cNvPr id="15" name="Rettangolo 14">
                      <a:extLst>
                        <a:ext uri="{FF2B5EF4-FFF2-40B4-BE49-F238E27FC236}">
                          <a16:creationId xmlns:a16="http://schemas.microsoft.com/office/drawing/2014/main" xmlns="" id="{16EF15FE-9722-0DEA-DA21-15E623151C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01648" y="2632504"/>
                      <a:ext cx="693336" cy="472272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it-IT" sz="1300" b="1" dirty="0">
                          <a:solidFill>
                            <a:schemeClr val="tx1"/>
                          </a:solidFill>
                        </a:rPr>
                        <a:t>Hydro HUB</a:t>
                      </a:r>
                    </a:p>
                  </p:txBody>
                </p:sp>
                <p:grpSp>
                  <p:nvGrpSpPr>
                    <p:cNvPr id="24" name="Gruppo 23">
                      <a:extLst>
                        <a:ext uri="{FF2B5EF4-FFF2-40B4-BE49-F238E27FC236}">
                          <a16:creationId xmlns:a16="http://schemas.microsoft.com/office/drawing/2014/main" xmlns="" id="{F46DB213-6D7F-A69C-4910-FA5C67F45F7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66985" y="2567607"/>
                      <a:ext cx="616830" cy="718837"/>
                      <a:chOff x="5032968" y="2819357"/>
                      <a:chExt cx="616830" cy="718837"/>
                    </a:xfrm>
                  </p:grpSpPr>
                  <p:grpSp>
                    <p:nvGrpSpPr>
                      <p:cNvPr id="23" name="Gruppo 22">
                        <a:extLst>
                          <a:ext uri="{FF2B5EF4-FFF2-40B4-BE49-F238E27FC236}">
                            <a16:creationId xmlns:a16="http://schemas.microsoft.com/office/drawing/2014/main" xmlns="" id="{EDFBE06C-D1F6-2C45-340D-E491060D576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036736" y="2828611"/>
                        <a:ext cx="577780" cy="709583"/>
                        <a:chOff x="5036736" y="2828611"/>
                        <a:chExt cx="577780" cy="709583"/>
                      </a:xfrm>
                      <a:noFill/>
                    </p:grpSpPr>
                    <p:sp>
                      <p:nvSpPr>
                        <p:cNvPr id="16" name="Ovale 15">
                          <a:extLst>
                            <a:ext uri="{FF2B5EF4-FFF2-40B4-BE49-F238E27FC236}">
                              <a16:creationId xmlns:a16="http://schemas.microsoft.com/office/drawing/2014/main" xmlns="" id="{68B29F15-A85B-BEC8-EC69-87134886D1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36736" y="2828611"/>
                          <a:ext cx="577780" cy="577780"/>
                        </a:xfrm>
                        <a:prstGeom prst="ellipse">
                          <a:avLst/>
                        </a:prstGeom>
                        <a:grpFill/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/>
                        </a:p>
                      </p:txBody>
                    </p:sp>
                    <p:sp>
                      <p:nvSpPr>
                        <p:cNvPr id="19" name="Rettangolo 18">
                          <a:extLst>
                            <a:ext uri="{FF2B5EF4-FFF2-40B4-BE49-F238E27FC236}">
                              <a16:creationId xmlns:a16="http://schemas.microsoft.com/office/drawing/2014/main" xmlns="" id="{FF2B1CD4-7033-35FB-DC55-8CF667BBF43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71616" y="3406391"/>
                          <a:ext cx="108020" cy="131803"/>
                        </a:xfrm>
                        <a:prstGeom prst="rect">
                          <a:avLst/>
                        </a:prstGeom>
                        <a:grpFill/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/>
                        </a:p>
                      </p:txBody>
                    </p:sp>
                  </p:grpSp>
                  <p:cxnSp>
                    <p:nvCxnSpPr>
                      <p:cNvPr id="21" name="Connettore 2 20">
                        <a:extLst>
                          <a:ext uri="{FF2B5EF4-FFF2-40B4-BE49-F238E27FC236}">
                            <a16:creationId xmlns:a16="http://schemas.microsoft.com/office/drawing/2014/main" xmlns="" id="{AF20C1DF-4B2C-1893-8914-59B83805529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5032968" y="2819357"/>
                        <a:ext cx="616830" cy="61683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46" name="Connettore 2 45">
                      <a:extLst>
                        <a:ext uri="{FF2B5EF4-FFF2-40B4-BE49-F238E27FC236}">
                          <a16:creationId xmlns:a16="http://schemas.microsoft.com/office/drawing/2014/main" xmlns="" id="{2BB696BF-06CA-8050-131E-420FFD34035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9675" y="2865751"/>
                      <a:ext cx="68858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Connettore diritto 57">
                      <a:extLst>
                        <a:ext uri="{FF2B5EF4-FFF2-40B4-BE49-F238E27FC236}">
                          <a16:creationId xmlns:a16="http://schemas.microsoft.com/office/drawing/2014/main" xmlns="" id="{DDF24382-CF25-8216-C438-C86A0F7B9CE1}"/>
                        </a:ext>
                      </a:extLst>
                    </p:cNvPr>
                    <p:cNvCxnSpPr>
                      <a:stCxn id="16" idx="6"/>
                      <a:endCxn id="15" idx="1"/>
                    </p:cNvCxnSpPr>
                    <p:nvPr/>
                  </p:nvCxnSpPr>
                  <p:spPr>
                    <a:xfrm>
                      <a:off x="1048533" y="2865751"/>
                      <a:ext cx="553115" cy="2889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00" name="Connettore diritto 99">
                    <a:extLst>
                      <a:ext uri="{FF2B5EF4-FFF2-40B4-BE49-F238E27FC236}">
                        <a16:creationId xmlns:a16="http://schemas.microsoft.com/office/drawing/2014/main" xmlns="" id="{E0667BA6-1C2F-D040-910D-DFDC8DDE63B7}"/>
                      </a:ext>
                    </a:extLst>
                  </p:cNvPr>
                  <p:cNvCxnSpPr>
                    <a:cxnSpLocks/>
                    <a:endCxn id="16" idx="2"/>
                  </p:cNvCxnSpPr>
                  <p:nvPr/>
                </p:nvCxnSpPr>
                <p:spPr>
                  <a:xfrm>
                    <a:off x="1460487" y="2739092"/>
                    <a:ext cx="29733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oval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5" name="Connettore diritto 104">
                  <a:extLst>
                    <a:ext uri="{FF2B5EF4-FFF2-40B4-BE49-F238E27FC236}">
                      <a16:creationId xmlns:a16="http://schemas.microsoft.com/office/drawing/2014/main" xmlns="" id="{D9408BA0-7026-267A-F487-7D37D6821E46}"/>
                    </a:ext>
                  </a:extLst>
                </p:cNvPr>
                <p:cNvCxnSpPr/>
                <p:nvPr/>
              </p:nvCxnSpPr>
              <p:spPr>
                <a:xfrm>
                  <a:off x="1745440" y="967934"/>
                  <a:ext cx="0" cy="324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7" name="Connettore diritto 106">
                <a:extLst>
                  <a:ext uri="{FF2B5EF4-FFF2-40B4-BE49-F238E27FC236}">
                    <a16:creationId xmlns:a16="http://schemas.microsoft.com/office/drawing/2014/main" xmlns="" id="{44032922-BC20-94B0-D664-E32CDF9F83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0508" y="4529724"/>
                <a:ext cx="27593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0" name="Connettore diritto 109">
              <a:extLst>
                <a:ext uri="{FF2B5EF4-FFF2-40B4-BE49-F238E27FC236}">
                  <a16:creationId xmlns:a16="http://schemas.microsoft.com/office/drawing/2014/main" xmlns="" id="{27C2CBBC-3B66-2E48-43CA-665AA02D00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09780" y="1666363"/>
              <a:ext cx="2147552" cy="6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ttore diritto 112">
              <a:extLst>
                <a:ext uri="{FF2B5EF4-FFF2-40B4-BE49-F238E27FC236}">
                  <a16:creationId xmlns:a16="http://schemas.microsoft.com/office/drawing/2014/main" xmlns="" id="{49286565-FD62-EBCE-D5F1-F05B5DB1C6C8}"/>
                </a:ext>
              </a:extLst>
            </p:cNvPr>
            <p:cNvCxnSpPr>
              <a:cxnSpLocks/>
            </p:cNvCxnSpPr>
            <p:nvPr/>
          </p:nvCxnSpPr>
          <p:spPr>
            <a:xfrm>
              <a:off x="7515576" y="1567401"/>
              <a:ext cx="2585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ttore diritto 115">
              <a:extLst>
                <a:ext uri="{FF2B5EF4-FFF2-40B4-BE49-F238E27FC236}">
                  <a16:creationId xmlns:a16="http://schemas.microsoft.com/office/drawing/2014/main" xmlns="" id="{6BC575E5-E5EC-095E-95E8-B5D2D7F7AD64}"/>
                </a:ext>
              </a:extLst>
            </p:cNvPr>
            <p:cNvCxnSpPr>
              <a:cxnSpLocks/>
            </p:cNvCxnSpPr>
            <p:nvPr/>
          </p:nvCxnSpPr>
          <p:spPr>
            <a:xfrm>
              <a:off x="7516941" y="4484955"/>
              <a:ext cx="297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diritto 118">
              <a:extLst>
                <a:ext uri="{FF2B5EF4-FFF2-40B4-BE49-F238E27FC236}">
                  <a16:creationId xmlns:a16="http://schemas.microsoft.com/office/drawing/2014/main" xmlns="" id="{D845908B-B6CB-DF8D-B305-705B8D7A2721}"/>
                </a:ext>
              </a:extLst>
            </p:cNvPr>
            <p:cNvCxnSpPr/>
            <p:nvPr/>
          </p:nvCxnSpPr>
          <p:spPr>
            <a:xfrm>
              <a:off x="7983048" y="1672004"/>
              <a:ext cx="501138" cy="26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diritto 119">
              <a:extLst>
                <a:ext uri="{FF2B5EF4-FFF2-40B4-BE49-F238E27FC236}">
                  <a16:creationId xmlns:a16="http://schemas.microsoft.com/office/drawing/2014/main" xmlns="" id="{BBB3812A-4C5E-3667-027D-AB3F1522FC93}"/>
                </a:ext>
              </a:extLst>
            </p:cNvPr>
            <p:cNvCxnSpPr>
              <a:cxnSpLocks/>
            </p:cNvCxnSpPr>
            <p:nvPr/>
          </p:nvCxnSpPr>
          <p:spPr>
            <a:xfrm>
              <a:off x="8014514" y="4583604"/>
              <a:ext cx="501138" cy="26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diritto 121">
              <a:extLst>
                <a:ext uri="{FF2B5EF4-FFF2-40B4-BE49-F238E27FC236}">
                  <a16:creationId xmlns:a16="http://schemas.microsoft.com/office/drawing/2014/main" xmlns="" id="{5BEF9AED-0365-DBA9-A41E-26E23BA3B8EA}"/>
                </a:ext>
              </a:extLst>
            </p:cNvPr>
            <p:cNvCxnSpPr>
              <a:cxnSpLocks/>
            </p:cNvCxnSpPr>
            <p:nvPr/>
          </p:nvCxnSpPr>
          <p:spPr>
            <a:xfrm>
              <a:off x="7229163" y="3135256"/>
              <a:ext cx="286414" cy="0"/>
            </a:xfrm>
            <a:prstGeom prst="line">
              <a:avLst/>
            </a:prstGeom>
            <a:ln w="1905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diritto 140">
              <a:extLst>
                <a:ext uri="{FF2B5EF4-FFF2-40B4-BE49-F238E27FC236}">
                  <a16:creationId xmlns:a16="http://schemas.microsoft.com/office/drawing/2014/main" xmlns="" id="{FF4551F4-A23C-A2FE-C30C-1F78104F5157}"/>
                </a:ext>
              </a:extLst>
            </p:cNvPr>
            <p:cNvCxnSpPr>
              <a:cxnSpLocks/>
            </p:cNvCxnSpPr>
            <p:nvPr/>
          </p:nvCxnSpPr>
          <p:spPr>
            <a:xfrm>
              <a:off x="5038088" y="3118686"/>
              <a:ext cx="269389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Arco 205">
              <a:extLst>
                <a:ext uri="{FF2B5EF4-FFF2-40B4-BE49-F238E27FC236}">
                  <a16:creationId xmlns:a16="http://schemas.microsoft.com/office/drawing/2014/main" xmlns="" id="{4892D391-F835-43A0-E2DE-E209DD436B81}"/>
                </a:ext>
              </a:extLst>
            </p:cNvPr>
            <p:cNvSpPr/>
            <p:nvPr/>
          </p:nvSpPr>
          <p:spPr>
            <a:xfrm>
              <a:off x="7463930" y="1617814"/>
              <a:ext cx="117516" cy="117568"/>
            </a:xfrm>
            <a:prstGeom prst="arc">
              <a:avLst>
                <a:gd name="adj1" fmla="val 10979417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65" name="Connettore diritto 264">
              <a:extLst>
                <a:ext uri="{FF2B5EF4-FFF2-40B4-BE49-F238E27FC236}">
                  <a16:creationId xmlns:a16="http://schemas.microsoft.com/office/drawing/2014/main" xmlns="" id="{1B429F05-701F-6340-68FB-C451A7ED359B}"/>
                </a:ext>
              </a:extLst>
            </p:cNvPr>
            <p:cNvCxnSpPr>
              <a:cxnSpLocks/>
            </p:cNvCxnSpPr>
            <p:nvPr/>
          </p:nvCxnSpPr>
          <p:spPr>
            <a:xfrm>
              <a:off x="7576831" y="1669198"/>
              <a:ext cx="18385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uppo 152">
            <a:extLst>
              <a:ext uri="{FF2B5EF4-FFF2-40B4-BE49-F238E27FC236}">
                <a16:creationId xmlns:a16="http://schemas.microsoft.com/office/drawing/2014/main" xmlns="" id="{AE0C5915-CFB1-FF3E-9E55-404932589EB6}"/>
              </a:ext>
            </a:extLst>
          </p:cNvPr>
          <p:cNvGrpSpPr/>
          <p:nvPr/>
        </p:nvGrpSpPr>
        <p:grpSpPr>
          <a:xfrm>
            <a:off x="4564802" y="1334471"/>
            <a:ext cx="218202" cy="633817"/>
            <a:chOff x="8667586" y="1235382"/>
            <a:chExt cx="218202" cy="633817"/>
          </a:xfrm>
        </p:grpSpPr>
        <p:grpSp>
          <p:nvGrpSpPr>
            <p:cNvPr id="154" name="Gruppo 153">
              <a:extLst>
                <a:ext uri="{FF2B5EF4-FFF2-40B4-BE49-F238E27FC236}">
                  <a16:creationId xmlns:a16="http://schemas.microsoft.com/office/drawing/2014/main" xmlns="" id="{74094BDB-C2B9-FF8A-4F5A-C49C112C9BF9}"/>
                </a:ext>
              </a:extLst>
            </p:cNvPr>
            <p:cNvGrpSpPr/>
            <p:nvPr/>
          </p:nvGrpSpPr>
          <p:grpSpPr>
            <a:xfrm>
              <a:off x="8667586" y="1235382"/>
              <a:ext cx="218202" cy="633817"/>
              <a:chOff x="8667586" y="1235382"/>
              <a:chExt cx="218202" cy="633817"/>
            </a:xfrm>
          </p:grpSpPr>
          <p:grpSp>
            <p:nvGrpSpPr>
              <p:cNvPr id="156" name="Gruppo 155">
                <a:extLst>
                  <a:ext uri="{FF2B5EF4-FFF2-40B4-BE49-F238E27FC236}">
                    <a16:creationId xmlns:a16="http://schemas.microsoft.com/office/drawing/2014/main" xmlns="" id="{88ED6EC6-F376-79AD-EE68-4806796524E8}"/>
                  </a:ext>
                </a:extLst>
              </p:cNvPr>
              <p:cNvGrpSpPr/>
              <p:nvPr/>
            </p:nvGrpSpPr>
            <p:grpSpPr>
              <a:xfrm>
                <a:off x="8671842" y="1235382"/>
                <a:ext cx="213946" cy="633817"/>
                <a:chOff x="7778851" y="1246795"/>
                <a:chExt cx="213946" cy="633817"/>
              </a:xfrm>
            </p:grpSpPr>
            <p:grpSp>
              <p:nvGrpSpPr>
                <p:cNvPr id="163" name="Gruppo 162">
                  <a:extLst>
                    <a:ext uri="{FF2B5EF4-FFF2-40B4-BE49-F238E27FC236}">
                      <a16:creationId xmlns:a16="http://schemas.microsoft.com/office/drawing/2014/main" xmlns="" id="{4EAA2186-422A-F0E9-3D57-9D18C8061362}"/>
                    </a:ext>
                  </a:extLst>
                </p:cNvPr>
                <p:cNvGrpSpPr/>
                <p:nvPr/>
              </p:nvGrpSpPr>
              <p:grpSpPr>
                <a:xfrm>
                  <a:off x="7778851" y="1246795"/>
                  <a:ext cx="213946" cy="633817"/>
                  <a:chOff x="6389439" y="2219553"/>
                  <a:chExt cx="236136" cy="699556"/>
                </a:xfrm>
              </p:grpSpPr>
              <p:grpSp>
                <p:nvGrpSpPr>
                  <p:cNvPr id="166" name="Gruppo 165">
                    <a:extLst>
                      <a:ext uri="{FF2B5EF4-FFF2-40B4-BE49-F238E27FC236}">
                        <a16:creationId xmlns:a16="http://schemas.microsoft.com/office/drawing/2014/main" xmlns="" id="{ECFD63E3-5B3A-C8C5-5952-5065EBD4CA33}"/>
                      </a:ext>
                    </a:extLst>
                  </p:cNvPr>
                  <p:cNvGrpSpPr/>
                  <p:nvPr/>
                </p:nvGrpSpPr>
                <p:grpSpPr>
                  <a:xfrm>
                    <a:off x="6389439" y="2219553"/>
                    <a:ext cx="236136" cy="699556"/>
                    <a:chOff x="6626888" y="1587640"/>
                    <a:chExt cx="236136" cy="699556"/>
                  </a:xfrm>
                  <a:noFill/>
                </p:grpSpPr>
                <p:sp>
                  <p:nvSpPr>
                    <p:cNvPr id="168" name="Rettangolo 167">
                      <a:extLst>
                        <a:ext uri="{FF2B5EF4-FFF2-40B4-BE49-F238E27FC236}">
                          <a16:creationId xmlns:a16="http://schemas.microsoft.com/office/drawing/2014/main" xmlns="" id="{8377336E-E25B-1685-50BF-BAEE292419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6888" y="1587640"/>
                      <a:ext cx="236136" cy="512923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169" name="Rettangolo 168">
                      <a:extLst>
                        <a:ext uri="{FF2B5EF4-FFF2-40B4-BE49-F238E27FC236}">
                          <a16:creationId xmlns:a16="http://schemas.microsoft.com/office/drawing/2014/main" xmlns="" id="{0678A258-D34D-E02B-58B4-797D7FB60E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5922" y="2100563"/>
                      <a:ext cx="118068" cy="186633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  <p:cxnSp>
                <p:nvCxnSpPr>
                  <p:cNvPr id="167" name="Connettore diritto 166">
                    <a:extLst>
                      <a:ext uri="{FF2B5EF4-FFF2-40B4-BE49-F238E27FC236}">
                        <a16:creationId xmlns:a16="http://schemas.microsoft.com/office/drawing/2014/main" xmlns="" id="{A247DD45-69FD-2AFA-75A9-8861CDCDF24E}"/>
                      </a:ext>
                    </a:extLst>
                  </p:cNvPr>
                  <p:cNvCxnSpPr>
                    <a:stCxn id="168" idx="1"/>
                    <a:endCxn id="168" idx="3"/>
                  </p:cNvCxnSpPr>
                  <p:nvPr/>
                </p:nvCxnSpPr>
                <p:spPr>
                  <a:xfrm>
                    <a:off x="6389439" y="2476015"/>
                    <a:ext cx="236136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4" name="Connettore 2 163">
                  <a:extLst>
                    <a:ext uri="{FF2B5EF4-FFF2-40B4-BE49-F238E27FC236}">
                      <a16:creationId xmlns:a16="http://schemas.microsoft.com/office/drawing/2014/main" xmlns="" id="{825479CA-30E4-15E9-FCA0-8C5E58D780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781408" y="1408411"/>
                  <a:ext cx="211389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Connettore diritto 164">
                  <a:extLst>
                    <a:ext uri="{FF2B5EF4-FFF2-40B4-BE49-F238E27FC236}">
                      <a16:creationId xmlns:a16="http://schemas.microsoft.com/office/drawing/2014/main" xmlns="" id="{285B88B6-337D-E3DB-A45E-44B6C83CF3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32338" y="1759167"/>
                  <a:ext cx="106973" cy="7584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7" name="Gruppo 156">
                <a:extLst>
                  <a:ext uri="{FF2B5EF4-FFF2-40B4-BE49-F238E27FC236}">
                    <a16:creationId xmlns:a16="http://schemas.microsoft.com/office/drawing/2014/main" xmlns="" id="{D259DC59-C4EF-939D-289C-B18DD6D6E4DB}"/>
                  </a:ext>
                </a:extLst>
              </p:cNvPr>
              <p:cNvGrpSpPr/>
              <p:nvPr/>
            </p:nvGrpSpPr>
            <p:grpSpPr>
              <a:xfrm>
                <a:off x="8671842" y="1272249"/>
                <a:ext cx="59334" cy="55697"/>
                <a:chOff x="8608476" y="1793076"/>
                <a:chExt cx="59334" cy="55697"/>
              </a:xfrm>
            </p:grpSpPr>
            <p:cxnSp>
              <p:nvCxnSpPr>
                <p:cNvPr id="161" name="Connettore diritto 160">
                  <a:extLst>
                    <a:ext uri="{FF2B5EF4-FFF2-40B4-BE49-F238E27FC236}">
                      <a16:creationId xmlns:a16="http://schemas.microsoft.com/office/drawing/2014/main" xmlns="" id="{43173C48-54A7-DA4E-4CE0-33CECC45FD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08476" y="1819405"/>
                  <a:ext cx="5933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Connettore diritto 161">
                  <a:extLst>
                    <a:ext uri="{FF2B5EF4-FFF2-40B4-BE49-F238E27FC236}">
                      <a16:creationId xmlns:a16="http://schemas.microsoft.com/office/drawing/2014/main" xmlns="" id="{7E1AE0E0-9FA0-AE71-06FD-4629A9B0A2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64214" y="1793076"/>
                  <a:ext cx="0" cy="556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8" name="Gruppo 157">
                <a:extLst>
                  <a:ext uri="{FF2B5EF4-FFF2-40B4-BE49-F238E27FC236}">
                    <a16:creationId xmlns:a16="http://schemas.microsoft.com/office/drawing/2014/main" xmlns="" id="{AF1F890A-D69E-7FC0-388E-2CCDC26E426F}"/>
                  </a:ext>
                </a:extLst>
              </p:cNvPr>
              <p:cNvGrpSpPr/>
              <p:nvPr/>
            </p:nvGrpSpPr>
            <p:grpSpPr>
              <a:xfrm>
                <a:off x="8667586" y="1620901"/>
                <a:ext cx="59334" cy="55697"/>
                <a:chOff x="8608476" y="1793076"/>
                <a:chExt cx="59334" cy="55697"/>
              </a:xfrm>
            </p:grpSpPr>
            <p:cxnSp>
              <p:nvCxnSpPr>
                <p:cNvPr id="159" name="Connettore diritto 158">
                  <a:extLst>
                    <a:ext uri="{FF2B5EF4-FFF2-40B4-BE49-F238E27FC236}">
                      <a16:creationId xmlns:a16="http://schemas.microsoft.com/office/drawing/2014/main" xmlns="" id="{0E39239B-ED67-D62E-2110-DF2D4324DF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08476" y="1819405"/>
                  <a:ext cx="5933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Connettore diritto 159">
                  <a:extLst>
                    <a:ext uri="{FF2B5EF4-FFF2-40B4-BE49-F238E27FC236}">
                      <a16:creationId xmlns:a16="http://schemas.microsoft.com/office/drawing/2014/main" xmlns="" id="{DECA1EAB-300A-8BD3-DA97-21AFCD24D6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64214" y="1793076"/>
                  <a:ext cx="0" cy="556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55" name="Connettore 2 154">
              <a:extLst>
                <a:ext uri="{FF2B5EF4-FFF2-40B4-BE49-F238E27FC236}">
                  <a16:creationId xmlns:a16="http://schemas.microsoft.com/office/drawing/2014/main" xmlns="" id="{C5A04D3F-4A3D-22EC-9D91-9BC71739CAEE}"/>
                </a:ext>
              </a:extLst>
            </p:cNvPr>
            <p:cNvCxnSpPr>
              <a:cxnSpLocks/>
            </p:cNvCxnSpPr>
            <p:nvPr/>
          </p:nvCxnSpPr>
          <p:spPr>
            <a:xfrm>
              <a:off x="8673894" y="1543026"/>
              <a:ext cx="209842" cy="9490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uppo 169">
            <a:extLst>
              <a:ext uri="{FF2B5EF4-FFF2-40B4-BE49-F238E27FC236}">
                <a16:creationId xmlns:a16="http://schemas.microsoft.com/office/drawing/2014/main" xmlns="" id="{A9E1FD61-0E21-793A-698E-EEEDDA4B18C4}"/>
              </a:ext>
            </a:extLst>
          </p:cNvPr>
          <p:cNvGrpSpPr/>
          <p:nvPr/>
        </p:nvGrpSpPr>
        <p:grpSpPr>
          <a:xfrm>
            <a:off x="4618862" y="4006983"/>
            <a:ext cx="218202" cy="633817"/>
            <a:chOff x="8667586" y="1235382"/>
            <a:chExt cx="218202" cy="633817"/>
          </a:xfrm>
        </p:grpSpPr>
        <p:grpSp>
          <p:nvGrpSpPr>
            <p:cNvPr id="171" name="Gruppo 170">
              <a:extLst>
                <a:ext uri="{FF2B5EF4-FFF2-40B4-BE49-F238E27FC236}">
                  <a16:creationId xmlns:a16="http://schemas.microsoft.com/office/drawing/2014/main" xmlns="" id="{7D127CDB-E46C-5DDE-03DE-E7FB78DCFA99}"/>
                </a:ext>
              </a:extLst>
            </p:cNvPr>
            <p:cNvGrpSpPr/>
            <p:nvPr/>
          </p:nvGrpSpPr>
          <p:grpSpPr>
            <a:xfrm>
              <a:off x="8667586" y="1235382"/>
              <a:ext cx="218202" cy="633817"/>
              <a:chOff x="8667586" y="1235382"/>
              <a:chExt cx="218202" cy="633817"/>
            </a:xfrm>
          </p:grpSpPr>
          <p:grpSp>
            <p:nvGrpSpPr>
              <p:cNvPr id="173" name="Gruppo 172">
                <a:extLst>
                  <a:ext uri="{FF2B5EF4-FFF2-40B4-BE49-F238E27FC236}">
                    <a16:creationId xmlns:a16="http://schemas.microsoft.com/office/drawing/2014/main" xmlns="" id="{43315EEC-7DE9-67F2-F3D4-26B33E95F738}"/>
                  </a:ext>
                </a:extLst>
              </p:cNvPr>
              <p:cNvGrpSpPr/>
              <p:nvPr/>
            </p:nvGrpSpPr>
            <p:grpSpPr>
              <a:xfrm>
                <a:off x="8671842" y="1235382"/>
                <a:ext cx="213946" cy="633817"/>
                <a:chOff x="7778851" y="1246795"/>
                <a:chExt cx="213946" cy="633817"/>
              </a:xfrm>
            </p:grpSpPr>
            <p:grpSp>
              <p:nvGrpSpPr>
                <p:cNvPr id="180" name="Gruppo 179">
                  <a:extLst>
                    <a:ext uri="{FF2B5EF4-FFF2-40B4-BE49-F238E27FC236}">
                      <a16:creationId xmlns:a16="http://schemas.microsoft.com/office/drawing/2014/main" xmlns="" id="{AC24E384-5905-E549-65C2-06473EE18A51}"/>
                    </a:ext>
                  </a:extLst>
                </p:cNvPr>
                <p:cNvGrpSpPr/>
                <p:nvPr/>
              </p:nvGrpSpPr>
              <p:grpSpPr>
                <a:xfrm>
                  <a:off x="7778851" y="1246795"/>
                  <a:ext cx="213946" cy="633817"/>
                  <a:chOff x="6389439" y="2219553"/>
                  <a:chExt cx="236136" cy="699556"/>
                </a:xfrm>
              </p:grpSpPr>
              <p:grpSp>
                <p:nvGrpSpPr>
                  <p:cNvPr id="183" name="Gruppo 182">
                    <a:extLst>
                      <a:ext uri="{FF2B5EF4-FFF2-40B4-BE49-F238E27FC236}">
                        <a16:creationId xmlns:a16="http://schemas.microsoft.com/office/drawing/2014/main" xmlns="" id="{9864D153-0220-E4F6-8978-1267BA66AE2A}"/>
                      </a:ext>
                    </a:extLst>
                  </p:cNvPr>
                  <p:cNvGrpSpPr/>
                  <p:nvPr/>
                </p:nvGrpSpPr>
                <p:grpSpPr>
                  <a:xfrm>
                    <a:off x="6389439" y="2219553"/>
                    <a:ext cx="236136" cy="699556"/>
                    <a:chOff x="6626888" y="1587640"/>
                    <a:chExt cx="236136" cy="699556"/>
                  </a:xfrm>
                  <a:noFill/>
                </p:grpSpPr>
                <p:sp>
                  <p:nvSpPr>
                    <p:cNvPr id="185" name="Rettangolo 184">
                      <a:extLst>
                        <a:ext uri="{FF2B5EF4-FFF2-40B4-BE49-F238E27FC236}">
                          <a16:creationId xmlns:a16="http://schemas.microsoft.com/office/drawing/2014/main" xmlns="" id="{1C98D1AF-6028-8853-CB49-8D1179BBB9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6888" y="1587640"/>
                      <a:ext cx="236136" cy="512923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186" name="Rettangolo 185">
                      <a:extLst>
                        <a:ext uri="{FF2B5EF4-FFF2-40B4-BE49-F238E27FC236}">
                          <a16:creationId xmlns:a16="http://schemas.microsoft.com/office/drawing/2014/main" xmlns="" id="{A5385DF6-8A13-1F63-8F1E-318DFDE693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5922" y="2100563"/>
                      <a:ext cx="118068" cy="186633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  <p:cxnSp>
                <p:nvCxnSpPr>
                  <p:cNvPr id="184" name="Connettore diritto 183">
                    <a:extLst>
                      <a:ext uri="{FF2B5EF4-FFF2-40B4-BE49-F238E27FC236}">
                        <a16:creationId xmlns:a16="http://schemas.microsoft.com/office/drawing/2014/main" xmlns="" id="{A62889E7-5AEC-0A5E-D8F2-B8A9E7123A64}"/>
                      </a:ext>
                    </a:extLst>
                  </p:cNvPr>
                  <p:cNvCxnSpPr>
                    <a:stCxn id="185" idx="1"/>
                    <a:endCxn id="185" idx="3"/>
                  </p:cNvCxnSpPr>
                  <p:nvPr/>
                </p:nvCxnSpPr>
                <p:spPr>
                  <a:xfrm>
                    <a:off x="6389439" y="2476015"/>
                    <a:ext cx="236136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1" name="Connettore 2 180">
                  <a:extLst>
                    <a:ext uri="{FF2B5EF4-FFF2-40B4-BE49-F238E27FC236}">
                      <a16:creationId xmlns:a16="http://schemas.microsoft.com/office/drawing/2014/main" xmlns="" id="{6B4D5BC2-23FF-9067-984D-AE40010536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781408" y="1408411"/>
                  <a:ext cx="211389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Connettore diritto 181">
                  <a:extLst>
                    <a:ext uri="{FF2B5EF4-FFF2-40B4-BE49-F238E27FC236}">
                      <a16:creationId xmlns:a16="http://schemas.microsoft.com/office/drawing/2014/main" xmlns="" id="{1CC22B41-C630-3467-754F-294B5A787F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32338" y="1759167"/>
                  <a:ext cx="106973" cy="7584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4" name="Gruppo 173">
                <a:extLst>
                  <a:ext uri="{FF2B5EF4-FFF2-40B4-BE49-F238E27FC236}">
                    <a16:creationId xmlns:a16="http://schemas.microsoft.com/office/drawing/2014/main" xmlns="" id="{3F34F80E-3BA3-463A-AEC1-6DB87E3D9DCF}"/>
                  </a:ext>
                </a:extLst>
              </p:cNvPr>
              <p:cNvGrpSpPr/>
              <p:nvPr/>
            </p:nvGrpSpPr>
            <p:grpSpPr>
              <a:xfrm>
                <a:off x="8671842" y="1272249"/>
                <a:ext cx="59334" cy="55697"/>
                <a:chOff x="8608476" y="1793076"/>
                <a:chExt cx="59334" cy="55697"/>
              </a:xfrm>
            </p:grpSpPr>
            <p:cxnSp>
              <p:nvCxnSpPr>
                <p:cNvPr id="178" name="Connettore diritto 177">
                  <a:extLst>
                    <a:ext uri="{FF2B5EF4-FFF2-40B4-BE49-F238E27FC236}">
                      <a16:creationId xmlns:a16="http://schemas.microsoft.com/office/drawing/2014/main" xmlns="" id="{737720B5-7382-E04F-2E65-67B683792C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08476" y="1819405"/>
                  <a:ext cx="5933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Connettore diritto 178">
                  <a:extLst>
                    <a:ext uri="{FF2B5EF4-FFF2-40B4-BE49-F238E27FC236}">
                      <a16:creationId xmlns:a16="http://schemas.microsoft.com/office/drawing/2014/main" xmlns="" id="{025C4661-8B1C-E143-BC26-C36BA6360F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64214" y="1793076"/>
                  <a:ext cx="0" cy="556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5" name="Gruppo 174">
                <a:extLst>
                  <a:ext uri="{FF2B5EF4-FFF2-40B4-BE49-F238E27FC236}">
                    <a16:creationId xmlns:a16="http://schemas.microsoft.com/office/drawing/2014/main" xmlns="" id="{88E41456-904C-64C4-3823-2C6F90091051}"/>
                  </a:ext>
                </a:extLst>
              </p:cNvPr>
              <p:cNvGrpSpPr/>
              <p:nvPr/>
            </p:nvGrpSpPr>
            <p:grpSpPr>
              <a:xfrm>
                <a:off x="8667586" y="1620901"/>
                <a:ext cx="59334" cy="55697"/>
                <a:chOff x="8608476" y="1793076"/>
                <a:chExt cx="59334" cy="55697"/>
              </a:xfrm>
            </p:grpSpPr>
            <p:cxnSp>
              <p:nvCxnSpPr>
                <p:cNvPr id="176" name="Connettore diritto 175">
                  <a:extLst>
                    <a:ext uri="{FF2B5EF4-FFF2-40B4-BE49-F238E27FC236}">
                      <a16:creationId xmlns:a16="http://schemas.microsoft.com/office/drawing/2014/main" xmlns="" id="{84C6565F-9657-5FFC-591C-797024BD85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08476" y="1819405"/>
                  <a:ext cx="5933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Connettore diritto 176">
                  <a:extLst>
                    <a:ext uri="{FF2B5EF4-FFF2-40B4-BE49-F238E27FC236}">
                      <a16:creationId xmlns:a16="http://schemas.microsoft.com/office/drawing/2014/main" xmlns="" id="{44EAA2E8-56B6-AD5D-89AB-A738A4DC50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64214" y="1793076"/>
                  <a:ext cx="0" cy="556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72" name="Connettore 2 171">
              <a:extLst>
                <a:ext uri="{FF2B5EF4-FFF2-40B4-BE49-F238E27FC236}">
                  <a16:creationId xmlns:a16="http://schemas.microsoft.com/office/drawing/2014/main" xmlns="" id="{9002CBCE-D854-A214-DF86-6FBAAAD2D870}"/>
                </a:ext>
              </a:extLst>
            </p:cNvPr>
            <p:cNvCxnSpPr>
              <a:cxnSpLocks/>
            </p:cNvCxnSpPr>
            <p:nvPr/>
          </p:nvCxnSpPr>
          <p:spPr>
            <a:xfrm>
              <a:off x="8673894" y="1543026"/>
              <a:ext cx="209842" cy="9490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Gruppo 186">
            <a:extLst>
              <a:ext uri="{FF2B5EF4-FFF2-40B4-BE49-F238E27FC236}">
                <a16:creationId xmlns:a16="http://schemas.microsoft.com/office/drawing/2014/main" xmlns="" id="{A24D3CB2-3981-43F2-9989-848039B3DD3B}"/>
              </a:ext>
            </a:extLst>
          </p:cNvPr>
          <p:cNvGrpSpPr/>
          <p:nvPr/>
        </p:nvGrpSpPr>
        <p:grpSpPr>
          <a:xfrm>
            <a:off x="4615186" y="4248052"/>
            <a:ext cx="218202" cy="633817"/>
            <a:chOff x="8667586" y="1235382"/>
            <a:chExt cx="218202" cy="633817"/>
          </a:xfrm>
        </p:grpSpPr>
        <p:grpSp>
          <p:nvGrpSpPr>
            <p:cNvPr id="188" name="Gruppo 187">
              <a:extLst>
                <a:ext uri="{FF2B5EF4-FFF2-40B4-BE49-F238E27FC236}">
                  <a16:creationId xmlns:a16="http://schemas.microsoft.com/office/drawing/2014/main" xmlns="" id="{85048E11-98D7-01F9-5317-44159ADB4054}"/>
                </a:ext>
              </a:extLst>
            </p:cNvPr>
            <p:cNvGrpSpPr/>
            <p:nvPr/>
          </p:nvGrpSpPr>
          <p:grpSpPr>
            <a:xfrm>
              <a:off x="8667586" y="1235382"/>
              <a:ext cx="218202" cy="633817"/>
              <a:chOff x="8667586" y="1235382"/>
              <a:chExt cx="218202" cy="633817"/>
            </a:xfrm>
          </p:grpSpPr>
          <p:grpSp>
            <p:nvGrpSpPr>
              <p:cNvPr id="190" name="Gruppo 189">
                <a:extLst>
                  <a:ext uri="{FF2B5EF4-FFF2-40B4-BE49-F238E27FC236}">
                    <a16:creationId xmlns:a16="http://schemas.microsoft.com/office/drawing/2014/main" xmlns="" id="{1AE5DB5B-9D7E-C4CD-FB9E-98A943EBECE0}"/>
                  </a:ext>
                </a:extLst>
              </p:cNvPr>
              <p:cNvGrpSpPr/>
              <p:nvPr/>
            </p:nvGrpSpPr>
            <p:grpSpPr>
              <a:xfrm>
                <a:off x="8671842" y="1235382"/>
                <a:ext cx="213946" cy="633817"/>
                <a:chOff x="7778851" y="1246795"/>
                <a:chExt cx="213946" cy="633817"/>
              </a:xfrm>
            </p:grpSpPr>
            <p:grpSp>
              <p:nvGrpSpPr>
                <p:cNvPr id="199" name="Gruppo 198">
                  <a:extLst>
                    <a:ext uri="{FF2B5EF4-FFF2-40B4-BE49-F238E27FC236}">
                      <a16:creationId xmlns:a16="http://schemas.microsoft.com/office/drawing/2014/main" xmlns="" id="{55F9DDB5-928B-1361-5AE4-9D16F5A36CEF}"/>
                    </a:ext>
                  </a:extLst>
                </p:cNvPr>
                <p:cNvGrpSpPr/>
                <p:nvPr/>
              </p:nvGrpSpPr>
              <p:grpSpPr>
                <a:xfrm>
                  <a:off x="7778851" y="1246795"/>
                  <a:ext cx="213946" cy="633817"/>
                  <a:chOff x="6389439" y="2219553"/>
                  <a:chExt cx="236136" cy="699556"/>
                </a:xfrm>
              </p:grpSpPr>
              <p:grpSp>
                <p:nvGrpSpPr>
                  <p:cNvPr id="204" name="Gruppo 203">
                    <a:extLst>
                      <a:ext uri="{FF2B5EF4-FFF2-40B4-BE49-F238E27FC236}">
                        <a16:creationId xmlns:a16="http://schemas.microsoft.com/office/drawing/2014/main" xmlns="" id="{CD8199B4-06E8-BBDE-C039-BFDE509D85DA}"/>
                      </a:ext>
                    </a:extLst>
                  </p:cNvPr>
                  <p:cNvGrpSpPr/>
                  <p:nvPr/>
                </p:nvGrpSpPr>
                <p:grpSpPr>
                  <a:xfrm>
                    <a:off x="6389439" y="2219553"/>
                    <a:ext cx="236136" cy="699556"/>
                    <a:chOff x="6626888" y="1587640"/>
                    <a:chExt cx="236136" cy="699556"/>
                  </a:xfrm>
                  <a:noFill/>
                </p:grpSpPr>
                <p:sp>
                  <p:nvSpPr>
                    <p:cNvPr id="207" name="Rettangolo 206">
                      <a:extLst>
                        <a:ext uri="{FF2B5EF4-FFF2-40B4-BE49-F238E27FC236}">
                          <a16:creationId xmlns:a16="http://schemas.microsoft.com/office/drawing/2014/main" xmlns="" id="{EE2B4A50-B880-D6A0-AB2C-AD6E337BB6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6888" y="1587640"/>
                      <a:ext cx="236136" cy="512923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208" name="Rettangolo 207">
                      <a:extLst>
                        <a:ext uri="{FF2B5EF4-FFF2-40B4-BE49-F238E27FC236}">
                          <a16:creationId xmlns:a16="http://schemas.microsoft.com/office/drawing/2014/main" xmlns="" id="{7D622A32-E4D7-2053-DC16-A6C03DB7A5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5922" y="2100563"/>
                      <a:ext cx="118068" cy="186633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  <p:cxnSp>
                <p:nvCxnSpPr>
                  <p:cNvPr id="205" name="Connettore diritto 204">
                    <a:extLst>
                      <a:ext uri="{FF2B5EF4-FFF2-40B4-BE49-F238E27FC236}">
                        <a16:creationId xmlns:a16="http://schemas.microsoft.com/office/drawing/2014/main" xmlns="" id="{9770AB35-F0AA-4DE1-8B9E-48CFFD414525}"/>
                      </a:ext>
                    </a:extLst>
                  </p:cNvPr>
                  <p:cNvCxnSpPr>
                    <a:stCxn id="207" idx="1"/>
                    <a:endCxn id="207" idx="3"/>
                  </p:cNvCxnSpPr>
                  <p:nvPr/>
                </p:nvCxnSpPr>
                <p:spPr>
                  <a:xfrm>
                    <a:off x="6389439" y="2476015"/>
                    <a:ext cx="236136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02" name="Connettore 2 201">
                  <a:extLst>
                    <a:ext uri="{FF2B5EF4-FFF2-40B4-BE49-F238E27FC236}">
                      <a16:creationId xmlns:a16="http://schemas.microsoft.com/office/drawing/2014/main" xmlns="" id="{A516A122-E827-872E-6B7E-F885F32FC7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781408" y="1408411"/>
                  <a:ext cx="211389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Connettore diritto 202">
                  <a:extLst>
                    <a:ext uri="{FF2B5EF4-FFF2-40B4-BE49-F238E27FC236}">
                      <a16:creationId xmlns:a16="http://schemas.microsoft.com/office/drawing/2014/main" xmlns="" id="{28CABFD5-23EE-73A5-8CC3-5314C25744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32338" y="1759167"/>
                  <a:ext cx="106973" cy="7584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1" name="Gruppo 190">
                <a:extLst>
                  <a:ext uri="{FF2B5EF4-FFF2-40B4-BE49-F238E27FC236}">
                    <a16:creationId xmlns:a16="http://schemas.microsoft.com/office/drawing/2014/main" xmlns="" id="{2B09D50A-4E60-6EA0-E226-302288F999E8}"/>
                  </a:ext>
                </a:extLst>
              </p:cNvPr>
              <p:cNvGrpSpPr/>
              <p:nvPr/>
            </p:nvGrpSpPr>
            <p:grpSpPr>
              <a:xfrm>
                <a:off x="8671842" y="1272249"/>
                <a:ext cx="59334" cy="55697"/>
                <a:chOff x="8608476" y="1793076"/>
                <a:chExt cx="59334" cy="55697"/>
              </a:xfrm>
            </p:grpSpPr>
            <p:cxnSp>
              <p:nvCxnSpPr>
                <p:cNvPr id="195" name="Connettore diritto 194">
                  <a:extLst>
                    <a:ext uri="{FF2B5EF4-FFF2-40B4-BE49-F238E27FC236}">
                      <a16:creationId xmlns:a16="http://schemas.microsoft.com/office/drawing/2014/main" xmlns="" id="{37E41C79-1762-14DD-A13D-241816ED72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08476" y="1819405"/>
                  <a:ext cx="5933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Connettore diritto 197">
                  <a:extLst>
                    <a:ext uri="{FF2B5EF4-FFF2-40B4-BE49-F238E27FC236}">
                      <a16:creationId xmlns:a16="http://schemas.microsoft.com/office/drawing/2014/main" xmlns="" id="{5600A34F-F828-0FA3-1168-92BB84E176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64214" y="1793076"/>
                  <a:ext cx="0" cy="556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2" name="Gruppo 191">
                <a:extLst>
                  <a:ext uri="{FF2B5EF4-FFF2-40B4-BE49-F238E27FC236}">
                    <a16:creationId xmlns:a16="http://schemas.microsoft.com/office/drawing/2014/main" xmlns="" id="{849D807A-32C5-2371-DB27-3F1931078D8A}"/>
                  </a:ext>
                </a:extLst>
              </p:cNvPr>
              <p:cNvGrpSpPr/>
              <p:nvPr/>
            </p:nvGrpSpPr>
            <p:grpSpPr>
              <a:xfrm>
                <a:off x="8667586" y="1620901"/>
                <a:ext cx="59334" cy="55697"/>
                <a:chOff x="8608476" y="1793076"/>
                <a:chExt cx="59334" cy="55697"/>
              </a:xfrm>
            </p:grpSpPr>
            <p:cxnSp>
              <p:nvCxnSpPr>
                <p:cNvPr id="193" name="Connettore diritto 192">
                  <a:extLst>
                    <a:ext uri="{FF2B5EF4-FFF2-40B4-BE49-F238E27FC236}">
                      <a16:creationId xmlns:a16="http://schemas.microsoft.com/office/drawing/2014/main" xmlns="" id="{4551CE47-7015-934F-E6F9-14AEB29C4E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08476" y="1819405"/>
                  <a:ext cx="5933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Connettore diritto 193">
                  <a:extLst>
                    <a:ext uri="{FF2B5EF4-FFF2-40B4-BE49-F238E27FC236}">
                      <a16:creationId xmlns:a16="http://schemas.microsoft.com/office/drawing/2014/main" xmlns="" id="{629E1054-F4AB-13B7-79B7-185B9529B6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64214" y="1793076"/>
                  <a:ext cx="0" cy="556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89" name="Connettore 2 188">
              <a:extLst>
                <a:ext uri="{FF2B5EF4-FFF2-40B4-BE49-F238E27FC236}">
                  <a16:creationId xmlns:a16="http://schemas.microsoft.com/office/drawing/2014/main" xmlns="" id="{B91A8C23-871C-D86C-1840-2E5A59473802}"/>
                </a:ext>
              </a:extLst>
            </p:cNvPr>
            <p:cNvCxnSpPr>
              <a:cxnSpLocks/>
            </p:cNvCxnSpPr>
            <p:nvPr/>
          </p:nvCxnSpPr>
          <p:spPr>
            <a:xfrm>
              <a:off x="8673894" y="1543026"/>
              <a:ext cx="209842" cy="9490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Saetta 171">
            <a:extLst>
              <a:ext uri="{FF2B5EF4-FFF2-40B4-BE49-F238E27FC236}">
                <a16:creationId xmlns:a16="http://schemas.microsoft.com/office/drawing/2014/main" xmlns="" id="{367241B8-2AF3-09A2-8727-51DEFFD77A5D}"/>
              </a:ext>
            </a:extLst>
          </p:cNvPr>
          <p:cNvSpPr/>
          <p:nvPr/>
        </p:nvSpPr>
        <p:spPr>
          <a:xfrm rot="21288670" flipH="1">
            <a:off x="2561613" y="2396492"/>
            <a:ext cx="207650" cy="270966"/>
          </a:xfrm>
          <a:custGeom>
            <a:avLst/>
            <a:gdLst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7602 w 21600"/>
              <a:gd name="connsiteY9" fmla="*/ 83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7602 w 21600"/>
              <a:gd name="connsiteY9" fmla="*/ 83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6577 w 21600"/>
              <a:gd name="connsiteY2" fmla="*/ 12007 h 21600"/>
              <a:gd name="connsiteX3" fmla="*/ 14767 w 21600"/>
              <a:gd name="connsiteY3" fmla="*/ 12877 h 21600"/>
              <a:gd name="connsiteX4" fmla="*/ 21600 w 21600"/>
              <a:gd name="connsiteY4" fmla="*/ 21600 h 21600"/>
              <a:gd name="connsiteX5" fmla="*/ 10012 w 21600"/>
              <a:gd name="connsiteY5" fmla="*/ 14915 h 21600"/>
              <a:gd name="connsiteX6" fmla="*/ 12222 w 21600"/>
              <a:gd name="connsiteY6" fmla="*/ 13987 h 21600"/>
              <a:gd name="connsiteX7" fmla="*/ 5022 w 21600"/>
              <a:gd name="connsiteY7" fmla="*/ 9705 h 21600"/>
              <a:gd name="connsiteX8" fmla="*/ 7602 w 21600"/>
              <a:gd name="connsiteY8" fmla="*/ 8382 h 21600"/>
              <a:gd name="connsiteX9" fmla="*/ 0 w 21600"/>
              <a:gd name="connsiteY9" fmla="*/ 3890 h 21600"/>
              <a:gd name="connsiteX10" fmla="*/ 8472 w 21600"/>
              <a:gd name="connsiteY10" fmla="*/ 0 h 21600"/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6577 w 21600"/>
              <a:gd name="connsiteY2" fmla="*/ 12007 h 21600"/>
              <a:gd name="connsiteX3" fmla="*/ 14767 w 21600"/>
              <a:gd name="connsiteY3" fmla="*/ 12877 h 21600"/>
              <a:gd name="connsiteX4" fmla="*/ 21600 w 21600"/>
              <a:gd name="connsiteY4" fmla="*/ 21600 h 21600"/>
              <a:gd name="connsiteX5" fmla="*/ 10012 w 21600"/>
              <a:gd name="connsiteY5" fmla="*/ 14915 h 21600"/>
              <a:gd name="connsiteX6" fmla="*/ 12222 w 21600"/>
              <a:gd name="connsiteY6" fmla="*/ 13987 h 21600"/>
              <a:gd name="connsiteX7" fmla="*/ 5022 w 21600"/>
              <a:gd name="connsiteY7" fmla="*/ 9705 h 21600"/>
              <a:gd name="connsiteX8" fmla="*/ 0 w 21600"/>
              <a:gd name="connsiteY8" fmla="*/ 3890 h 21600"/>
              <a:gd name="connsiteX9" fmla="*/ 8472 w 21600"/>
              <a:gd name="connsiteY9" fmla="*/ 0 h 21600"/>
              <a:gd name="connsiteX0" fmla="*/ 3450 w 16578"/>
              <a:gd name="connsiteY0" fmla="*/ 0 h 21600"/>
              <a:gd name="connsiteX1" fmla="*/ 7838 w 16578"/>
              <a:gd name="connsiteY1" fmla="*/ 6080 h 21600"/>
              <a:gd name="connsiteX2" fmla="*/ 11555 w 16578"/>
              <a:gd name="connsiteY2" fmla="*/ 12007 h 21600"/>
              <a:gd name="connsiteX3" fmla="*/ 9745 w 16578"/>
              <a:gd name="connsiteY3" fmla="*/ 12877 h 21600"/>
              <a:gd name="connsiteX4" fmla="*/ 16578 w 16578"/>
              <a:gd name="connsiteY4" fmla="*/ 21600 h 21600"/>
              <a:gd name="connsiteX5" fmla="*/ 4990 w 16578"/>
              <a:gd name="connsiteY5" fmla="*/ 14915 h 21600"/>
              <a:gd name="connsiteX6" fmla="*/ 7200 w 16578"/>
              <a:gd name="connsiteY6" fmla="*/ 13987 h 21600"/>
              <a:gd name="connsiteX7" fmla="*/ 0 w 16578"/>
              <a:gd name="connsiteY7" fmla="*/ 9705 h 21600"/>
              <a:gd name="connsiteX8" fmla="*/ 3450 w 16578"/>
              <a:gd name="connsiteY8" fmla="*/ 0 h 21600"/>
              <a:gd name="connsiteX0" fmla="*/ 0 w 16578"/>
              <a:gd name="connsiteY0" fmla="*/ 3625 h 15520"/>
              <a:gd name="connsiteX1" fmla="*/ 7838 w 16578"/>
              <a:gd name="connsiteY1" fmla="*/ 0 h 15520"/>
              <a:gd name="connsiteX2" fmla="*/ 11555 w 16578"/>
              <a:gd name="connsiteY2" fmla="*/ 5927 h 15520"/>
              <a:gd name="connsiteX3" fmla="*/ 9745 w 16578"/>
              <a:gd name="connsiteY3" fmla="*/ 6797 h 15520"/>
              <a:gd name="connsiteX4" fmla="*/ 16578 w 16578"/>
              <a:gd name="connsiteY4" fmla="*/ 15520 h 15520"/>
              <a:gd name="connsiteX5" fmla="*/ 4990 w 16578"/>
              <a:gd name="connsiteY5" fmla="*/ 8835 h 15520"/>
              <a:gd name="connsiteX6" fmla="*/ 7200 w 16578"/>
              <a:gd name="connsiteY6" fmla="*/ 7907 h 15520"/>
              <a:gd name="connsiteX7" fmla="*/ 0 w 16578"/>
              <a:gd name="connsiteY7" fmla="*/ 3625 h 15520"/>
              <a:gd name="connsiteX0" fmla="*/ 0 w 19070"/>
              <a:gd name="connsiteY0" fmla="*/ 967 h 15520"/>
              <a:gd name="connsiteX1" fmla="*/ 10330 w 19070"/>
              <a:gd name="connsiteY1" fmla="*/ 0 h 15520"/>
              <a:gd name="connsiteX2" fmla="*/ 14047 w 19070"/>
              <a:gd name="connsiteY2" fmla="*/ 5927 h 15520"/>
              <a:gd name="connsiteX3" fmla="*/ 12237 w 19070"/>
              <a:gd name="connsiteY3" fmla="*/ 6797 h 15520"/>
              <a:gd name="connsiteX4" fmla="*/ 19070 w 19070"/>
              <a:gd name="connsiteY4" fmla="*/ 15520 h 15520"/>
              <a:gd name="connsiteX5" fmla="*/ 7482 w 19070"/>
              <a:gd name="connsiteY5" fmla="*/ 8835 h 15520"/>
              <a:gd name="connsiteX6" fmla="*/ 9692 w 19070"/>
              <a:gd name="connsiteY6" fmla="*/ 7907 h 15520"/>
              <a:gd name="connsiteX7" fmla="*/ 0 w 19070"/>
              <a:gd name="connsiteY7" fmla="*/ 967 h 15520"/>
              <a:gd name="connsiteX0" fmla="*/ 0 w 17408"/>
              <a:gd name="connsiteY0" fmla="*/ 967 h 15520"/>
              <a:gd name="connsiteX1" fmla="*/ 8668 w 17408"/>
              <a:gd name="connsiteY1" fmla="*/ 0 h 15520"/>
              <a:gd name="connsiteX2" fmla="*/ 12385 w 17408"/>
              <a:gd name="connsiteY2" fmla="*/ 5927 h 15520"/>
              <a:gd name="connsiteX3" fmla="*/ 10575 w 17408"/>
              <a:gd name="connsiteY3" fmla="*/ 6797 h 15520"/>
              <a:gd name="connsiteX4" fmla="*/ 17408 w 17408"/>
              <a:gd name="connsiteY4" fmla="*/ 15520 h 15520"/>
              <a:gd name="connsiteX5" fmla="*/ 5820 w 17408"/>
              <a:gd name="connsiteY5" fmla="*/ 8835 h 15520"/>
              <a:gd name="connsiteX6" fmla="*/ 8030 w 17408"/>
              <a:gd name="connsiteY6" fmla="*/ 7907 h 15520"/>
              <a:gd name="connsiteX7" fmla="*/ 0 w 17408"/>
              <a:gd name="connsiteY7" fmla="*/ 967 h 15520"/>
              <a:gd name="connsiteX0" fmla="*/ 0 w 17408"/>
              <a:gd name="connsiteY0" fmla="*/ 967 h 15520"/>
              <a:gd name="connsiteX1" fmla="*/ 8668 w 17408"/>
              <a:gd name="connsiteY1" fmla="*/ 0 h 15520"/>
              <a:gd name="connsiteX2" fmla="*/ 12385 w 17408"/>
              <a:gd name="connsiteY2" fmla="*/ 5927 h 15520"/>
              <a:gd name="connsiteX3" fmla="*/ 10575 w 17408"/>
              <a:gd name="connsiteY3" fmla="*/ 6797 h 15520"/>
              <a:gd name="connsiteX4" fmla="*/ 17408 w 17408"/>
              <a:gd name="connsiteY4" fmla="*/ 15520 h 15520"/>
              <a:gd name="connsiteX5" fmla="*/ 4823 w 17408"/>
              <a:gd name="connsiteY5" fmla="*/ 8004 h 15520"/>
              <a:gd name="connsiteX6" fmla="*/ 8030 w 17408"/>
              <a:gd name="connsiteY6" fmla="*/ 7907 h 15520"/>
              <a:gd name="connsiteX7" fmla="*/ 0 w 17408"/>
              <a:gd name="connsiteY7" fmla="*/ 967 h 15520"/>
              <a:gd name="connsiteX0" fmla="*/ 0 w 17408"/>
              <a:gd name="connsiteY0" fmla="*/ 967 h 15520"/>
              <a:gd name="connsiteX1" fmla="*/ 8668 w 17408"/>
              <a:gd name="connsiteY1" fmla="*/ 0 h 15520"/>
              <a:gd name="connsiteX2" fmla="*/ 13880 w 17408"/>
              <a:gd name="connsiteY2" fmla="*/ 7090 h 15520"/>
              <a:gd name="connsiteX3" fmla="*/ 10575 w 17408"/>
              <a:gd name="connsiteY3" fmla="*/ 6797 h 15520"/>
              <a:gd name="connsiteX4" fmla="*/ 17408 w 17408"/>
              <a:gd name="connsiteY4" fmla="*/ 15520 h 15520"/>
              <a:gd name="connsiteX5" fmla="*/ 4823 w 17408"/>
              <a:gd name="connsiteY5" fmla="*/ 8004 h 15520"/>
              <a:gd name="connsiteX6" fmla="*/ 8030 w 17408"/>
              <a:gd name="connsiteY6" fmla="*/ 7907 h 15520"/>
              <a:gd name="connsiteX7" fmla="*/ 0 w 17408"/>
              <a:gd name="connsiteY7" fmla="*/ 967 h 15520"/>
              <a:gd name="connsiteX0" fmla="*/ 0 w 17408"/>
              <a:gd name="connsiteY0" fmla="*/ 967 h 15520"/>
              <a:gd name="connsiteX1" fmla="*/ 8668 w 17408"/>
              <a:gd name="connsiteY1" fmla="*/ 0 h 15520"/>
              <a:gd name="connsiteX2" fmla="*/ 13880 w 17408"/>
              <a:gd name="connsiteY2" fmla="*/ 7090 h 15520"/>
              <a:gd name="connsiteX3" fmla="*/ 11073 w 17408"/>
              <a:gd name="connsiteY3" fmla="*/ 7628 h 15520"/>
              <a:gd name="connsiteX4" fmla="*/ 17408 w 17408"/>
              <a:gd name="connsiteY4" fmla="*/ 15520 h 15520"/>
              <a:gd name="connsiteX5" fmla="*/ 4823 w 17408"/>
              <a:gd name="connsiteY5" fmla="*/ 8004 h 15520"/>
              <a:gd name="connsiteX6" fmla="*/ 8030 w 17408"/>
              <a:gd name="connsiteY6" fmla="*/ 7907 h 15520"/>
              <a:gd name="connsiteX7" fmla="*/ 0 w 17408"/>
              <a:gd name="connsiteY7" fmla="*/ 967 h 15520"/>
              <a:gd name="connsiteX0" fmla="*/ 0 w 17408"/>
              <a:gd name="connsiteY0" fmla="*/ 967 h 15520"/>
              <a:gd name="connsiteX1" fmla="*/ 8668 w 17408"/>
              <a:gd name="connsiteY1" fmla="*/ 0 h 15520"/>
              <a:gd name="connsiteX2" fmla="*/ 14349 w 17408"/>
              <a:gd name="connsiteY2" fmla="*/ 7580 h 15520"/>
              <a:gd name="connsiteX3" fmla="*/ 11073 w 17408"/>
              <a:gd name="connsiteY3" fmla="*/ 7628 h 15520"/>
              <a:gd name="connsiteX4" fmla="*/ 17408 w 17408"/>
              <a:gd name="connsiteY4" fmla="*/ 15520 h 15520"/>
              <a:gd name="connsiteX5" fmla="*/ 4823 w 17408"/>
              <a:gd name="connsiteY5" fmla="*/ 8004 h 15520"/>
              <a:gd name="connsiteX6" fmla="*/ 8030 w 17408"/>
              <a:gd name="connsiteY6" fmla="*/ 7907 h 15520"/>
              <a:gd name="connsiteX7" fmla="*/ 0 w 17408"/>
              <a:gd name="connsiteY7" fmla="*/ 967 h 15520"/>
              <a:gd name="connsiteX0" fmla="*/ 0 w 17408"/>
              <a:gd name="connsiteY0" fmla="*/ 967 h 15520"/>
              <a:gd name="connsiteX1" fmla="*/ 8668 w 17408"/>
              <a:gd name="connsiteY1" fmla="*/ 0 h 15520"/>
              <a:gd name="connsiteX2" fmla="*/ 14349 w 17408"/>
              <a:gd name="connsiteY2" fmla="*/ 7580 h 15520"/>
              <a:gd name="connsiteX3" fmla="*/ 11073 w 17408"/>
              <a:gd name="connsiteY3" fmla="*/ 7628 h 15520"/>
              <a:gd name="connsiteX4" fmla="*/ 17408 w 17408"/>
              <a:gd name="connsiteY4" fmla="*/ 15520 h 15520"/>
              <a:gd name="connsiteX5" fmla="*/ 4823 w 17408"/>
              <a:gd name="connsiteY5" fmla="*/ 8004 h 15520"/>
              <a:gd name="connsiteX6" fmla="*/ 8030 w 17408"/>
              <a:gd name="connsiteY6" fmla="*/ 7564 h 15520"/>
              <a:gd name="connsiteX7" fmla="*/ 0 w 17408"/>
              <a:gd name="connsiteY7" fmla="*/ 967 h 15520"/>
              <a:gd name="connsiteX0" fmla="*/ 0 w 17408"/>
              <a:gd name="connsiteY0" fmla="*/ 967 h 15520"/>
              <a:gd name="connsiteX1" fmla="*/ 8668 w 17408"/>
              <a:gd name="connsiteY1" fmla="*/ 0 h 15520"/>
              <a:gd name="connsiteX2" fmla="*/ 14349 w 17408"/>
              <a:gd name="connsiteY2" fmla="*/ 7580 h 15520"/>
              <a:gd name="connsiteX3" fmla="*/ 11073 w 17408"/>
              <a:gd name="connsiteY3" fmla="*/ 7628 h 15520"/>
              <a:gd name="connsiteX4" fmla="*/ 17408 w 17408"/>
              <a:gd name="connsiteY4" fmla="*/ 15520 h 15520"/>
              <a:gd name="connsiteX5" fmla="*/ 4682 w 17408"/>
              <a:gd name="connsiteY5" fmla="*/ 7612 h 15520"/>
              <a:gd name="connsiteX6" fmla="*/ 8030 w 17408"/>
              <a:gd name="connsiteY6" fmla="*/ 7564 h 15520"/>
              <a:gd name="connsiteX7" fmla="*/ 0 w 17408"/>
              <a:gd name="connsiteY7" fmla="*/ 967 h 15520"/>
              <a:gd name="connsiteX0" fmla="*/ 0 w 17408"/>
              <a:gd name="connsiteY0" fmla="*/ 134 h 14687"/>
              <a:gd name="connsiteX1" fmla="*/ 8762 w 17408"/>
              <a:gd name="connsiteY1" fmla="*/ 0 h 14687"/>
              <a:gd name="connsiteX2" fmla="*/ 14349 w 17408"/>
              <a:gd name="connsiteY2" fmla="*/ 6747 h 14687"/>
              <a:gd name="connsiteX3" fmla="*/ 11073 w 17408"/>
              <a:gd name="connsiteY3" fmla="*/ 6795 h 14687"/>
              <a:gd name="connsiteX4" fmla="*/ 17408 w 17408"/>
              <a:gd name="connsiteY4" fmla="*/ 14687 h 14687"/>
              <a:gd name="connsiteX5" fmla="*/ 4682 w 17408"/>
              <a:gd name="connsiteY5" fmla="*/ 6779 h 14687"/>
              <a:gd name="connsiteX6" fmla="*/ 8030 w 17408"/>
              <a:gd name="connsiteY6" fmla="*/ 6731 h 14687"/>
              <a:gd name="connsiteX7" fmla="*/ 0 w 17408"/>
              <a:gd name="connsiteY7" fmla="*/ 134 h 1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8" h="14687">
                <a:moveTo>
                  <a:pt x="0" y="134"/>
                </a:moveTo>
                <a:lnTo>
                  <a:pt x="8762" y="0"/>
                </a:lnTo>
                <a:lnTo>
                  <a:pt x="14349" y="6747"/>
                </a:lnTo>
                <a:lnTo>
                  <a:pt x="11073" y="6795"/>
                </a:lnTo>
                <a:lnTo>
                  <a:pt x="17408" y="14687"/>
                </a:lnTo>
                <a:lnTo>
                  <a:pt x="4682" y="6779"/>
                </a:lnTo>
                <a:lnTo>
                  <a:pt x="8030" y="6731"/>
                </a:lnTo>
                <a:lnTo>
                  <a:pt x="0" y="134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984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2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53" presetClass="entr" presetSubtype="16" repeatCount="7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53" presetClass="entr" presetSubtype="16" repeatCount="7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2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8" presetClass="emph" presetSubtype="0" repeatCount="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77" dur="1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53" presetClass="entr" presetSubtype="16" repeatCount="1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500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2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3"/>
                                            </p:cond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6" presetID="53" presetClass="entr" presetSubtype="16" repeatCount="7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7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7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6"/>
                                            </p:cond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1" presetID="53" presetClass="entr" presetSubtype="16" repeatCount="7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7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7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7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6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1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1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1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140" grpId="0" animBg="1"/>
      <p:bldP spid="151" grpId="0" animBg="1"/>
      <p:bldP spid="196" grpId="0" animBg="1"/>
      <p:bldP spid="196" grpId="1" animBg="1"/>
      <p:bldP spid="197" grpId="0" animBg="1"/>
      <p:bldP spid="197" grpId="1" animBg="1"/>
      <p:bldP spid="200" grpId="0"/>
      <p:bldP spid="200" grpId="1"/>
      <p:bldP spid="201" grpId="0"/>
      <p:bldP spid="201" grpId="1"/>
      <p:bldP spid="201" grpId="2"/>
      <p:bldP spid="201" grpId="3"/>
      <p:bldP spid="1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xmlns="" id="{908AE495-76AD-4E12-8CA3-0E1AC0E8A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34" y="249492"/>
            <a:ext cx="6995120" cy="399600"/>
          </a:xfrm>
        </p:spPr>
        <p:txBody>
          <a:bodyPr/>
          <a:lstStyle/>
          <a:p>
            <a:pPr algn="l"/>
            <a:r>
              <a:rPr lang="en-US" altLang="ko-KR" sz="2400" dirty="0">
                <a:solidFill>
                  <a:schemeClr val="tx1"/>
                </a:solidFill>
              </a:rPr>
              <a:t>Safety regulations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9" name="Connettore 1 14">
            <a:extLst>
              <a:ext uri="{FF2B5EF4-FFF2-40B4-BE49-F238E27FC236}">
                <a16:creationId xmlns:a16="http://schemas.microsoft.com/office/drawing/2014/main" xmlns="" id="{74A4A97D-BD74-42A9-8C1A-64D157C82887}"/>
              </a:ext>
            </a:extLst>
          </p:cNvPr>
          <p:cNvCxnSpPr>
            <a:cxnSpLocks/>
          </p:cNvCxnSpPr>
          <p:nvPr/>
        </p:nvCxnSpPr>
        <p:spPr>
          <a:xfrm>
            <a:off x="157397" y="694723"/>
            <a:ext cx="8845926" cy="0"/>
          </a:xfrm>
          <a:prstGeom prst="straightConnector1">
            <a:avLst/>
          </a:prstGeom>
          <a:noFill/>
          <a:ln w="9528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</p:cxn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0E8E21A5-7F0F-4C55-B1C7-982260CC7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30" y="886378"/>
            <a:ext cx="8629141" cy="3971633"/>
          </a:xfrm>
        </p:spPr>
        <p:txBody>
          <a:bodyPr>
            <a:normAutofit/>
          </a:bodyPr>
          <a:lstStyle/>
          <a:p>
            <a:r>
              <a:rPr lang="en-US" altLang="ko-KR" sz="1400" dirty="0" err="1"/>
              <a:t>Rancilio</a:t>
            </a:r>
            <a:r>
              <a:rPr lang="en-US" altLang="ko-KR" sz="1400" dirty="0"/>
              <a:t> </a:t>
            </a:r>
            <a:r>
              <a:rPr lang="ko-KR" altLang="en-US" sz="1400" dirty="0"/>
              <a:t>커피 </a:t>
            </a:r>
            <a:r>
              <a:rPr lang="ko-KR" altLang="en-US" sz="1400" dirty="0" smtClean="0"/>
              <a:t>기계의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모든 안전 </a:t>
            </a:r>
            <a:r>
              <a:rPr lang="ko-KR" altLang="en-US" sz="1400" dirty="0"/>
              <a:t>규정은 </a:t>
            </a:r>
            <a:r>
              <a:rPr lang="ko-KR" altLang="en-US" sz="1400" dirty="0" smtClean="0"/>
              <a:t>사용 설명서 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사용자</a:t>
            </a:r>
            <a:r>
              <a:rPr lang="en-US" altLang="ko-KR" sz="1400" dirty="0"/>
              <a:t>, </a:t>
            </a:r>
            <a:r>
              <a:rPr lang="ko-KR" altLang="en-US" sz="1400" dirty="0" smtClean="0"/>
              <a:t>관리자</a:t>
            </a:r>
            <a:r>
              <a:rPr lang="en-US" altLang="ko-KR" sz="1400" dirty="0" smtClean="0"/>
              <a:t>) </a:t>
            </a:r>
            <a:r>
              <a:rPr lang="ko-KR" altLang="en-US" sz="1400" dirty="0"/>
              <a:t>및 기술 설명서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기술자</a:t>
            </a:r>
            <a:r>
              <a:rPr lang="en-US" altLang="ko-KR" sz="1400" dirty="0" smtClean="0"/>
              <a:t>)</a:t>
            </a:r>
            <a:r>
              <a:rPr lang="ko-KR" altLang="en-US" sz="1400" dirty="0"/>
              <a:t>에서 확인할 수 </a:t>
            </a:r>
            <a:r>
              <a:rPr lang="ko-KR" altLang="en-US" sz="1400" dirty="0" smtClean="0"/>
              <a:t>있습니다</a:t>
            </a:r>
            <a:r>
              <a:rPr lang="en-US" altLang="ko-KR" sz="1400" dirty="0" smtClean="0"/>
              <a:t>.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endParaRPr lang="en-US" altLang="ko-KR" sz="1400" dirty="0" smtClean="0"/>
          </a:p>
          <a:p>
            <a:r>
              <a:rPr lang="ko-KR" altLang="en-US" sz="1400" dirty="0" smtClean="0"/>
              <a:t>안전 </a:t>
            </a:r>
            <a:r>
              <a:rPr lang="ko-KR" altLang="en-US" sz="1400" dirty="0"/>
              <a:t>규정은 다음 네 </a:t>
            </a:r>
            <a:r>
              <a:rPr lang="ko-KR" altLang="en-US" sz="1400" dirty="0" smtClean="0"/>
              <a:t>가지로 </a:t>
            </a:r>
            <a:r>
              <a:rPr lang="ko-KR" altLang="en-US" sz="1400" dirty="0"/>
              <a:t>나뉩니다</a:t>
            </a:r>
            <a:r>
              <a:rPr lang="en-US" altLang="ko-KR" sz="1400" dirty="0"/>
              <a:t>.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en-US" altLang="ko-KR" sz="1400" dirty="0" smtClean="0"/>
              <a:t>-</a:t>
            </a:r>
            <a:r>
              <a:rPr lang="ko-KR" altLang="en-US" sz="1400" dirty="0" smtClean="0"/>
              <a:t>위험</a:t>
            </a:r>
            <a:r>
              <a:rPr lang="en-US" altLang="ko-KR" sz="1400" dirty="0"/>
              <a:t>.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en-US" altLang="ko-KR" sz="1400" dirty="0" smtClean="0"/>
              <a:t>-</a:t>
            </a:r>
            <a:r>
              <a:rPr lang="ko-KR" altLang="en-US" sz="1400" dirty="0" smtClean="0"/>
              <a:t>주의</a:t>
            </a:r>
            <a:r>
              <a:rPr lang="en-US" altLang="ko-KR" sz="1400" dirty="0"/>
              <a:t>.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en-US" altLang="ko-KR" sz="1400" dirty="0" smtClean="0"/>
              <a:t>-</a:t>
            </a:r>
            <a:r>
              <a:rPr lang="ko-KR" altLang="en-US" sz="1400" dirty="0" smtClean="0"/>
              <a:t>경고</a:t>
            </a:r>
            <a:r>
              <a:rPr lang="en-US" altLang="ko-KR" sz="1400" dirty="0" smtClean="0"/>
              <a:t>.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en-US" altLang="ko-KR" sz="1400" dirty="0" smtClean="0"/>
              <a:t>-</a:t>
            </a:r>
            <a:r>
              <a:rPr lang="ko-KR" altLang="en-US" sz="1400" dirty="0" smtClean="0"/>
              <a:t>정보</a:t>
            </a:r>
            <a:r>
              <a:rPr lang="en-US" altLang="ko-KR" sz="1400" dirty="0" smtClean="0"/>
              <a:t>.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endParaRPr lang="en-US" altLang="ko-KR" sz="1400" dirty="0" smtClean="0"/>
          </a:p>
          <a:p>
            <a:r>
              <a:rPr lang="ko-KR" altLang="en-US" sz="1400" dirty="0" smtClean="0"/>
              <a:t>파이프가 분리되기 </a:t>
            </a:r>
            <a:r>
              <a:rPr lang="ko-KR" altLang="en-US" sz="1400" dirty="0"/>
              <a:t>전에 압력이 가해지지 않았는지 확인하십시오</a:t>
            </a:r>
            <a:r>
              <a:rPr lang="en-US" altLang="ko-KR" sz="1400" dirty="0" smtClean="0"/>
              <a:t>.</a:t>
            </a:r>
          </a:p>
          <a:p>
            <a:r>
              <a:rPr lang="ko-KR" altLang="en-US" sz="1400" dirty="0" smtClean="0"/>
              <a:t>온수 물이나 스팀 배출구로부터 화상을 입지 않도록 주의 바랍니다</a:t>
            </a:r>
            <a:r>
              <a:rPr lang="en-US" altLang="ko-KR" sz="1400" dirty="0" smtClean="0"/>
              <a:t>.</a:t>
            </a:r>
          </a:p>
          <a:p>
            <a:r>
              <a:rPr lang="ko-KR" altLang="en-US" sz="1400" dirty="0" smtClean="0"/>
              <a:t>작동하는 </a:t>
            </a:r>
            <a:r>
              <a:rPr lang="ko-KR" altLang="en-US" sz="1400" dirty="0"/>
              <a:t>동안에는 절대 기계에 </a:t>
            </a:r>
            <a:r>
              <a:rPr lang="ko-KR" altLang="en-US" sz="1400" dirty="0" smtClean="0"/>
              <a:t>손 </a:t>
            </a:r>
            <a:r>
              <a:rPr lang="ko-KR" altLang="en-US" sz="1400" dirty="0"/>
              <a:t>넣지 마십시오</a:t>
            </a:r>
            <a:r>
              <a:rPr lang="en-US" altLang="ko-KR" sz="1400" dirty="0" smtClean="0"/>
              <a:t>.</a:t>
            </a:r>
          </a:p>
          <a:p>
            <a:r>
              <a:rPr lang="ko-KR" altLang="en-US" sz="1400" dirty="0" smtClean="0"/>
              <a:t>전원 </a:t>
            </a:r>
            <a:r>
              <a:rPr lang="ko-KR" altLang="en-US" sz="1400" dirty="0"/>
              <a:t>플러그</a:t>
            </a:r>
            <a:r>
              <a:rPr lang="en-US" altLang="ko-KR" sz="1400" dirty="0"/>
              <a:t>, </a:t>
            </a:r>
            <a:r>
              <a:rPr lang="ko-KR" altLang="en-US" sz="1400" dirty="0"/>
              <a:t>케이블</a:t>
            </a:r>
            <a:r>
              <a:rPr lang="en-US" altLang="ko-KR" sz="1400" dirty="0"/>
              <a:t>, </a:t>
            </a:r>
            <a:r>
              <a:rPr lang="ko-KR" altLang="en-US" sz="1400" dirty="0"/>
              <a:t>보드 등을 절대 만지지 마십시오</a:t>
            </a:r>
            <a:r>
              <a:rPr lang="en-US" altLang="ko-KR" sz="1400" dirty="0" smtClean="0"/>
              <a:t>.</a:t>
            </a:r>
          </a:p>
          <a:p>
            <a:r>
              <a:rPr lang="ko-KR" altLang="en-US" sz="1400" dirty="0" smtClean="0"/>
              <a:t>정품 부품만 </a:t>
            </a:r>
            <a:r>
              <a:rPr lang="ko-KR" altLang="en-US" sz="1400" dirty="0"/>
              <a:t>사용하십시오</a:t>
            </a:r>
            <a:r>
              <a:rPr lang="en-US" altLang="ko-KR" sz="1400" dirty="0"/>
              <a:t>.</a:t>
            </a:r>
            <a:endParaRPr lang="it-IT" sz="1400" dirty="0">
              <a:latin typeface="+mn-lt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B507EC83-86BD-4722-AE8C-C3C8D12323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22" y="-153241"/>
            <a:ext cx="1847463" cy="1039619"/>
          </a:xfrm>
          <a:prstGeom prst="rect">
            <a:avLst/>
          </a:prstGeom>
        </p:spPr>
      </p:pic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A97FFF2E-B599-402A-B2D5-BA218AD17728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fld id="{D306672E-479D-4C99-9650-B705A1C9035F}" type="datetime1">
              <a:rPr lang="it-IT" smtClean="0"/>
              <a:t>05/09/2022</a:t>
            </a:fld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D267920D-E5BA-4F35-B17E-9901A0647B3F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78BCA25-03C9-4D39-AE99-377C70CAC6A1}" type="slidenum">
              <a:rPr lang="it-IT" smtClean="0"/>
              <a:t>2</a:t>
            </a:fld>
            <a:endParaRPr lang="it-IT"/>
          </a:p>
        </p:txBody>
      </p:sp>
      <p:pic>
        <p:nvPicPr>
          <p:cNvPr id="8" name="Immagine 7" descr="Immagine che contiene testo, segnale, esterni, giallo&#10;&#10;Descrizione generata automaticamente">
            <a:extLst>
              <a:ext uri="{FF2B5EF4-FFF2-40B4-BE49-F238E27FC236}">
                <a16:creationId xmlns:a16="http://schemas.microsoft.com/office/drawing/2014/main" xmlns="" id="{B9534223-DC9E-480B-8E55-9E87E192A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588" y="2341826"/>
            <a:ext cx="2607735" cy="260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70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xmlns="" id="{908AE495-76AD-4E12-8CA3-0E1AC0E8A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34" y="249492"/>
            <a:ext cx="6995120" cy="399600"/>
          </a:xfrm>
        </p:spPr>
        <p:txBody>
          <a:bodyPr/>
          <a:lstStyle/>
          <a:p>
            <a:pPr algn="l"/>
            <a:r>
              <a:rPr lang="en-US" sz="2200" dirty="0">
                <a:solidFill>
                  <a:schemeClr val="tx1"/>
                </a:solidFill>
                <a:latin typeface="+mj-lt"/>
              </a:rPr>
              <a:t>Technologies: pre-infusion &amp; post-infusion settings</a:t>
            </a:r>
          </a:p>
        </p:txBody>
      </p:sp>
      <p:cxnSp>
        <p:nvCxnSpPr>
          <p:cNvPr id="9" name="Connettore 1 14">
            <a:extLst>
              <a:ext uri="{FF2B5EF4-FFF2-40B4-BE49-F238E27FC236}">
                <a16:creationId xmlns:a16="http://schemas.microsoft.com/office/drawing/2014/main" xmlns="" id="{74A4A97D-BD74-42A9-8C1A-64D157C82887}"/>
              </a:ext>
            </a:extLst>
          </p:cNvPr>
          <p:cNvCxnSpPr>
            <a:cxnSpLocks/>
          </p:cNvCxnSpPr>
          <p:nvPr/>
        </p:nvCxnSpPr>
        <p:spPr>
          <a:xfrm>
            <a:off x="157397" y="694723"/>
            <a:ext cx="8845926" cy="0"/>
          </a:xfrm>
          <a:prstGeom prst="straightConnector1">
            <a:avLst/>
          </a:prstGeom>
          <a:noFill/>
          <a:ln w="9528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</p:cxnSp>
      <p:pic>
        <p:nvPicPr>
          <p:cNvPr id="3" name="Segnaposto contenuto 2" descr="Immagine che contiene oggetto, orologio&#10;&#10;Descrizione generata automaticamente">
            <a:extLst>
              <a:ext uri="{FF2B5EF4-FFF2-40B4-BE49-F238E27FC236}">
                <a16:creationId xmlns:a16="http://schemas.microsoft.com/office/drawing/2014/main" xmlns="" id="{DF4A6396-52E1-407C-ADAF-017E3D5B2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97" y="13447"/>
            <a:ext cx="1612406" cy="680296"/>
          </a:xfrm>
        </p:spPr>
      </p:pic>
      <p:sp>
        <p:nvSpPr>
          <p:cNvPr id="6" name="Segnaposto data 5">
            <a:extLst>
              <a:ext uri="{FF2B5EF4-FFF2-40B4-BE49-F238E27FC236}">
                <a16:creationId xmlns:a16="http://schemas.microsoft.com/office/drawing/2014/main" xmlns="" id="{7F905CB9-DF95-EFFE-3BF7-9BFC924CEA29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fld id="{269C8364-0189-40E4-AA9C-70D416912180}" type="datetime1">
              <a:rPr lang="it-IT" smtClean="0"/>
              <a:t>05/09/2022</a:t>
            </a:fld>
            <a:endParaRPr lang="it-IT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xmlns="" id="{36BDE8B1-2573-A7E7-3CE4-D6357639333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78BCA25-03C9-4D39-AE99-377C70CAC6A1}" type="slidenum">
              <a:rPr lang="it-IT" smtClean="0"/>
              <a:t>20</a:t>
            </a:fld>
            <a:endParaRPr lang="it-IT"/>
          </a:p>
        </p:txBody>
      </p:sp>
      <p:pic>
        <p:nvPicPr>
          <p:cNvPr id="15" name="Immagine 14" descr="Immagine che contiene testo, tabellonesegnapunti&#10;&#10;Descrizione generata automaticamente">
            <a:extLst>
              <a:ext uri="{FF2B5EF4-FFF2-40B4-BE49-F238E27FC236}">
                <a16:creationId xmlns:a16="http://schemas.microsoft.com/office/drawing/2014/main" xmlns="" id="{1AC9F874-08ED-8B5F-37D5-73C2892A5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560" y="1775102"/>
            <a:ext cx="3861643" cy="2188265"/>
          </a:xfrm>
          <a:prstGeom prst="rect">
            <a:avLst/>
          </a:prstGeom>
        </p:spPr>
      </p:pic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xmlns="" id="{E766F32E-2BFE-3CFC-5D31-D623B8DC9535}"/>
              </a:ext>
            </a:extLst>
          </p:cNvPr>
          <p:cNvCxnSpPr>
            <a:cxnSpLocks/>
            <a:endCxn id="41" idx="1"/>
          </p:cNvCxnSpPr>
          <p:nvPr/>
        </p:nvCxnSpPr>
        <p:spPr>
          <a:xfrm flipV="1">
            <a:off x="6386324" y="2624986"/>
            <a:ext cx="715311" cy="44051"/>
          </a:xfrm>
          <a:prstGeom prst="line">
            <a:avLst/>
          </a:prstGeom>
          <a:ln w="2857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445D2EAD-2CF5-9A97-601F-A19828F67198}"/>
              </a:ext>
            </a:extLst>
          </p:cNvPr>
          <p:cNvCxnSpPr>
            <a:cxnSpLocks/>
            <a:stCxn id="44" idx="1"/>
          </p:cNvCxnSpPr>
          <p:nvPr/>
        </p:nvCxnSpPr>
        <p:spPr>
          <a:xfrm flipH="1">
            <a:off x="5089468" y="1354867"/>
            <a:ext cx="508548" cy="938472"/>
          </a:xfrm>
          <a:prstGeom prst="line">
            <a:avLst/>
          </a:prstGeom>
          <a:ln w="2857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xmlns="" id="{82B61E46-508E-9903-A040-71724746DE5E}"/>
              </a:ext>
            </a:extLst>
          </p:cNvPr>
          <p:cNvCxnSpPr>
            <a:cxnSpLocks/>
            <a:stCxn id="43" idx="2"/>
          </p:cNvCxnSpPr>
          <p:nvPr/>
        </p:nvCxnSpPr>
        <p:spPr>
          <a:xfrm flipH="1">
            <a:off x="3802124" y="1731603"/>
            <a:ext cx="331650" cy="467795"/>
          </a:xfrm>
          <a:prstGeom prst="line">
            <a:avLst/>
          </a:prstGeom>
          <a:ln w="2857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xmlns="" id="{B56C7A64-B3CD-26C5-8E5F-EFAAAE53E7E7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2414752" y="1914739"/>
            <a:ext cx="704088" cy="284660"/>
          </a:xfrm>
          <a:prstGeom prst="line">
            <a:avLst/>
          </a:prstGeom>
          <a:ln w="2857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xmlns="" id="{E777B81B-928E-4424-A592-80DFE06848E7}"/>
              </a:ext>
            </a:extLst>
          </p:cNvPr>
          <p:cNvCxnSpPr>
            <a:cxnSpLocks/>
            <a:endCxn id="47" idx="3"/>
          </p:cNvCxnSpPr>
          <p:nvPr/>
        </p:nvCxnSpPr>
        <p:spPr>
          <a:xfrm flipH="1" flipV="1">
            <a:off x="2227668" y="2989761"/>
            <a:ext cx="529600" cy="138499"/>
          </a:xfrm>
          <a:prstGeom prst="line">
            <a:avLst/>
          </a:prstGeom>
          <a:ln w="2857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xmlns="" id="{05205940-B7E2-F17F-0FB0-AC6CB0953A9D}"/>
              </a:ext>
            </a:extLst>
          </p:cNvPr>
          <p:cNvCxnSpPr>
            <a:cxnSpLocks/>
          </p:cNvCxnSpPr>
          <p:nvPr/>
        </p:nvCxnSpPr>
        <p:spPr>
          <a:xfrm flipH="1">
            <a:off x="2072640" y="3294940"/>
            <a:ext cx="1178555" cy="431240"/>
          </a:xfrm>
          <a:prstGeom prst="line">
            <a:avLst/>
          </a:prstGeom>
          <a:ln w="2857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xmlns="" id="{2FFD95A4-46C2-B84D-5306-630F08B3184A}"/>
              </a:ext>
            </a:extLst>
          </p:cNvPr>
          <p:cNvCxnSpPr>
            <a:cxnSpLocks/>
          </p:cNvCxnSpPr>
          <p:nvPr/>
        </p:nvCxnSpPr>
        <p:spPr>
          <a:xfrm flipH="1">
            <a:off x="3402419" y="3427334"/>
            <a:ext cx="399704" cy="768003"/>
          </a:xfrm>
          <a:prstGeom prst="line">
            <a:avLst/>
          </a:prstGeom>
          <a:ln w="2857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xmlns="" id="{023F7799-BD2E-5F20-7B4B-A6623A698BE6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4568280" y="3355252"/>
            <a:ext cx="425433" cy="1199721"/>
          </a:xfrm>
          <a:prstGeom prst="line">
            <a:avLst/>
          </a:prstGeom>
          <a:ln w="2857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xmlns="" id="{A5BC857F-7498-524C-5E46-4AB831E74677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5089468" y="3423842"/>
            <a:ext cx="2424622" cy="956487"/>
          </a:xfrm>
          <a:prstGeom prst="line">
            <a:avLst/>
          </a:prstGeom>
          <a:ln w="2857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xmlns="" id="{634D0AC9-6122-997D-C0FF-60FBA94A5C9A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6386324" y="3312887"/>
            <a:ext cx="503775" cy="120553"/>
          </a:xfrm>
          <a:prstGeom prst="line">
            <a:avLst/>
          </a:prstGeom>
          <a:ln w="2857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>
            <a:extLst>
              <a:ext uri="{FF2B5EF4-FFF2-40B4-BE49-F238E27FC236}">
                <a16:creationId xmlns:a16="http://schemas.microsoft.com/office/drawing/2014/main" xmlns="" id="{B0F7D294-6805-9B89-A692-DC43CFA8A909}"/>
              </a:ext>
            </a:extLst>
          </p:cNvPr>
          <p:cNvSpPr txBox="1"/>
          <p:nvPr/>
        </p:nvSpPr>
        <p:spPr>
          <a:xfrm>
            <a:off x="87111" y="1406907"/>
            <a:ext cx="2327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TEST ON: </a:t>
            </a:r>
            <a:r>
              <a:rPr lang="ko-KR" altLang="en-US" sz="1200" dirty="0"/>
              <a:t>표시된 값에 따라 </a:t>
            </a:r>
            <a:r>
              <a:rPr lang="en-US" altLang="ko-KR" sz="1200" dirty="0"/>
              <a:t>Recipe </a:t>
            </a:r>
            <a:r>
              <a:rPr lang="ko-KR" altLang="en-US" sz="1200" dirty="0"/>
              <a:t>설정하기</a:t>
            </a:r>
            <a:br>
              <a:rPr lang="ko-KR" altLang="en-US" sz="1200" dirty="0"/>
            </a:br>
            <a:r>
              <a:rPr lang="en-US" altLang="ko-KR" sz="1200" dirty="0"/>
              <a:t>TEST OFF (Self-Learning): </a:t>
            </a:r>
            <a:r>
              <a:rPr lang="ko-KR" altLang="en-US" sz="1200" dirty="0"/>
              <a:t> </a:t>
            </a:r>
            <a:r>
              <a:rPr lang="ko-KR" altLang="en-US" sz="1200" dirty="0" smtClean="0"/>
              <a:t>버튼을 눌러 시작 </a:t>
            </a:r>
            <a:r>
              <a:rPr lang="ko-KR" altLang="en-US" sz="1200" dirty="0"/>
              <a:t>및 정지 시점에 따라 </a:t>
            </a:r>
            <a:r>
              <a:rPr lang="ko-KR" altLang="en-US" sz="1200" dirty="0" err="1" smtClean="0"/>
              <a:t>파라미터</a:t>
            </a:r>
            <a:r>
              <a:rPr lang="ko-KR" altLang="en-US" sz="1200" dirty="0" smtClean="0"/>
              <a:t> 값을 저장합니다</a:t>
            </a:r>
            <a:r>
              <a:rPr lang="en-US" altLang="ko-KR" sz="1200" dirty="0"/>
              <a:t>.</a:t>
            </a:r>
            <a:endParaRPr lang="it-IT" sz="1200" b="1" dirty="0"/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xmlns="" id="{73187861-6A6F-0073-339C-3570D2D69536}"/>
              </a:ext>
            </a:extLst>
          </p:cNvPr>
          <p:cNvSpPr txBox="1"/>
          <p:nvPr/>
        </p:nvSpPr>
        <p:spPr>
          <a:xfrm>
            <a:off x="6890099" y="3294940"/>
            <a:ext cx="1456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200" b="1" dirty="0" smtClean="0"/>
              <a:t>조절 값 선택</a:t>
            </a:r>
            <a:endParaRPr lang="it-IT" sz="1200" b="1" dirty="0"/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xmlns="" id="{4A9948BD-FEC5-7CCB-73EC-126E9C2043BB}"/>
              </a:ext>
            </a:extLst>
          </p:cNvPr>
          <p:cNvSpPr txBox="1"/>
          <p:nvPr/>
        </p:nvSpPr>
        <p:spPr>
          <a:xfrm>
            <a:off x="7101635" y="2117154"/>
            <a:ext cx="1456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그룹의 </a:t>
            </a:r>
            <a:r>
              <a:rPr lang="ko-KR" altLang="en-US" sz="1200" dirty="0" smtClean="0"/>
              <a:t>온도</a:t>
            </a:r>
            <a:endParaRPr lang="en-US" altLang="ko-KR" sz="1200" dirty="0"/>
          </a:p>
          <a:p>
            <a:r>
              <a:rPr lang="en-US" altLang="ko-KR" sz="1200" dirty="0" smtClean="0"/>
              <a:t>(</a:t>
            </a:r>
            <a:r>
              <a:rPr lang="en-US" altLang="ko-KR" sz="1200" dirty="0"/>
              <a:t>t-switch </a:t>
            </a:r>
            <a:r>
              <a:rPr lang="ko-KR" altLang="en-US" sz="1200" dirty="0"/>
              <a:t>설정에 </a:t>
            </a:r>
            <a:r>
              <a:rPr lang="ko-KR" altLang="en-US" sz="1200" dirty="0" smtClean="0"/>
              <a:t>따라 상이</a:t>
            </a:r>
            <a:r>
              <a:rPr lang="en-US" altLang="ko-KR" sz="1200" dirty="0" smtClean="0"/>
              <a:t>)</a:t>
            </a:r>
            <a:endParaRPr lang="en-US" altLang="ko-KR" sz="1200" dirty="0"/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endParaRPr lang="it-IT" sz="1200" b="1" dirty="0"/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xmlns="" id="{F738C06D-9B42-3DF2-F5DC-4959DC0560F5}"/>
              </a:ext>
            </a:extLst>
          </p:cNvPr>
          <p:cNvSpPr txBox="1"/>
          <p:nvPr/>
        </p:nvSpPr>
        <p:spPr>
          <a:xfrm>
            <a:off x="3005206" y="1269938"/>
            <a:ext cx="2257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/>
              <a:t>만일 그룹을 동일 하게 </a:t>
            </a:r>
            <a:r>
              <a:rPr lang="ko-KR" altLang="en-US" sz="1200" b="1" dirty="0" err="1" smtClean="0"/>
              <a:t>세팅을</a:t>
            </a:r>
            <a:r>
              <a:rPr lang="ko-KR" altLang="en-US" sz="1200" b="1" dirty="0" smtClean="0"/>
              <a:t> 원하시면 </a:t>
            </a:r>
            <a:r>
              <a:rPr lang="ko-KR" altLang="en-US" sz="1200" b="1" dirty="0" err="1" smtClean="0"/>
              <a:t>싱크를</a:t>
            </a:r>
            <a:r>
              <a:rPr lang="ko-KR" altLang="en-US" sz="1200" b="1" dirty="0" smtClean="0"/>
              <a:t> 걸어주세요</a:t>
            </a:r>
            <a:endParaRPr lang="it-IT" sz="1200" b="1" dirty="0"/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xmlns="" id="{4AD376D3-FE04-AC1E-880C-DD8C3BCE5B53}"/>
              </a:ext>
            </a:extLst>
          </p:cNvPr>
          <p:cNvSpPr txBox="1"/>
          <p:nvPr/>
        </p:nvSpPr>
        <p:spPr>
          <a:xfrm>
            <a:off x="5598016" y="1124034"/>
            <a:ext cx="3458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수동 </a:t>
            </a:r>
            <a:r>
              <a:rPr lang="ko-KR" altLang="en-US" sz="1200" dirty="0" smtClean="0"/>
              <a:t>모드 </a:t>
            </a:r>
            <a:r>
              <a:rPr lang="en-US" altLang="ko-KR" sz="1200" dirty="0" smtClean="0"/>
              <a:t>: </a:t>
            </a:r>
            <a:r>
              <a:rPr lang="ko-KR" altLang="en-US" sz="1200" dirty="0"/>
              <a:t>음료의 시작과 중지를 </a:t>
            </a:r>
            <a:r>
              <a:rPr lang="ko-KR" altLang="en-US" sz="1200" dirty="0" smtClean="0"/>
              <a:t>버튼을 이용 하여 </a:t>
            </a:r>
            <a:r>
              <a:rPr lang="ko-KR" altLang="en-US" sz="1200" dirty="0" err="1" smtClean="0"/>
              <a:t>셋팅</a:t>
            </a:r>
            <a:r>
              <a:rPr lang="ko-KR" altLang="en-US" sz="1200" dirty="0" smtClean="0"/>
              <a:t> 하고 싶은 경우</a:t>
            </a:r>
            <a:r>
              <a:rPr lang="en-US" altLang="ko-KR" sz="1200" dirty="0" smtClean="0"/>
              <a:t> </a:t>
            </a:r>
            <a:endParaRPr lang="it-IT" sz="1200" b="1" dirty="0"/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xmlns="" id="{87472A46-02C3-9C64-B7EB-F2D1B9B9D326}"/>
              </a:ext>
            </a:extLst>
          </p:cNvPr>
          <p:cNvSpPr txBox="1"/>
          <p:nvPr/>
        </p:nvSpPr>
        <p:spPr>
          <a:xfrm>
            <a:off x="5979572" y="4380329"/>
            <a:ext cx="3069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Post-infusion </a:t>
            </a:r>
            <a:r>
              <a:rPr lang="ko-KR" altLang="en-US" sz="1200" b="1" dirty="0" smtClean="0"/>
              <a:t>단계</a:t>
            </a:r>
            <a:r>
              <a:rPr lang="it-IT" sz="1200" b="1" dirty="0" smtClean="0"/>
              <a:t> (</a:t>
            </a:r>
            <a:r>
              <a:rPr lang="ko-KR" altLang="en-US" sz="1200" b="1" dirty="0" smtClean="0"/>
              <a:t>초</a:t>
            </a:r>
            <a:r>
              <a:rPr lang="it-IT" sz="1200" b="1" dirty="0" smtClean="0"/>
              <a:t>): </a:t>
            </a:r>
            <a:r>
              <a:rPr lang="ko-KR" altLang="en-US" sz="1200" b="1" dirty="0" smtClean="0"/>
              <a:t>기본</a:t>
            </a:r>
            <a:r>
              <a:rPr lang="it-IT" sz="1200" b="1" dirty="0" smtClean="0"/>
              <a:t> </a:t>
            </a:r>
            <a:r>
              <a:rPr lang="ko-KR" altLang="en-US" sz="1200" b="1" dirty="0" err="1" smtClean="0"/>
              <a:t>셋팅</a:t>
            </a:r>
            <a:r>
              <a:rPr lang="ko-KR" altLang="en-US" sz="1200" b="1" dirty="0" smtClean="0"/>
              <a:t> </a:t>
            </a:r>
            <a:r>
              <a:rPr lang="en-US" altLang="ko-KR" sz="1200" b="1" dirty="0" smtClean="0"/>
              <a:t>O</a:t>
            </a:r>
            <a:r>
              <a:rPr lang="it-IT" sz="1200" b="1" dirty="0" smtClean="0"/>
              <a:t>FF</a:t>
            </a:r>
            <a:endParaRPr lang="it-IT" sz="1200" b="1" dirty="0"/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xmlns="" id="{1EFB2374-B60C-8B37-DBE9-B282712FD79B}"/>
              </a:ext>
            </a:extLst>
          </p:cNvPr>
          <p:cNvSpPr txBox="1"/>
          <p:nvPr/>
        </p:nvSpPr>
        <p:spPr>
          <a:xfrm>
            <a:off x="4133773" y="4554973"/>
            <a:ext cx="1719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/>
              <a:t>유압 추출 단계 </a:t>
            </a:r>
            <a:r>
              <a:rPr lang="it-IT" sz="1200" b="1" dirty="0" smtClean="0"/>
              <a:t>(</a:t>
            </a:r>
            <a:r>
              <a:rPr lang="ko-KR" altLang="en-US" sz="1200" b="1" dirty="0" smtClean="0"/>
              <a:t>초</a:t>
            </a:r>
            <a:r>
              <a:rPr lang="it-IT" sz="1200" b="1" dirty="0" smtClean="0"/>
              <a:t>)</a:t>
            </a:r>
            <a:endParaRPr lang="it-IT" sz="1200" b="1" dirty="0"/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xmlns="" id="{334EB2C7-9001-1E90-C496-DC3B549CB86D}"/>
              </a:ext>
            </a:extLst>
          </p:cNvPr>
          <p:cNvSpPr txBox="1"/>
          <p:nvPr/>
        </p:nvSpPr>
        <p:spPr>
          <a:xfrm>
            <a:off x="1052623" y="2851261"/>
            <a:ext cx="1175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200" b="1" dirty="0" smtClean="0"/>
              <a:t>물</a:t>
            </a:r>
            <a:r>
              <a:rPr lang="ko-KR" altLang="en-US" sz="1200" b="1" dirty="0"/>
              <a:t>의</a:t>
            </a:r>
            <a:r>
              <a:rPr lang="ko-KR" altLang="en-US" sz="1200" b="1" dirty="0" smtClean="0"/>
              <a:t> 총량 선택</a:t>
            </a:r>
            <a:endParaRPr lang="it-IT" sz="1200" b="1" dirty="0"/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xmlns="" id="{ABC71ACE-70A9-FDC0-4CCF-5D1A2FF11241}"/>
              </a:ext>
            </a:extLst>
          </p:cNvPr>
          <p:cNvSpPr txBox="1"/>
          <p:nvPr/>
        </p:nvSpPr>
        <p:spPr>
          <a:xfrm>
            <a:off x="157396" y="3179674"/>
            <a:ext cx="2335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임 펄스 </a:t>
            </a:r>
            <a:r>
              <a:rPr lang="ko-KR" altLang="en-US" sz="1200" dirty="0"/>
              <a:t>또는 </a:t>
            </a:r>
            <a:r>
              <a:rPr lang="en-US" altLang="ko-KR" sz="1200" dirty="0" smtClean="0"/>
              <a:t>ml </a:t>
            </a:r>
            <a:r>
              <a:rPr lang="ko-KR" altLang="en-US" sz="1200" dirty="0" smtClean="0"/>
              <a:t>밀리리터 </a:t>
            </a:r>
            <a:endParaRPr lang="en-US" altLang="ko-KR" sz="1200" dirty="0" smtClean="0"/>
          </a:p>
          <a:p>
            <a:r>
              <a:rPr lang="en-US" altLang="ko-KR" sz="1200" dirty="0" smtClean="0"/>
              <a:t>(</a:t>
            </a:r>
            <a:r>
              <a:rPr lang="ko-KR" altLang="en-US" sz="1200" dirty="0"/>
              <a:t>기술 메뉴에서 선택 가능</a:t>
            </a:r>
            <a:r>
              <a:rPr lang="en-US" altLang="ko-KR" sz="1200" dirty="0" smtClean="0"/>
              <a:t>)</a:t>
            </a:r>
          </a:p>
          <a:p>
            <a:endParaRPr lang="en-US" altLang="ko-KR" sz="1200" dirty="0" smtClean="0"/>
          </a:p>
          <a:p>
            <a:r>
              <a:rPr lang="ko-KR" altLang="en-US" sz="1200" dirty="0" smtClean="0"/>
              <a:t>물의 총량 </a:t>
            </a:r>
            <a:r>
              <a:rPr lang="en-US" altLang="ko-KR" sz="1200" dirty="0" smtClean="0"/>
              <a:t>(</a:t>
            </a:r>
            <a:r>
              <a:rPr lang="ko-KR" altLang="en-US" sz="1200" dirty="0"/>
              <a:t>커피 없이</a:t>
            </a:r>
            <a:r>
              <a:rPr lang="en-US" altLang="ko-KR" sz="1200" dirty="0" smtClean="0"/>
              <a:t>) </a:t>
            </a:r>
            <a:r>
              <a:rPr lang="ko-KR" altLang="en-US" sz="1200" dirty="0" smtClean="0"/>
              <a:t>을 말합니다</a:t>
            </a:r>
            <a:r>
              <a:rPr lang="en-US" altLang="ko-KR" sz="1200" dirty="0" smtClean="0"/>
              <a:t>.</a:t>
            </a:r>
            <a:endParaRPr lang="it-IT" sz="1200" b="1" dirty="0"/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xmlns="" id="{768A0923-7157-74F1-6752-E25423CB9243}"/>
              </a:ext>
            </a:extLst>
          </p:cNvPr>
          <p:cNvSpPr txBox="1"/>
          <p:nvPr/>
        </p:nvSpPr>
        <p:spPr>
          <a:xfrm>
            <a:off x="1360962" y="4266615"/>
            <a:ext cx="3111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Pre-infusion phase (seconds): </a:t>
            </a:r>
            <a:r>
              <a:rPr lang="en-US" altLang="ko-KR" sz="1200" dirty="0" smtClean="0"/>
              <a:t> </a:t>
            </a:r>
          </a:p>
          <a:p>
            <a:r>
              <a:rPr lang="ko-KR" altLang="en-US" sz="1200" dirty="0" smtClean="0"/>
              <a:t>기본 </a:t>
            </a:r>
            <a:r>
              <a:rPr lang="ko-KR" altLang="en-US" sz="1200" dirty="0"/>
              <a:t>설정 약 </a:t>
            </a:r>
            <a:r>
              <a:rPr lang="en-US" altLang="ko-KR" sz="1200" dirty="0"/>
              <a:t>5</a:t>
            </a:r>
            <a:r>
              <a:rPr lang="ko-KR" altLang="en-US" sz="1200" dirty="0" smtClean="0"/>
              <a:t>초 </a:t>
            </a:r>
            <a:endParaRPr lang="it-IT" sz="1200" b="1" dirty="0"/>
          </a:p>
        </p:txBody>
      </p:sp>
    </p:spTree>
    <p:extLst>
      <p:ext uri="{BB962C8B-B14F-4D97-AF65-F5344CB8AC3E}">
        <p14:creationId xmlns:p14="http://schemas.microsoft.com/office/powerpoint/2010/main" val="4226477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8B57D1DE-F121-35AA-4168-58AF23E669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7" t="19975" r="5922"/>
          <a:stretch/>
        </p:blipFill>
        <p:spPr>
          <a:xfrm>
            <a:off x="0" y="788104"/>
            <a:ext cx="4907762" cy="4116083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xmlns="" id="{908AE495-76AD-4E12-8CA3-0E1AC0E8A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34" y="249492"/>
            <a:ext cx="6995120" cy="399600"/>
          </a:xfrm>
        </p:spPr>
        <p:txBody>
          <a:bodyPr/>
          <a:lstStyle/>
          <a:p>
            <a:pPr algn="l"/>
            <a:r>
              <a:rPr lang="en-US" sz="2200" dirty="0">
                <a:solidFill>
                  <a:schemeClr val="tx1"/>
                </a:solidFill>
                <a:latin typeface="+mj-lt"/>
              </a:rPr>
              <a:t>Technologies: ABM</a:t>
            </a:r>
          </a:p>
        </p:txBody>
      </p:sp>
      <p:cxnSp>
        <p:nvCxnSpPr>
          <p:cNvPr id="9" name="Connettore 1 14">
            <a:extLst>
              <a:ext uri="{FF2B5EF4-FFF2-40B4-BE49-F238E27FC236}">
                <a16:creationId xmlns:a16="http://schemas.microsoft.com/office/drawing/2014/main" xmlns="" id="{74A4A97D-BD74-42A9-8C1A-64D157C82887}"/>
              </a:ext>
            </a:extLst>
          </p:cNvPr>
          <p:cNvCxnSpPr>
            <a:cxnSpLocks/>
          </p:cNvCxnSpPr>
          <p:nvPr/>
        </p:nvCxnSpPr>
        <p:spPr>
          <a:xfrm>
            <a:off x="157397" y="694723"/>
            <a:ext cx="8845926" cy="0"/>
          </a:xfrm>
          <a:prstGeom prst="straightConnector1">
            <a:avLst/>
          </a:prstGeom>
          <a:noFill/>
          <a:ln w="9528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</p:cxnSp>
      <p:pic>
        <p:nvPicPr>
          <p:cNvPr id="3" name="Segnaposto contenuto 2" descr="Immagine che contiene oggetto, orologio&#10;&#10;Descrizione generata automaticamente">
            <a:extLst>
              <a:ext uri="{FF2B5EF4-FFF2-40B4-BE49-F238E27FC236}">
                <a16:creationId xmlns:a16="http://schemas.microsoft.com/office/drawing/2014/main" xmlns="" id="{DF4A6396-52E1-407C-ADAF-017E3D5B2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97" y="13447"/>
            <a:ext cx="1612406" cy="680296"/>
          </a:xfr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63C70839-C997-EEAD-7F26-5B9A904102E3}"/>
              </a:ext>
            </a:extLst>
          </p:cNvPr>
          <p:cNvSpPr txBox="1"/>
          <p:nvPr/>
        </p:nvSpPr>
        <p:spPr>
          <a:xfrm>
            <a:off x="4860235" y="739374"/>
            <a:ext cx="4126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ADVANCED BOILER MANAGEMENT (ABM)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ABM</a:t>
            </a:r>
            <a:r>
              <a:rPr lang="ko-KR" altLang="en-US" sz="1400" dirty="0"/>
              <a:t>은 사용량이 많은 환경에서 기계의 성능을 향상시키기 위해 </a:t>
            </a:r>
            <a:r>
              <a:rPr lang="ko-KR" altLang="en-US" sz="1400" dirty="0" smtClean="0"/>
              <a:t>개발 된 소프트웨어입니다</a:t>
            </a:r>
            <a:r>
              <a:rPr lang="en-US" altLang="ko-KR" sz="1400" dirty="0"/>
              <a:t>. </a:t>
            </a:r>
            <a:endParaRPr lang="en-US" altLang="ko-KR" sz="1400" dirty="0" smtClean="0"/>
          </a:p>
          <a:p>
            <a:endParaRPr lang="en-US" altLang="ko-KR" sz="1400" dirty="0"/>
          </a:p>
          <a:p>
            <a:r>
              <a:rPr lang="ko-KR" altLang="en-US" sz="1400" dirty="0" err="1" smtClean="0"/>
              <a:t>에스프레소를</a:t>
            </a:r>
            <a:r>
              <a:rPr lang="ko-KR" altLang="en-US" sz="1400" dirty="0" smtClean="0"/>
              <a:t> </a:t>
            </a:r>
            <a:r>
              <a:rPr lang="ko-KR" altLang="en-US" sz="1400" dirty="0"/>
              <a:t>추출 및 우유를 스팀 하는 것을 동시에 할 때</a:t>
            </a:r>
            <a:r>
              <a:rPr lang="en-US" altLang="ko-KR" sz="1400" dirty="0"/>
              <a:t>, </a:t>
            </a:r>
            <a:r>
              <a:rPr lang="en-US" altLang="ko-KR" sz="1400" dirty="0" smtClean="0"/>
              <a:t>ABM </a:t>
            </a:r>
            <a:r>
              <a:rPr lang="ko-KR" altLang="en-US" sz="1400" dirty="0" smtClean="0"/>
              <a:t>시스템은 </a:t>
            </a:r>
            <a:r>
              <a:rPr lang="ko-KR" altLang="en-US" sz="1400" dirty="0" err="1"/>
              <a:t>히팅을</a:t>
            </a:r>
            <a:r>
              <a:rPr lang="ko-KR" altLang="en-US" sz="1400" dirty="0"/>
              <a:t> 켜서 온도 저하를 방지하고 </a:t>
            </a:r>
            <a:r>
              <a:rPr lang="ko-KR" altLang="en-US" sz="1400" dirty="0" smtClean="0"/>
              <a:t>일정한 열 </a:t>
            </a:r>
            <a:r>
              <a:rPr lang="ko-KR" altLang="en-US" sz="1400" dirty="0"/>
              <a:t>수준을 보장합니다</a:t>
            </a:r>
            <a:r>
              <a:rPr lang="en-US" altLang="ko-KR" sz="1400" dirty="0"/>
              <a:t>. </a:t>
            </a:r>
            <a:endParaRPr lang="en-US" altLang="ko-KR" sz="1400" dirty="0" smtClean="0"/>
          </a:p>
          <a:p>
            <a:endParaRPr lang="en-US" altLang="ko-KR" sz="1400" dirty="0"/>
          </a:p>
          <a:p>
            <a:r>
              <a:rPr lang="en-US" altLang="ko-KR" sz="1400" dirty="0" smtClean="0"/>
              <a:t>ABM</a:t>
            </a:r>
            <a:r>
              <a:rPr lang="ko-KR" altLang="en-US" sz="1400" dirty="0"/>
              <a:t>은 또한 기계의 전력을 제어하여 </a:t>
            </a:r>
            <a:r>
              <a:rPr lang="ko-KR" altLang="en-US" sz="1400" dirty="0" smtClean="0"/>
              <a:t>전력의 </a:t>
            </a:r>
            <a:r>
              <a:rPr lang="ko-KR" altLang="en-US" sz="1400" dirty="0"/>
              <a:t>가용성이 낮게 정상 값의 </a:t>
            </a:r>
            <a:r>
              <a:rPr lang="en-US" altLang="ko-KR" sz="1400" dirty="0"/>
              <a:t>2/3</a:t>
            </a:r>
            <a:r>
              <a:rPr lang="ko-KR" altLang="en-US" sz="1400" dirty="0"/>
              <a:t>로 감소시킬 수도 있습니다</a:t>
            </a:r>
            <a:r>
              <a:rPr lang="en-US" altLang="ko-KR" sz="1400" dirty="0"/>
              <a:t>.</a:t>
            </a:r>
            <a:endParaRPr lang="en-US" sz="140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xmlns="" id="{36BDE8B1-2573-A7E7-3CE4-D6357639333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78BCA25-03C9-4D39-AE99-377C70CAC6A1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0270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xmlns="" id="{908AE495-76AD-4E12-8CA3-0E1AC0E8A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34" y="249492"/>
            <a:ext cx="6995120" cy="399600"/>
          </a:xfrm>
        </p:spPr>
        <p:txBody>
          <a:bodyPr/>
          <a:lstStyle/>
          <a:p>
            <a:pPr algn="l"/>
            <a:r>
              <a:rPr lang="en-US" sz="2200" dirty="0">
                <a:solidFill>
                  <a:schemeClr val="tx1"/>
                </a:solidFill>
                <a:latin typeface="+mj-lt"/>
              </a:rPr>
              <a:t>Technologies: X-Tea</a:t>
            </a:r>
          </a:p>
        </p:txBody>
      </p:sp>
      <p:cxnSp>
        <p:nvCxnSpPr>
          <p:cNvPr id="9" name="Connettore 1 14">
            <a:extLst>
              <a:ext uri="{FF2B5EF4-FFF2-40B4-BE49-F238E27FC236}">
                <a16:creationId xmlns:a16="http://schemas.microsoft.com/office/drawing/2014/main" xmlns="" id="{74A4A97D-BD74-42A9-8C1A-64D157C82887}"/>
              </a:ext>
            </a:extLst>
          </p:cNvPr>
          <p:cNvCxnSpPr>
            <a:cxnSpLocks/>
          </p:cNvCxnSpPr>
          <p:nvPr/>
        </p:nvCxnSpPr>
        <p:spPr>
          <a:xfrm>
            <a:off x="157397" y="694723"/>
            <a:ext cx="8845926" cy="0"/>
          </a:xfrm>
          <a:prstGeom prst="straightConnector1">
            <a:avLst/>
          </a:prstGeom>
          <a:noFill/>
          <a:ln w="9528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</p:cxnSp>
      <p:pic>
        <p:nvPicPr>
          <p:cNvPr id="3" name="Segnaposto contenuto 2" descr="Immagine che contiene oggetto, orologio&#10;&#10;Descrizione generata automaticamente">
            <a:extLst>
              <a:ext uri="{FF2B5EF4-FFF2-40B4-BE49-F238E27FC236}">
                <a16:creationId xmlns:a16="http://schemas.microsoft.com/office/drawing/2014/main" xmlns="" id="{DF4A6396-52E1-407C-ADAF-017E3D5B2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97" y="13447"/>
            <a:ext cx="1612406" cy="680296"/>
          </a:xfr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63C70839-C997-EEAD-7F26-5B9A904102E3}"/>
              </a:ext>
            </a:extLst>
          </p:cNvPr>
          <p:cNvSpPr txBox="1"/>
          <p:nvPr/>
        </p:nvSpPr>
        <p:spPr>
          <a:xfrm>
            <a:off x="157398" y="739374"/>
            <a:ext cx="8829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터치 스크린에서 두 가지 다른 온수 용량을 프로그래밍하고 각각에 대한 온도를 선택할 수 있습니다</a:t>
            </a:r>
            <a:r>
              <a:rPr lang="en-US" altLang="ko-KR" sz="1400" dirty="0"/>
              <a:t>. </a:t>
            </a:r>
            <a:endParaRPr lang="en-US" altLang="ko-KR" sz="1400" dirty="0" smtClean="0"/>
          </a:p>
          <a:p>
            <a:r>
              <a:rPr lang="ko-KR" altLang="en-US" sz="1400" dirty="0" smtClean="0"/>
              <a:t>차</a:t>
            </a:r>
            <a:r>
              <a:rPr lang="en-US" altLang="ko-KR" sz="1400" dirty="0" smtClean="0"/>
              <a:t>(Tea) </a:t>
            </a:r>
            <a:r>
              <a:rPr lang="ko-KR" altLang="en-US" sz="1400" dirty="0" smtClean="0"/>
              <a:t>및 이외 음료를 위한 이상적인 온도를 유지 하기 </a:t>
            </a:r>
            <a:r>
              <a:rPr lang="ko-KR" altLang="en-US" sz="1400" dirty="0"/>
              <a:t>위해 </a:t>
            </a:r>
            <a:r>
              <a:rPr lang="en-US" altLang="ko-KR" sz="1400" dirty="0"/>
              <a:t>8</a:t>
            </a:r>
            <a:r>
              <a:rPr lang="ko-KR" altLang="en-US" sz="1400" dirty="0"/>
              <a:t>단계를 사용할 수 있습니다</a:t>
            </a:r>
            <a:r>
              <a:rPr lang="en-US" altLang="ko-KR" sz="1400" dirty="0"/>
              <a:t>.</a:t>
            </a:r>
            <a:endParaRPr lang="en-US" sz="140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xmlns="" id="{36BDE8B1-2573-A7E7-3CE4-D6357639333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78BCA25-03C9-4D39-AE99-377C70CAC6A1}" type="slidenum">
              <a:rPr lang="it-IT" smtClean="0"/>
              <a:t>22</a:t>
            </a:fld>
            <a:endParaRPr lang="it-IT"/>
          </a:p>
        </p:txBody>
      </p:sp>
      <p:pic>
        <p:nvPicPr>
          <p:cNvPr id="4" name="Immagine 3" descr="Immagine che contiene apparecchio&#10;&#10;Descrizione generata automaticamente">
            <a:extLst>
              <a:ext uri="{FF2B5EF4-FFF2-40B4-BE49-F238E27FC236}">
                <a16:creationId xmlns:a16="http://schemas.microsoft.com/office/drawing/2014/main" xmlns="" id="{6BD8DE56-35C4-A7C8-97C4-A349EC4AAD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9" t="27167" r="66513" b="45867"/>
          <a:stretch/>
        </p:blipFill>
        <p:spPr>
          <a:xfrm>
            <a:off x="4867780" y="1806560"/>
            <a:ext cx="4276220" cy="3336940"/>
          </a:xfrm>
          <a:prstGeom prst="rect">
            <a:avLst/>
          </a:prstGeom>
        </p:spPr>
      </p:pic>
      <p:sp>
        <p:nvSpPr>
          <p:cNvPr id="26" name="Ovale 25">
            <a:extLst>
              <a:ext uri="{FF2B5EF4-FFF2-40B4-BE49-F238E27FC236}">
                <a16:creationId xmlns:a16="http://schemas.microsoft.com/office/drawing/2014/main" xmlns="" id="{7E389009-F29D-D111-FB51-88EA691F1100}"/>
              </a:ext>
            </a:extLst>
          </p:cNvPr>
          <p:cNvSpPr/>
          <p:nvPr/>
        </p:nvSpPr>
        <p:spPr>
          <a:xfrm>
            <a:off x="6842216" y="2513382"/>
            <a:ext cx="1063962" cy="1063962"/>
          </a:xfrm>
          <a:prstGeom prst="ellipse">
            <a:avLst/>
          </a:prstGeom>
          <a:noFill/>
          <a:ln w="28575">
            <a:solidFill>
              <a:srgbClr val="C2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xmlns="" id="{373B9901-236C-B49C-C07E-79372AF5D54F}"/>
              </a:ext>
            </a:extLst>
          </p:cNvPr>
          <p:cNvCxnSpPr>
            <a:cxnSpLocks/>
            <a:stCxn id="39" idx="2"/>
            <a:endCxn id="26" idx="0"/>
          </p:cNvCxnSpPr>
          <p:nvPr/>
        </p:nvCxnSpPr>
        <p:spPr>
          <a:xfrm flipH="1">
            <a:off x="7374197" y="1899427"/>
            <a:ext cx="109968" cy="613955"/>
          </a:xfrm>
          <a:prstGeom prst="line">
            <a:avLst/>
          </a:prstGeom>
          <a:ln w="2857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>
            <a:extLst>
              <a:ext uri="{FF2B5EF4-FFF2-40B4-BE49-F238E27FC236}">
                <a16:creationId xmlns:a16="http://schemas.microsoft.com/office/drawing/2014/main" xmlns="" id="{22536589-8673-8967-E68D-8F772E134A22}"/>
              </a:ext>
            </a:extLst>
          </p:cNvPr>
          <p:cNvSpPr txBox="1"/>
          <p:nvPr/>
        </p:nvSpPr>
        <p:spPr>
          <a:xfrm>
            <a:off x="6817617" y="1622428"/>
            <a:ext cx="1333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/>
              <a:t>2</a:t>
            </a:r>
            <a:r>
              <a:rPr lang="ko-KR" altLang="en-US" sz="1200" b="1" dirty="0" smtClean="0"/>
              <a:t>가지 온수</a:t>
            </a:r>
            <a:endParaRPr lang="it-IT" sz="1200" b="1" dirty="0"/>
          </a:p>
        </p:txBody>
      </p:sp>
      <p:grpSp>
        <p:nvGrpSpPr>
          <p:cNvPr id="73" name="Gruppo 72">
            <a:extLst>
              <a:ext uri="{FF2B5EF4-FFF2-40B4-BE49-F238E27FC236}">
                <a16:creationId xmlns:a16="http://schemas.microsoft.com/office/drawing/2014/main" xmlns="" id="{43A4CD5E-7014-2013-11A3-D7DEC472BCAE}"/>
              </a:ext>
            </a:extLst>
          </p:cNvPr>
          <p:cNvGrpSpPr/>
          <p:nvPr/>
        </p:nvGrpSpPr>
        <p:grpSpPr>
          <a:xfrm>
            <a:off x="336607" y="1760927"/>
            <a:ext cx="4531173" cy="2836208"/>
            <a:chOff x="362185" y="1405109"/>
            <a:chExt cx="4531173" cy="2836208"/>
          </a:xfrm>
        </p:grpSpPr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xmlns="" id="{7D9955CB-676E-7B6F-7733-E629AF3E959F}"/>
                </a:ext>
              </a:extLst>
            </p:cNvPr>
            <p:cNvGrpSpPr/>
            <p:nvPr/>
          </p:nvGrpSpPr>
          <p:grpSpPr>
            <a:xfrm>
              <a:off x="755759" y="1405109"/>
              <a:ext cx="3629665" cy="2374543"/>
              <a:chOff x="696125" y="2012596"/>
              <a:chExt cx="3629665" cy="2374543"/>
            </a:xfrm>
          </p:grpSpPr>
          <p:pic>
            <p:nvPicPr>
              <p:cNvPr id="43" name="Immagine 42">
                <a:extLst>
                  <a:ext uri="{FF2B5EF4-FFF2-40B4-BE49-F238E27FC236}">
                    <a16:creationId xmlns:a16="http://schemas.microsoft.com/office/drawing/2014/main" xmlns="" id="{6DFDC658-38EE-F285-C712-6B60B34C44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6125" y="2012596"/>
                <a:ext cx="3616576" cy="2065534"/>
              </a:xfrm>
              <a:prstGeom prst="rect">
                <a:avLst/>
              </a:prstGeom>
            </p:spPr>
          </p:pic>
          <p:cxnSp>
            <p:nvCxnSpPr>
              <p:cNvPr id="45" name="Connettore diritto 44">
                <a:extLst>
                  <a:ext uri="{FF2B5EF4-FFF2-40B4-BE49-F238E27FC236}">
                    <a16:creationId xmlns:a16="http://schemas.microsoft.com/office/drawing/2014/main" xmlns="" id="{99CA4958-4093-8782-CFC0-A770EF75F939}"/>
                  </a:ext>
                </a:extLst>
              </p:cNvPr>
              <p:cNvCxnSpPr>
                <a:cxnSpLocks/>
                <a:endCxn id="61" idx="0"/>
              </p:cNvCxnSpPr>
              <p:nvPr/>
            </p:nvCxnSpPr>
            <p:spPr>
              <a:xfrm flipH="1">
                <a:off x="837563" y="3816058"/>
                <a:ext cx="465778" cy="571081"/>
              </a:xfrm>
              <a:prstGeom prst="line">
                <a:avLst/>
              </a:prstGeom>
              <a:ln w="28575">
                <a:solidFill>
                  <a:srgbClr val="E200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ttore diritto 45">
                <a:extLst>
                  <a:ext uri="{FF2B5EF4-FFF2-40B4-BE49-F238E27FC236}">
                    <a16:creationId xmlns:a16="http://schemas.microsoft.com/office/drawing/2014/main" xmlns="" id="{96535427-F2D0-6080-729B-90CEDB3F9585}"/>
                  </a:ext>
                </a:extLst>
              </p:cNvPr>
              <p:cNvCxnSpPr>
                <a:cxnSpLocks/>
                <a:stCxn id="59" idx="0"/>
              </p:cNvCxnSpPr>
              <p:nvPr/>
            </p:nvCxnSpPr>
            <p:spPr>
              <a:xfrm flipH="1" flipV="1">
                <a:off x="3996444" y="3816058"/>
                <a:ext cx="329346" cy="472088"/>
              </a:xfrm>
              <a:prstGeom prst="line">
                <a:avLst/>
              </a:prstGeom>
              <a:ln w="28575">
                <a:solidFill>
                  <a:srgbClr val="E200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ttore diritto 46">
                <a:extLst>
                  <a:ext uri="{FF2B5EF4-FFF2-40B4-BE49-F238E27FC236}">
                    <a16:creationId xmlns:a16="http://schemas.microsoft.com/office/drawing/2014/main" xmlns="" id="{404A907D-8B76-46BC-AAA6-A86313D94D83}"/>
                  </a:ext>
                </a:extLst>
              </p:cNvPr>
              <p:cNvCxnSpPr>
                <a:cxnSpLocks/>
                <a:endCxn id="60" idx="0"/>
              </p:cNvCxnSpPr>
              <p:nvPr/>
            </p:nvCxnSpPr>
            <p:spPr>
              <a:xfrm>
                <a:off x="2592635" y="3816058"/>
                <a:ext cx="120060" cy="555401"/>
              </a:xfrm>
              <a:prstGeom prst="line">
                <a:avLst/>
              </a:prstGeom>
              <a:ln w="28575">
                <a:solidFill>
                  <a:srgbClr val="E200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CasellaDiTesto 58">
              <a:extLst>
                <a:ext uri="{FF2B5EF4-FFF2-40B4-BE49-F238E27FC236}">
                  <a16:creationId xmlns:a16="http://schemas.microsoft.com/office/drawing/2014/main" xmlns="" id="{8D56A06E-F857-4B3A-722E-EA92FD7EF291}"/>
                </a:ext>
              </a:extLst>
            </p:cNvPr>
            <p:cNvSpPr txBox="1"/>
            <p:nvPr/>
          </p:nvSpPr>
          <p:spPr>
            <a:xfrm>
              <a:off x="3877490" y="3680659"/>
              <a:ext cx="10158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/>
                <a:t>값</a:t>
              </a:r>
              <a:r>
                <a:rPr lang="it-IT" sz="1200" b="1" dirty="0" smtClean="0"/>
                <a:t> </a:t>
              </a:r>
              <a:r>
                <a:rPr lang="ko-KR" altLang="en-US" sz="1200" b="1" dirty="0" smtClean="0"/>
                <a:t>조절</a:t>
              </a:r>
              <a:endParaRPr lang="it-IT" sz="1200" b="1" dirty="0"/>
            </a:p>
          </p:txBody>
        </p:sp>
        <p:sp>
          <p:nvSpPr>
            <p:cNvPr id="60" name="CasellaDiTesto 59">
              <a:extLst>
                <a:ext uri="{FF2B5EF4-FFF2-40B4-BE49-F238E27FC236}">
                  <a16:creationId xmlns:a16="http://schemas.microsoft.com/office/drawing/2014/main" xmlns="" id="{B77F4B2C-172C-A510-A900-D2789541CF5D}"/>
                </a:ext>
              </a:extLst>
            </p:cNvPr>
            <p:cNvSpPr txBox="1"/>
            <p:nvPr/>
          </p:nvSpPr>
          <p:spPr>
            <a:xfrm>
              <a:off x="2264395" y="3763972"/>
              <a:ext cx="10158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/>
                <a:t>8 Level </a:t>
              </a:r>
              <a:r>
                <a:rPr lang="ko-KR" altLang="en-US" sz="1200" b="1" dirty="0" smtClean="0"/>
                <a:t>온도</a:t>
              </a:r>
              <a:endParaRPr lang="it-IT" sz="1200" b="1" dirty="0"/>
            </a:p>
          </p:txBody>
        </p:sp>
        <p:sp>
          <p:nvSpPr>
            <p:cNvPr id="61" name="CasellaDiTesto 60">
              <a:extLst>
                <a:ext uri="{FF2B5EF4-FFF2-40B4-BE49-F238E27FC236}">
                  <a16:creationId xmlns:a16="http://schemas.microsoft.com/office/drawing/2014/main" xmlns="" id="{43F27233-BA81-E1A6-2348-2F3B87D45116}"/>
                </a:ext>
              </a:extLst>
            </p:cNvPr>
            <p:cNvSpPr txBox="1"/>
            <p:nvPr/>
          </p:nvSpPr>
          <p:spPr>
            <a:xfrm>
              <a:off x="362185" y="3779652"/>
              <a:ext cx="10700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/>
                <a:t>물량 </a:t>
              </a:r>
              <a:r>
                <a:rPr lang="ko-KR" altLang="en-US" sz="1200" b="1" dirty="0" err="1" smtClean="0"/>
                <a:t>셋팅</a:t>
              </a:r>
              <a:r>
                <a:rPr lang="ko-KR" altLang="en-US" sz="1200" b="1" dirty="0" smtClean="0"/>
                <a:t> </a:t>
              </a:r>
              <a:r>
                <a:rPr lang="en-US" altLang="ko-KR" sz="1200" b="1" dirty="0" smtClean="0"/>
                <a:t>(Sec)</a:t>
              </a:r>
              <a:endParaRPr lang="it-IT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71809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xmlns="" id="{908AE495-76AD-4E12-8CA3-0E1AC0E8A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97" y="295123"/>
            <a:ext cx="1371726" cy="399600"/>
          </a:xfrm>
        </p:spPr>
        <p:txBody>
          <a:bodyPr/>
          <a:lstStyle/>
          <a:p>
            <a:pPr algn="l"/>
            <a:r>
              <a:rPr lang="en-US" sz="2200" dirty="0">
                <a:solidFill>
                  <a:schemeClr val="tx1"/>
                </a:solidFill>
                <a:latin typeface="+mj-lt"/>
              </a:rPr>
              <a:t>Software</a:t>
            </a:r>
          </a:p>
        </p:txBody>
      </p:sp>
      <p:cxnSp>
        <p:nvCxnSpPr>
          <p:cNvPr id="9" name="Connettore 1 14">
            <a:extLst>
              <a:ext uri="{FF2B5EF4-FFF2-40B4-BE49-F238E27FC236}">
                <a16:creationId xmlns:a16="http://schemas.microsoft.com/office/drawing/2014/main" xmlns="" id="{74A4A97D-BD74-42A9-8C1A-64D157C82887}"/>
              </a:ext>
            </a:extLst>
          </p:cNvPr>
          <p:cNvCxnSpPr>
            <a:cxnSpLocks/>
          </p:cNvCxnSpPr>
          <p:nvPr/>
        </p:nvCxnSpPr>
        <p:spPr>
          <a:xfrm>
            <a:off x="157397" y="694723"/>
            <a:ext cx="8845926" cy="0"/>
          </a:xfrm>
          <a:prstGeom prst="straightConnector1">
            <a:avLst/>
          </a:prstGeom>
          <a:noFill/>
          <a:ln w="9528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</p:cxnSp>
      <p:pic>
        <p:nvPicPr>
          <p:cNvPr id="3" name="Segnaposto contenuto 2" descr="Immagine che contiene oggetto, orologio&#10;&#10;Descrizione generata automaticamente">
            <a:extLst>
              <a:ext uri="{FF2B5EF4-FFF2-40B4-BE49-F238E27FC236}">
                <a16:creationId xmlns:a16="http://schemas.microsoft.com/office/drawing/2014/main" xmlns="" id="{DF4A6396-52E1-407C-ADAF-017E3D5B2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97" y="13447"/>
            <a:ext cx="1612406" cy="680296"/>
          </a:xfrm>
        </p:spPr>
      </p:pic>
      <p:sp>
        <p:nvSpPr>
          <p:cNvPr id="6" name="Segnaposto data 5">
            <a:extLst>
              <a:ext uri="{FF2B5EF4-FFF2-40B4-BE49-F238E27FC236}">
                <a16:creationId xmlns:a16="http://schemas.microsoft.com/office/drawing/2014/main" xmlns="" id="{7F905CB9-DF95-EFFE-3BF7-9BFC924CEA29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fld id="{CAB1562A-C4A5-4805-A113-D3EBE64814D3}" type="datetime1">
              <a:rPr lang="it-IT" smtClean="0"/>
              <a:t>05/09/2022</a:t>
            </a:fld>
            <a:endParaRPr lang="it-IT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xmlns="" id="{36BDE8B1-2573-A7E7-3CE4-D6357639333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78BCA25-03C9-4D39-AE99-377C70CAC6A1}" type="slidenum">
              <a:rPr lang="it-IT" smtClean="0"/>
              <a:t>23</a:t>
            </a:fld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7F8FB520-9515-6B59-9123-A4A9E4802A04}"/>
              </a:ext>
            </a:extLst>
          </p:cNvPr>
          <p:cNvSpPr txBox="1"/>
          <p:nvPr/>
        </p:nvSpPr>
        <p:spPr>
          <a:xfrm>
            <a:off x="148198" y="767391"/>
            <a:ext cx="8829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INVICTA</a:t>
            </a:r>
            <a:r>
              <a:rPr lang="ko-KR" altLang="en-US" sz="1200" dirty="0"/>
              <a:t>의 소프트웨어는 </a:t>
            </a:r>
            <a:r>
              <a:rPr lang="en-US" altLang="ko-KR" sz="1200" dirty="0" smtClean="0"/>
              <a:t>RS1( V 1.04 </a:t>
            </a:r>
            <a:r>
              <a:rPr lang="ko-KR" altLang="en-US" sz="1200" dirty="0"/>
              <a:t>이상</a:t>
            </a:r>
            <a:r>
              <a:rPr lang="en-US" altLang="ko-KR" sz="1200" dirty="0"/>
              <a:t>)</a:t>
            </a:r>
            <a:r>
              <a:rPr lang="ko-KR" altLang="en-US" sz="1200" dirty="0"/>
              <a:t>과 동일하며</a:t>
            </a:r>
            <a:r>
              <a:rPr lang="en-US" altLang="ko-KR" sz="1200" dirty="0"/>
              <a:t>, </a:t>
            </a:r>
            <a:r>
              <a:rPr lang="ko-KR" altLang="en-US" sz="1200" dirty="0"/>
              <a:t>세 가지 메뉴로 </a:t>
            </a:r>
            <a:r>
              <a:rPr lang="ko-KR" altLang="en-US" sz="1200" dirty="0" smtClean="0"/>
              <a:t>나뉩니다</a:t>
            </a:r>
            <a:r>
              <a:rPr lang="en-US" altLang="ko-KR" sz="1200" dirty="0" smtClean="0"/>
              <a:t>. </a:t>
            </a:r>
          </a:p>
          <a:p>
            <a:r>
              <a:rPr lang="ko-KR" altLang="en-US" sz="1200" dirty="0" smtClean="0"/>
              <a:t>바리스타 </a:t>
            </a:r>
            <a:r>
              <a:rPr lang="en-US" altLang="ko-KR" sz="1200" dirty="0" smtClean="0"/>
              <a:t>: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레시피를</a:t>
            </a:r>
            <a:r>
              <a:rPr lang="ko-KR" altLang="en-US" sz="1200" dirty="0" smtClean="0"/>
              <a:t> 설정</a:t>
            </a:r>
            <a:r>
              <a:rPr lang="en-US" altLang="ko-KR" sz="1200" dirty="0" smtClean="0"/>
              <a:t> “EASY" </a:t>
            </a:r>
            <a:r>
              <a:rPr lang="ko-KR" altLang="en-US" sz="1200" dirty="0"/>
              <a:t>또는 </a:t>
            </a:r>
            <a:r>
              <a:rPr lang="en-US" altLang="ko-KR" sz="1200" dirty="0" smtClean="0"/>
              <a:t>“TECH" </a:t>
            </a:r>
            <a:r>
              <a:rPr lang="ko-KR" altLang="en-US" sz="1200" dirty="0"/>
              <a:t>디자인 중 하나를 </a:t>
            </a:r>
            <a:r>
              <a:rPr lang="ko-KR" altLang="en-US" sz="1200" dirty="0" smtClean="0"/>
              <a:t>선택가능</a:t>
            </a:r>
            <a:endParaRPr lang="en-US" altLang="ko-KR" sz="1200" dirty="0" smtClean="0"/>
          </a:p>
          <a:p>
            <a:r>
              <a:rPr lang="ko-KR" altLang="en-US" sz="1200" dirty="0" smtClean="0"/>
              <a:t>매니저     </a:t>
            </a:r>
            <a:r>
              <a:rPr lang="en-US" altLang="ko-KR" sz="1200" dirty="0" smtClean="0"/>
              <a:t>:  </a:t>
            </a:r>
            <a:r>
              <a:rPr lang="ko-KR" altLang="en-US" sz="1200" dirty="0" err="1" smtClean="0"/>
              <a:t>메니저</a:t>
            </a:r>
            <a:r>
              <a:rPr lang="ko-KR" altLang="en-US" sz="1200" dirty="0" smtClean="0"/>
              <a:t> 모드에서 설정 가능 </a:t>
            </a:r>
            <a:r>
              <a:rPr lang="en-US" altLang="ko-KR" sz="1200" dirty="0" smtClean="0"/>
              <a:t> </a:t>
            </a:r>
          </a:p>
          <a:p>
            <a:r>
              <a:rPr lang="ko-KR" altLang="en-US" sz="1200" dirty="0" smtClean="0"/>
              <a:t>기술자     </a:t>
            </a:r>
            <a:r>
              <a:rPr lang="en-US" altLang="ko-KR" sz="1200" dirty="0" smtClean="0"/>
              <a:t>:  </a:t>
            </a:r>
            <a:r>
              <a:rPr lang="ko-KR" altLang="en-US" sz="1200" dirty="0" smtClean="0"/>
              <a:t>기술자 </a:t>
            </a:r>
            <a:r>
              <a:rPr lang="ko-KR" altLang="en-US" sz="1200" dirty="0" err="1" smtClean="0"/>
              <a:t>모든에서</a:t>
            </a:r>
            <a:r>
              <a:rPr lang="ko-KR" altLang="en-US" sz="1200" dirty="0" smtClean="0"/>
              <a:t> 설정 하고 </a:t>
            </a:r>
            <a:r>
              <a:rPr lang="ko-KR" altLang="en-US" sz="1200" dirty="0"/>
              <a:t>기계의 상태를 볼 수 </a:t>
            </a:r>
            <a:r>
              <a:rPr lang="ko-KR" altLang="en-US" sz="1200" dirty="0" smtClean="0"/>
              <a:t>있음</a:t>
            </a:r>
            <a:endParaRPr lang="en-US" sz="1200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A788516D-7A3E-1FF0-44B8-997A5A91AB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08" b="295"/>
          <a:stretch/>
        </p:blipFill>
        <p:spPr>
          <a:xfrm>
            <a:off x="3171569" y="2339709"/>
            <a:ext cx="2817582" cy="159193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A81DD02C-885B-1600-6741-ABF601A849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07" y="2346167"/>
            <a:ext cx="2807183" cy="1584889"/>
          </a:xfrm>
          <a:prstGeom prst="rect">
            <a:avLst/>
          </a:prstGeom>
        </p:spPr>
      </p:pic>
      <p:grpSp>
        <p:nvGrpSpPr>
          <p:cNvPr id="18" name="Gruppo 17">
            <a:extLst>
              <a:ext uri="{FF2B5EF4-FFF2-40B4-BE49-F238E27FC236}">
                <a16:creationId xmlns:a16="http://schemas.microsoft.com/office/drawing/2014/main" xmlns="" id="{0C6DD1C4-59ED-24FD-F705-A6DB27EF735D}"/>
              </a:ext>
            </a:extLst>
          </p:cNvPr>
          <p:cNvGrpSpPr/>
          <p:nvPr/>
        </p:nvGrpSpPr>
        <p:grpSpPr>
          <a:xfrm>
            <a:off x="226970" y="3215188"/>
            <a:ext cx="2817581" cy="1590760"/>
            <a:chOff x="157397" y="3215188"/>
            <a:chExt cx="2817581" cy="1590760"/>
          </a:xfrm>
        </p:grpSpPr>
        <p:pic>
          <p:nvPicPr>
            <p:cNvPr id="4" name="Immagine 3" descr="Immagine che contiene testo, dispositivo, metro, pannello di controllo&#10;&#10;Descrizione generata automaticamente">
              <a:extLst>
                <a:ext uri="{FF2B5EF4-FFF2-40B4-BE49-F238E27FC236}">
                  <a16:creationId xmlns:a16="http://schemas.microsoft.com/office/drawing/2014/main" xmlns="" id="{509C1181-8634-3766-E769-528AAE4D3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397" y="3215188"/>
              <a:ext cx="2817581" cy="1590760"/>
            </a:xfrm>
            <a:prstGeom prst="rect">
              <a:avLst/>
            </a:prstGeom>
          </p:spPr>
        </p:pic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xmlns="" id="{1C5FC1C3-37EF-739D-72A8-4814A4E3591B}"/>
                </a:ext>
              </a:extLst>
            </p:cNvPr>
            <p:cNvSpPr txBox="1"/>
            <p:nvPr/>
          </p:nvSpPr>
          <p:spPr>
            <a:xfrm>
              <a:off x="2253748" y="4219460"/>
              <a:ext cx="65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</a:rPr>
                <a:t>EASY</a:t>
              </a:r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xmlns="" id="{D879D99F-A2B7-FBAF-507F-B91F7FFEFC12}"/>
              </a:ext>
            </a:extLst>
          </p:cNvPr>
          <p:cNvGrpSpPr/>
          <p:nvPr/>
        </p:nvGrpSpPr>
        <p:grpSpPr>
          <a:xfrm>
            <a:off x="226971" y="1557687"/>
            <a:ext cx="2817581" cy="1584889"/>
            <a:chOff x="157398" y="1557687"/>
            <a:chExt cx="2817581" cy="1584889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xmlns="" id="{E4CB7606-A9C4-B2AF-E206-6C3F6BD14A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" r="5"/>
            <a:stretch/>
          </p:blipFill>
          <p:spPr>
            <a:xfrm>
              <a:off x="157398" y="1557687"/>
              <a:ext cx="2817581" cy="1584889"/>
            </a:xfrm>
            <a:prstGeom prst="rect">
              <a:avLst/>
            </a:prstGeom>
          </p:spPr>
        </p:pic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xmlns="" id="{B7866785-BA65-4C8E-1183-EA9DDF204772}"/>
                </a:ext>
              </a:extLst>
            </p:cNvPr>
            <p:cNvSpPr txBox="1"/>
            <p:nvPr/>
          </p:nvSpPr>
          <p:spPr>
            <a:xfrm>
              <a:off x="2253748" y="2596784"/>
              <a:ext cx="674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</a:rPr>
                <a:t>TECH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7762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xmlns="" id="{908AE495-76AD-4E12-8CA3-0E1AC0E8A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34" y="249492"/>
            <a:ext cx="6995120" cy="399600"/>
          </a:xfrm>
        </p:spPr>
        <p:txBody>
          <a:bodyPr/>
          <a:lstStyle/>
          <a:p>
            <a:pPr algn="l"/>
            <a:r>
              <a:rPr lang="en-US" sz="2200" dirty="0">
                <a:solidFill>
                  <a:schemeClr val="tx1"/>
                </a:solidFill>
                <a:latin typeface="+mj-lt"/>
              </a:rPr>
              <a:t>Software: smart flush</a:t>
            </a:r>
          </a:p>
        </p:txBody>
      </p:sp>
      <p:cxnSp>
        <p:nvCxnSpPr>
          <p:cNvPr id="9" name="Connettore 1 14">
            <a:extLst>
              <a:ext uri="{FF2B5EF4-FFF2-40B4-BE49-F238E27FC236}">
                <a16:creationId xmlns:a16="http://schemas.microsoft.com/office/drawing/2014/main" xmlns="" id="{74A4A97D-BD74-42A9-8C1A-64D157C82887}"/>
              </a:ext>
            </a:extLst>
          </p:cNvPr>
          <p:cNvCxnSpPr>
            <a:cxnSpLocks/>
          </p:cNvCxnSpPr>
          <p:nvPr/>
        </p:nvCxnSpPr>
        <p:spPr>
          <a:xfrm>
            <a:off x="157397" y="694723"/>
            <a:ext cx="8845926" cy="0"/>
          </a:xfrm>
          <a:prstGeom prst="straightConnector1">
            <a:avLst/>
          </a:prstGeom>
          <a:noFill/>
          <a:ln w="9528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</p:cxnSp>
      <p:pic>
        <p:nvPicPr>
          <p:cNvPr id="3" name="Segnaposto contenuto 2" descr="Immagine che contiene oggetto, orologio&#10;&#10;Descrizione generata automaticamente">
            <a:extLst>
              <a:ext uri="{FF2B5EF4-FFF2-40B4-BE49-F238E27FC236}">
                <a16:creationId xmlns:a16="http://schemas.microsoft.com/office/drawing/2014/main" xmlns="" id="{DF4A6396-52E1-407C-ADAF-017E3D5B2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97" y="13447"/>
            <a:ext cx="1612406" cy="680296"/>
          </a:xfrm>
        </p:spPr>
      </p:pic>
      <p:sp>
        <p:nvSpPr>
          <p:cNvPr id="6" name="Segnaposto data 5">
            <a:extLst>
              <a:ext uri="{FF2B5EF4-FFF2-40B4-BE49-F238E27FC236}">
                <a16:creationId xmlns:a16="http://schemas.microsoft.com/office/drawing/2014/main" xmlns="" id="{7F905CB9-DF95-EFFE-3BF7-9BFC924CEA29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fld id="{CAB1562A-C4A5-4805-A113-D3EBE64814D3}" type="datetime1">
              <a:rPr lang="it-IT" smtClean="0"/>
              <a:t>05/09/2022</a:t>
            </a:fld>
            <a:endParaRPr lang="it-IT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xmlns="" id="{36BDE8B1-2573-A7E7-3CE4-D6357639333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78BCA25-03C9-4D39-AE99-377C70CAC6A1}" type="slidenum">
              <a:rPr lang="it-IT" smtClean="0"/>
              <a:t>24</a:t>
            </a:fld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7F8FB520-9515-6B59-9123-A4A9E4802A04}"/>
              </a:ext>
            </a:extLst>
          </p:cNvPr>
          <p:cNvSpPr txBox="1"/>
          <p:nvPr/>
        </p:nvSpPr>
        <p:spPr>
          <a:xfrm>
            <a:off x="4572000" y="1986974"/>
            <a:ext cx="44146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SMART FLUSH </a:t>
            </a:r>
            <a:endParaRPr lang="en-US" altLang="ko-KR" sz="1400" dirty="0" smtClean="0"/>
          </a:p>
          <a:p>
            <a:r>
              <a:rPr lang="ko-KR" altLang="en-US" sz="1400" dirty="0" smtClean="0"/>
              <a:t>자동 </a:t>
            </a:r>
            <a:r>
              <a:rPr lang="en-US" altLang="ko-KR" sz="1400" dirty="0" smtClean="0"/>
              <a:t>"Flush"(</a:t>
            </a:r>
            <a:r>
              <a:rPr lang="ko-KR" altLang="en-US" sz="1400" dirty="0" smtClean="0"/>
              <a:t>자체 감응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는 마지막 추출 작업으로부터 설정된 시간이 지나면 자동으로 활성화 됩니다</a:t>
            </a:r>
            <a:r>
              <a:rPr lang="en-US" altLang="ko-KR" sz="1400" dirty="0" smtClean="0"/>
              <a:t>. </a:t>
            </a:r>
          </a:p>
          <a:p>
            <a:r>
              <a:rPr lang="ko-KR" altLang="en-US" sz="1400" dirty="0" smtClean="0"/>
              <a:t/>
            </a:r>
            <a:br>
              <a:rPr lang="ko-KR" altLang="en-US" sz="1400" dirty="0" smtClean="0"/>
            </a:br>
            <a:r>
              <a:rPr lang="ko-KR" altLang="en-US" sz="1400" dirty="0" smtClean="0"/>
              <a:t>이 기능으로 그룹 온도 유지 및 추출 수 의 열 안정성을 향상시킵니다</a:t>
            </a:r>
            <a:r>
              <a:rPr lang="en-US" altLang="ko-KR" sz="1400" dirty="0" smtClean="0"/>
              <a:t>.</a:t>
            </a:r>
            <a:endParaRPr lang="en-US" sz="1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B3A2681B-F9B1-7029-C686-7F8ED7163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8182"/>
            <a:ext cx="3781169" cy="214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63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xmlns="" id="{908AE495-76AD-4E12-8CA3-0E1AC0E8A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34" y="249492"/>
            <a:ext cx="3149726" cy="399600"/>
          </a:xfrm>
        </p:spPr>
        <p:txBody>
          <a:bodyPr/>
          <a:lstStyle/>
          <a:p>
            <a:pPr algn="l"/>
            <a:r>
              <a:rPr lang="en-US" sz="2200" dirty="0">
                <a:solidFill>
                  <a:schemeClr val="tx1"/>
                </a:solidFill>
                <a:latin typeface="+mj-lt"/>
              </a:rPr>
              <a:t>Software: manual mode</a:t>
            </a:r>
          </a:p>
        </p:txBody>
      </p:sp>
      <p:cxnSp>
        <p:nvCxnSpPr>
          <p:cNvPr id="9" name="Connettore 1 14">
            <a:extLst>
              <a:ext uri="{FF2B5EF4-FFF2-40B4-BE49-F238E27FC236}">
                <a16:creationId xmlns:a16="http://schemas.microsoft.com/office/drawing/2014/main" xmlns="" id="{74A4A97D-BD74-42A9-8C1A-64D157C82887}"/>
              </a:ext>
            </a:extLst>
          </p:cNvPr>
          <p:cNvCxnSpPr>
            <a:cxnSpLocks/>
          </p:cNvCxnSpPr>
          <p:nvPr/>
        </p:nvCxnSpPr>
        <p:spPr>
          <a:xfrm>
            <a:off x="157397" y="694723"/>
            <a:ext cx="8845926" cy="0"/>
          </a:xfrm>
          <a:prstGeom prst="straightConnector1">
            <a:avLst/>
          </a:prstGeom>
          <a:noFill/>
          <a:ln w="9528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</p:cxnSp>
      <p:pic>
        <p:nvPicPr>
          <p:cNvPr id="3" name="Segnaposto contenuto 2" descr="Immagine che contiene oggetto, orologio&#10;&#10;Descrizione generata automaticamente">
            <a:extLst>
              <a:ext uri="{FF2B5EF4-FFF2-40B4-BE49-F238E27FC236}">
                <a16:creationId xmlns:a16="http://schemas.microsoft.com/office/drawing/2014/main" xmlns="" id="{DF4A6396-52E1-407C-ADAF-017E3D5B2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97" y="13447"/>
            <a:ext cx="1612406" cy="680296"/>
          </a:xfr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63C70839-C997-EEAD-7F26-5B9A904102E3}"/>
              </a:ext>
            </a:extLst>
          </p:cNvPr>
          <p:cNvSpPr txBox="1"/>
          <p:nvPr/>
        </p:nvSpPr>
        <p:spPr>
          <a:xfrm>
            <a:off x="4572000" y="765299"/>
            <a:ext cx="4414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경험이 </a:t>
            </a:r>
            <a:r>
              <a:rPr lang="ko-KR" altLang="en-US" sz="1400" dirty="0" smtClean="0"/>
              <a:t>많은 </a:t>
            </a:r>
            <a:r>
              <a:rPr lang="ko-KR" altLang="en-US" sz="1400" dirty="0"/>
              <a:t>바리스타의 경우 수동 모드를 활성화하여 그룹 위의 버튼을 사용하여 </a:t>
            </a:r>
            <a:r>
              <a:rPr lang="en-US" altLang="ko-KR" sz="1400" dirty="0" smtClean="0"/>
              <a:t>pre-infusion</a:t>
            </a:r>
            <a:r>
              <a:rPr lang="ko-KR" altLang="en-US" sz="1400" dirty="0" smtClean="0"/>
              <a:t> </a:t>
            </a:r>
            <a:r>
              <a:rPr lang="ko-KR" altLang="en-US" sz="1400" dirty="0"/>
              <a:t>단계</a:t>
            </a:r>
            <a:r>
              <a:rPr lang="en-US" altLang="ko-KR" sz="1400" dirty="0"/>
              <a:t>, </a:t>
            </a:r>
            <a:r>
              <a:rPr lang="en-US" altLang="ko-KR" sz="1400" dirty="0" smtClean="0"/>
              <a:t>post-infusion</a:t>
            </a:r>
            <a:r>
              <a:rPr lang="ko-KR" altLang="en-US" sz="1400" dirty="0" smtClean="0"/>
              <a:t> </a:t>
            </a:r>
            <a:r>
              <a:rPr lang="ko-KR" altLang="en-US" sz="1400" dirty="0"/>
              <a:t>단계의 지속 시간을 수동으로 관리할 수 있습니다</a:t>
            </a:r>
            <a:r>
              <a:rPr lang="en-US" altLang="ko-KR" sz="1400" dirty="0"/>
              <a:t>.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xmlns="" id="{36BDE8B1-2573-A7E7-3CE4-D6357639333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78BCA25-03C9-4D39-AE99-377C70CAC6A1}" type="slidenum">
              <a:rPr lang="it-IT" smtClean="0"/>
              <a:t>25</a:t>
            </a:fld>
            <a:endParaRPr lang="it-IT"/>
          </a:p>
        </p:txBody>
      </p:sp>
      <p:pic>
        <p:nvPicPr>
          <p:cNvPr id="4" name="Immagine 3" descr="Immagine che contiene testo, screenshot, monitor, schermo&#10;&#10;Descrizione generata automaticamente">
            <a:extLst>
              <a:ext uri="{FF2B5EF4-FFF2-40B4-BE49-F238E27FC236}">
                <a16:creationId xmlns:a16="http://schemas.microsoft.com/office/drawing/2014/main" xmlns="" id="{6F9C82FF-2DFA-2302-26A5-7132C5560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173" y="2023436"/>
            <a:ext cx="3776776" cy="2131293"/>
          </a:xfrm>
          <a:prstGeom prst="rect">
            <a:avLst/>
          </a:prstGeom>
        </p:spPr>
      </p:pic>
      <p:pic>
        <p:nvPicPr>
          <p:cNvPr id="6" name="Immagine 5" descr="Immagine che contiene apparecchio&#10;&#10;Descrizione generata automaticamente">
            <a:extLst>
              <a:ext uri="{FF2B5EF4-FFF2-40B4-BE49-F238E27FC236}">
                <a16:creationId xmlns:a16="http://schemas.microsoft.com/office/drawing/2014/main" xmlns="" id="{FBF2217C-7BBF-5C90-ED75-0893CA91F2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8" t="31616" r="60940" b="49272"/>
          <a:stretch/>
        </p:blipFill>
        <p:spPr>
          <a:xfrm>
            <a:off x="381892" y="988771"/>
            <a:ext cx="3557672" cy="3795513"/>
          </a:xfrm>
          <a:prstGeom prst="rect">
            <a:avLst/>
          </a:prstGeom>
        </p:spPr>
      </p:pic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DB80CD66-1B36-1916-F25D-2DE88163728D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1657436" y="1725539"/>
            <a:ext cx="375896" cy="1507757"/>
          </a:xfrm>
          <a:prstGeom prst="line">
            <a:avLst/>
          </a:prstGeom>
          <a:ln w="2857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12949FF2-BFF8-C335-7C6E-BE9FD61464A9}"/>
              </a:ext>
            </a:extLst>
          </p:cNvPr>
          <p:cNvSpPr txBox="1"/>
          <p:nvPr/>
        </p:nvSpPr>
        <p:spPr>
          <a:xfrm>
            <a:off x="157397" y="2204252"/>
            <a:ext cx="118330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/>
              <a:t>pre-infusion </a:t>
            </a:r>
            <a:endParaRPr lang="it-IT" sz="1200" b="1" dirty="0"/>
          </a:p>
        </p:txBody>
      </p: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xmlns="" id="{97A9C855-0CE5-86A9-A1A2-1E55790DC0E0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749051" y="2481251"/>
            <a:ext cx="709492" cy="817623"/>
          </a:xfrm>
          <a:prstGeom prst="line">
            <a:avLst/>
          </a:prstGeom>
          <a:ln w="2857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xmlns="" id="{EE1487C9-985A-539C-3E87-84FA401423CB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2644726" y="2487903"/>
            <a:ext cx="902078" cy="810971"/>
          </a:xfrm>
          <a:prstGeom prst="line">
            <a:avLst/>
          </a:prstGeom>
          <a:ln w="2857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xmlns="" id="{52B4E350-9AB7-2B2B-D424-B3BD953C3E79}"/>
              </a:ext>
            </a:extLst>
          </p:cNvPr>
          <p:cNvSpPr txBox="1"/>
          <p:nvPr/>
        </p:nvSpPr>
        <p:spPr>
          <a:xfrm>
            <a:off x="970671" y="1448540"/>
            <a:ext cx="137352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Start </a:t>
            </a:r>
            <a:r>
              <a:rPr lang="ko-KR" altLang="en-US" sz="1200" b="1" dirty="0" smtClean="0"/>
              <a:t>추출 구간</a:t>
            </a:r>
            <a:endParaRPr lang="it-IT" sz="1200" b="1" dirty="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xmlns="" id="{6C85B95E-1331-14D3-AA9C-22A61BD32794}"/>
              </a:ext>
            </a:extLst>
          </p:cNvPr>
          <p:cNvSpPr txBox="1"/>
          <p:nvPr/>
        </p:nvSpPr>
        <p:spPr>
          <a:xfrm>
            <a:off x="2955150" y="2210904"/>
            <a:ext cx="118330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/>
              <a:t>post-infusion </a:t>
            </a:r>
            <a:endParaRPr lang="it-IT" sz="1200" b="1" dirty="0"/>
          </a:p>
        </p:txBody>
      </p:sp>
    </p:spTree>
    <p:extLst>
      <p:ext uri="{BB962C8B-B14F-4D97-AF65-F5344CB8AC3E}">
        <p14:creationId xmlns:p14="http://schemas.microsoft.com/office/powerpoint/2010/main" val="3968348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xmlns="" id="{908AE495-76AD-4E12-8CA3-0E1AC0E8A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97" y="295123"/>
            <a:ext cx="6995120" cy="399600"/>
          </a:xfrm>
        </p:spPr>
        <p:txBody>
          <a:bodyPr/>
          <a:lstStyle/>
          <a:p>
            <a:pPr algn="l"/>
            <a:r>
              <a:rPr lang="en-US" sz="2200" dirty="0">
                <a:solidFill>
                  <a:schemeClr val="tx1"/>
                </a:solidFill>
                <a:latin typeface="+mj-lt"/>
              </a:rPr>
              <a:t>Software: advanced diagnostic</a:t>
            </a:r>
          </a:p>
        </p:txBody>
      </p:sp>
      <p:cxnSp>
        <p:nvCxnSpPr>
          <p:cNvPr id="9" name="Connettore 1 14">
            <a:extLst>
              <a:ext uri="{FF2B5EF4-FFF2-40B4-BE49-F238E27FC236}">
                <a16:creationId xmlns:a16="http://schemas.microsoft.com/office/drawing/2014/main" xmlns="" id="{74A4A97D-BD74-42A9-8C1A-64D157C82887}"/>
              </a:ext>
            </a:extLst>
          </p:cNvPr>
          <p:cNvCxnSpPr>
            <a:cxnSpLocks/>
          </p:cNvCxnSpPr>
          <p:nvPr/>
        </p:nvCxnSpPr>
        <p:spPr>
          <a:xfrm>
            <a:off x="157397" y="694723"/>
            <a:ext cx="8845926" cy="0"/>
          </a:xfrm>
          <a:prstGeom prst="straightConnector1">
            <a:avLst/>
          </a:prstGeom>
          <a:noFill/>
          <a:ln w="9528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</p:cxnSp>
      <p:pic>
        <p:nvPicPr>
          <p:cNvPr id="3" name="Segnaposto contenuto 2" descr="Immagine che contiene oggetto, orologio&#10;&#10;Descrizione generata automaticamente">
            <a:extLst>
              <a:ext uri="{FF2B5EF4-FFF2-40B4-BE49-F238E27FC236}">
                <a16:creationId xmlns:a16="http://schemas.microsoft.com/office/drawing/2014/main" xmlns="" id="{DF4A6396-52E1-407C-ADAF-017E3D5B2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97" y="13447"/>
            <a:ext cx="1612406" cy="680296"/>
          </a:xfr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63C70839-C997-EEAD-7F26-5B9A904102E3}"/>
              </a:ext>
            </a:extLst>
          </p:cNvPr>
          <p:cNvSpPr txBox="1"/>
          <p:nvPr/>
        </p:nvSpPr>
        <p:spPr>
          <a:xfrm>
            <a:off x="4572000" y="733206"/>
            <a:ext cx="441460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"</a:t>
            </a:r>
            <a:r>
              <a:rPr lang="ko-KR" altLang="en-US" sz="1400" dirty="0"/>
              <a:t>기술</a:t>
            </a:r>
            <a:r>
              <a:rPr lang="en-US" altLang="ko-KR" sz="1400" dirty="0"/>
              <a:t>" </a:t>
            </a:r>
            <a:r>
              <a:rPr lang="ko-KR" altLang="en-US" sz="1400" dirty="0"/>
              <a:t>메뉴에는 터치 스크린에서 모든 회로 및 다양한 </a:t>
            </a:r>
            <a:r>
              <a:rPr lang="ko-KR" altLang="en-US" sz="1400" dirty="0" smtClean="0"/>
              <a:t> </a:t>
            </a:r>
            <a:r>
              <a:rPr lang="ko-KR" altLang="en-US" sz="1400" dirty="0"/>
              <a:t>요소</a:t>
            </a:r>
            <a:r>
              <a:rPr lang="en-US" altLang="ko-KR" sz="1400" dirty="0"/>
              <a:t>(</a:t>
            </a:r>
            <a:r>
              <a:rPr lang="ko-KR" altLang="en-US" sz="1400" dirty="0"/>
              <a:t>펌프</a:t>
            </a:r>
            <a:r>
              <a:rPr lang="en-US" altLang="ko-KR" sz="1400" dirty="0" smtClean="0"/>
              <a:t>, </a:t>
            </a:r>
            <a:r>
              <a:rPr lang="ko-KR" altLang="en-US" sz="1400" dirty="0" err="1"/>
              <a:t>솔레노이드</a:t>
            </a:r>
            <a:r>
              <a:rPr lang="ko-KR" altLang="en-US" sz="1400" dirty="0"/>
              <a:t> 밸브</a:t>
            </a:r>
            <a:r>
              <a:rPr lang="en-US" altLang="ko-KR" sz="1400" dirty="0"/>
              <a:t>, </a:t>
            </a:r>
            <a:r>
              <a:rPr lang="ko-KR" altLang="en-US" sz="1400" dirty="0" err="1" smtClean="0"/>
              <a:t>히팅코일</a:t>
            </a:r>
            <a:r>
              <a:rPr lang="en-US" altLang="ko-KR" sz="1400" dirty="0" smtClean="0"/>
              <a:t>, </a:t>
            </a:r>
            <a:r>
              <a:rPr lang="ko-KR" altLang="en-US" sz="1400" dirty="0"/>
              <a:t>센서</a:t>
            </a:r>
            <a:r>
              <a:rPr lang="en-US" altLang="ko-KR" sz="1400" dirty="0"/>
              <a:t>, </a:t>
            </a:r>
            <a:r>
              <a:rPr lang="ko-KR" altLang="en-US" sz="1400" dirty="0"/>
              <a:t>유량계</a:t>
            </a:r>
            <a:r>
              <a:rPr lang="en-US" altLang="ko-KR" sz="1400" dirty="0"/>
              <a:t>)</a:t>
            </a:r>
            <a:r>
              <a:rPr lang="ko-KR" altLang="en-US" sz="1400" dirty="0"/>
              <a:t>가 정상 작동 중인지 신속하게 확인할 수 있는 </a:t>
            </a:r>
            <a:r>
              <a:rPr lang="ko-KR" altLang="en-US" sz="1400" dirty="0" smtClean="0"/>
              <a:t>기능을 갖추고 있습니다</a:t>
            </a:r>
            <a:r>
              <a:rPr lang="en-US" altLang="ko-KR" sz="1400" dirty="0" smtClean="0"/>
              <a:t>. </a:t>
            </a:r>
            <a:endParaRPr lang="en-US" sz="1400" dirty="0"/>
          </a:p>
          <a:p>
            <a:endParaRPr lang="en-US" sz="1400" dirty="0"/>
          </a:p>
          <a:p>
            <a:r>
              <a:rPr lang="en-US" altLang="ko-KR" sz="1400" dirty="0" smtClean="0"/>
              <a:t>Advanced diagnostic (</a:t>
            </a:r>
            <a:r>
              <a:rPr lang="ko-KR" altLang="en-US" sz="1400" dirty="0"/>
              <a:t>고급 진단</a:t>
            </a:r>
            <a:r>
              <a:rPr lang="en-US" altLang="ko-KR" sz="1400" dirty="0"/>
              <a:t>)</a:t>
            </a:r>
            <a:r>
              <a:rPr lang="ko-KR" altLang="en-US" sz="1400" dirty="0"/>
              <a:t>을 사용하면 </a:t>
            </a:r>
            <a:endParaRPr lang="en-US" altLang="ko-KR" sz="1400" dirty="0" smtClean="0"/>
          </a:p>
          <a:p>
            <a:r>
              <a:rPr lang="ko-KR" altLang="en-US" sz="1400" dirty="0" smtClean="0"/>
              <a:t>유압 회로 도를 통해 점검해야 </a:t>
            </a:r>
            <a:r>
              <a:rPr lang="ko-KR" altLang="en-US" sz="1400" dirty="0"/>
              <a:t>할 구성 요소를 </a:t>
            </a:r>
            <a:r>
              <a:rPr lang="ko-KR" altLang="en-US" sz="1400" dirty="0" smtClean="0"/>
              <a:t>빠르게 선택 할 </a:t>
            </a:r>
            <a:r>
              <a:rPr lang="ko-KR" altLang="en-US" sz="1400" dirty="0"/>
              <a:t>수 있습니다</a:t>
            </a:r>
            <a:r>
              <a:rPr lang="en-US" altLang="ko-KR" sz="1400" dirty="0"/>
              <a:t>.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endParaRPr lang="en-US" altLang="ko-KR" sz="1400" dirty="0" smtClean="0"/>
          </a:p>
          <a:p>
            <a:r>
              <a:rPr lang="ko-KR" altLang="en-US" sz="1400" dirty="0" smtClean="0"/>
              <a:t>서비스 </a:t>
            </a:r>
            <a:r>
              <a:rPr lang="ko-KR" altLang="en-US" sz="1400" dirty="0"/>
              <a:t>상태</a:t>
            </a:r>
            <a:r>
              <a:rPr lang="en-US" altLang="ko-KR" sz="1400" dirty="0"/>
              <a:t>(</a:t>
            </a:r>
            <a:r>
              <a:rPr lang="ko-KR" altLang="en-US" sz="1400" dirty="0"/>
              <a:t>펌프 및 </a:t>
            </a:r>
            <a:r>
              <a:rPr lang="ko-KR" altLang="en-US" sz="1400" dirty="0" err="1" smtClean="0"/>
              <a:t>히팅</a:t>
            </a:r>
            <a:r>
              <a:rPr lang="en-US" altLang="ko-KR" sz="1400" dirty="0" smtClean="0"/>
              <a:t>), </a:t>
            </a:r>
            <a:r>
              <a:rPr lang="en-US" altLang="ko-KR" sz="1400" dirty="0"/>
              <a:t>INVICTA </a:t>
            </a:r>
            <a:r>
              <a:rPr lang="ko-KR" altLang="en-US" sz="1400" dirty="0"/>
              <a:t>커피 회로 및 </a:t>
            </a:r>
            <a:r>
              <a:rPr lang="en-US" altLang="ko-KR" sz="1400" dirty="0"/>
              <a:t>X-Tea </a:t>
            </a:r>
            <a:r>
              <a:rPr lang="ko-KR" altLang="en-US" sz="1400" dirty="0" smtClean="0"/>
              <a:t>회로도 확인 가능 </a:t>
            </a:r>
            <a:endParaRPr lang="en-US" sz="140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xmlns="" id="{36BDE8B1-2573-A7E7-3CE4-D6357639333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78BCA25-03C9-4D39-AE99-377C70CAC6A1}" type="slidenum">
              <a:rPr lang="it-IT" smtClean="0"/>
              <a:t>26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F9818A84-9E77-D2A5-24BD-99E18067E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29" y="2925113"/>
            <a:ext cx="3677477" cy="2076242"/>
          </a:xfrm>
          <a:prstGeom prst="rect">
            <a:avLst/>
          </a:prstGeom>
        </p:spPr>
      </p:pic>
      <p:pic>
        <p:nvPicPr>
          <p:cNvPr id="10" name="Immagine 9" descr="Immagine che contiene testo, monitor, nero, visualizzato&#10;&#10;Descrizione generata automaticamente">
            <a:extLst>
              <a:ext uri="{FF2B5EF4-FFF2-40B4-BE49-F238E27FC236}">
                <a16:creationId xmlns:a16="http://schemas.microsoft.com/office/drawing/2014/main" xmlns="" id="{EDBFB166-C58C-226E-9116-1A9B2FA551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"/>
          <a:stretch/>
        </p:blipFill>
        <p:spPr>
          <a:xfrm>
            <a:off x="414129" y="771394"/>
            <a:ext cx="3677477" cy="208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06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0E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D001920A-8E51-492D-BBAC-E02C742D1520}"/>
              </a:ext>
            </a:extLst>
          </p:cNvPr>
          <p:cNvSpPr/>
          <p:nvPr/>
        </p:nvSpPr>
        <p:spPr>
          <a:xfrm>
            <a:off x="0" y="0"/>
            <a:ext cx="5026234" cy="5143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it-IT" sz="135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feld 11">
            <a:extLst>
              <a:ext uri="{FF2B5EF4-FFF2-40B4-BE49-F238E27FC236}">
                <a16:creationId xmlns:a16="http://schemas.microsoft.com/office/drawing/2014/main" xmlns="" id="{2ACEBFA3-C357-49E2-A2DF-C9B9C6C89D2A}"/>
              </a:ext>
            </a:extLst>
          </p:cNvPr>
          <p:cNvSpPr txBox="1"/>
          <p:nvPr/>
        </p:nvSpPr>
        <p:spPr>
          <a:xfrm>
            <a:off x="5434601" y="2156667"/>
            <a:ext cx="4464221" cy="28007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Headquarters, Production Plant and R&amp;D Centers</a:t>
            </a:r>
            <a:endParaRPr lang="de-CH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Rancilio Group S.p.A.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						</a:t>
            </a:r>
            <a:endParaRPr lang="de-CH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Viale della Repubblica 40					</a:t>
            </a:r>
            <a:endParaRPr lang="de-CH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20015 Villastanza di Parabiago (MI) – Italy		</a:t>
            </a:r>
            <a:endParaRPr lang="de-CH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Ph. +39 0331 408200						</a:t>
            </a:r>
            <a:endParaRPr 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cs typeface="Calibri"/>
            </a:endParaRPr>
          </a:p>
          <a:p>
            <a:pPr lvl="0"/>
            <a:r>
              <a:rPr lang="it-IT" sz="1100" b="1" dirty="0"/>
              <a:t>Egro Suisse AG</a:t>
            </a:r>
            <a:endParaRPr lang="it-IT" sz="1100" b="1" dirty="0">
              <a:cs typeface="Calibri"/>
            </a:endParaRPr>
          </a:p>
          <a:p>
            <a:pPr lvl="0"/>
            <a:r>
              <a:rPr lang="it-IT" sz="1100" dirty="0" err="1"/>
              <a:t>Bahnhofstrasse</a:t>
            </a:r>
            <a:r>
              <a:rPr lang="it-IT" sz="1100" dirty="0"/>
              <a:t> 66</a:t>
            </a:r>
            <a:endParaRPr lang="it-IT" sz="1100" dirty="0">
              <a:cs typeface="Calibri"/>
            </a:endParaRPr>
          </a:p>
          <a:p>
            <a:pPr lvl="0"/>
            <a:r>
              <a:rPr lang="it-IT" sz="1100" dirty="0"/>
              <a:t>5605 </a:t>
            </a:r>
            <a:r>
              <a:rPr lang="it-IT" sz="1100" dirty="0" err="1"/>
              <a:t>Dottikon</a:t>
            </a:r>
            <a:r>
              <a:rPr lang="it-IT" sz="1100" dirty="0"/>
              <a:t> – </a:t>
            </a:r>
            <a:r>
              <a:rPr lang="it-IT" sz="1100" dirty="0" err="1"/>
              <a:t>Switzerland</a:t>
            </a:r>
            <a:endParaRPr lang="it-IT" sz="1100" dirty="0">
              <a:cs typeface="Calibri"/>
            </a:endParaRPr>
          </a:p>
          <a:p>
            <a:r>
              <a:rPr lang="en-US" sz="1100" dirty="0"/>
              <a:t>Ph. +41 (0)56 616 95 95</a:t>
            </a:r>
            <a:endParaRPr lang="de-CH" sz="1100" dirty="0">
              <a:cs typeface="Calibri"/>
            </a:endParaRPr>
          </a:p>
          <a:p>
            <a:pPr lvl="0"/>
            <a:endParaRPr lang="de-CH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"/>
            </a:endParaRPr>
          </a:p>
          <a:p>
            <a:pPr lvl="0"/>
            <a:endParaRPr lang="de-CH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www.ranciliogroup.com</a:t>
            </a:r>
            <a:endParaRPr lang="de-CH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pic>
        <p:nvPicPr>
          <p:cNvPr id="14" name="Grafik 2" descr="Ein Bild, das Tisch enthält.&#10;&#10;Automatisch generierte Beschreibung">
            <a:extLst>
              <a:ext uri="{FF2B5EF4-FFF2-40B4-BE49-F238E27FC236}">
                <a16:creationId xmlns:a16="http://schemas.microsoft.com/office/drawing/2014/main" xmlns="" id="{FEF4CD7C-BB14-4DC7-83FF-A0F2FC467B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22" y="214462"/>
            <a:ext cx="2756857" cy="918952"/>
          </a:xfrm>
          <a:prstGeom prst="rect">
            <a:avLst/>
          </a:prstGeom>
        </p:spPr>
      </p:pic>
      <p:pic>
        <p:nvPicPr>
          <p:cNvPr id="15" name="Immagine 14" descr="in">
            <a:hlinkClick r:id="rId3"/>
            <a:extLst>
              <a:ext uri="{FF2B5EF4-FFF2-40B4-BE49-F238E27FC236}">
                <a16:creationId xmlns:a16="http://schemas.microsoft.com/office/drawing/2014/main" xmlns="" id="{30A3128A-EF5E-46C1-B120-E0D7624560F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526" y="4575608"/>
            <a:ext cx="157376" cy="151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magine 15" descr="Facebook">
            <a:hlinkClick r:id="rId5"/>
            <a:extLst>
              <a:ext uri="{FF2B5EF4-FFF2-40B4-BE49-F238E27FC236}">
                <a16:creationId xmlns:a16="http://schemas.microsoft.com/office/drawing/2014/main" xmlns="" id="{169C9CBB-2311-4705-8E05-A7A12D6A0D5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06" y="4586888"/>
            <a:ext cx="157376" cy="151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magine 16" descr="ig">
            <a:hlinkClick r:id="rId7"/>
            <a:extLst>
              <a:ext uri="{FF2B5EF4-FFF2-40B4-BE49-F238E27FC236}">
                <a16:creationId xmlns:a16="http://schemas.microsoft.com/office/drawing/2014/main" xmlns="" id="{B7464EB0-8780-428A-A33C-4E4D344FC3F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31" y="4608832"/>
            <a:ext cx="157376" cy="151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magine 17" descr="yotube">
            <a:hlinkClick r:id="rId9"/>
            <a:extLst>
              <a:ext uri="{FF2B5EF4-FFF2-40B4-BE49-F238E27FC236}">
                <a16:creationId xmlns:a16="http://schemas.microsoft.com/office/drawing/2014/main" xmlns="" id="{DE1D11A5-D5D6-4733-A911-CD2D7550A2E8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38" y="4586888"/>
            <a:ext cx="157376" cy="151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magine 18" descr="twitter">
            <a:hlinkClick r:id="rId11"/>
            <a:extLst>
              <a:ext uri="{FF2B5EF4-FFF2-40B4-BE49-F238E27FC236}">
                <a16:creationId xmlns:a16="http://schemas.microsoft.com/office/drawing/2014/main" xmlns="" id="{AD8E3E90-18AE-4257-8EF8-8FBDE3CDC4EB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164" y="4586888"/>
            <a:ext cx="157376" cy="151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 descr="Immagine che contiene disegnando&#10;&#10;Descrizione generata automaticamente">
            <a:extLst>
              <a:ext uri="{FF2B5EF4-FFF2-40B4-BE49-F238E27FC236}">
                <a16:creationId xmlns:a16="http://schemas.microsoft.com/office/drawing/2014/main" xmlns="" id="{B1200114-73EE-49ED-B028-67390DB5D35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507" y="321512"/>
            <a:ext cx="1670607" cy="704852"/>
          </a:xfrm>
          <a:prstGeom prst="rect">
            <a:avLst/>
          </a:prstGeom>
        </p:spPr>
      </p:pic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67404A48-117B-76B5-CA67-96F054CC4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4B5A-A48C-44CD-91D4-60556EAA645B}" type="datetime1">
              <a:rPr lang="it-IT" smtClean="0"/>
              <a:t>05/09/2022</a:t>
            </a:fld>
            <a:endParaRPr lang="de-CH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8F333BA2-83A2-E41E-30F7-B5D67DAE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11BA-AA12-44EC-8677-B9C64BF54123}" type="slidenum">
              <a:rPr lang="de-CH" smtClean="0"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16703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apparecchio&#10;&#10;Descrizione generata automaticamente">
            <a:extLst>
              <a:ext uri="{FF2B5EF4-FFF2-40B4-BE49-F238E27FC236}">
                <a16:creationId xmlns:a16="http://schemas.microsoft.com/office/drawing/2014/main" xmlns="" id="{0E51E314-C8AB-87DD-4E3E-ACD87ED634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3" t="26820" b="11784"/>
          <a:stretch/>
        </p:blipFill>
        <p:spPr>
          <a:xfrm>
            <a:off x="0" y="1014519"/>
            <a:ext cx="6081823" cy="3670635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xmlns="" id="{908AE495-76AD-4E12-8CA3-0E1AC0E8A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34" y="249492"/>
            <a:ext cx="6995120" cy="399600"/>
          </a:xfrm>
        </p:spPr>
        <p:txBody>
          <a:bodyPr/>
          <a:lstStyle/>
          <a:p>
            <a:pPr algn="l"/>
            <a:r>
              <a:rPr lang="en-US" sz="2200" dirty="0">
                <a:solidFill>
                  <a:schemeClr val="tx1"/>
                </a:solidFill>
                <a:latin typeface="+mj-lt"/>
              </a:rPr>
              <a:t>Overview</a:t>
            </a:r>
          </a:p>
        </p:txBody>
      </p:sp>
      <p:cxnSp>
        <p:nvCxnSpPr>
          <p:cNvPr id="9" name="Connettore 1 14">
            <a:extLst>
              <a:ext uri="{FF2B5EF4-FFF2-40B4-BE49-F238E27FC236}">
                <a16:creationId xmlns:a16="http://schemas.microsoft.com/office/drawing/2014/main" xmlns="" id="{74A4A97D-BD74-42A9-8C1A-64D157C82887}"/>
              </a:ext>
            </a:extLst>
          </p:cNvPr>
          <p:cNvCxnSpPr>
            <a:cxnSpLocks/>
          </p:cNvCxnSpPr>
          <p:nvPr/>
        </p:nvCxnSpPr>
        <p:spPr>
          <a:xfrm>
            <a:off x="157397" y="694723"/>
            <a:ext cx="8845926" cy="0"/>
          </a:xfrm>
          <a:prstGeom prst="straightConnector1">
            <a:avLst/>
          </a:prstGeom>
          <a:noFill/>
          <a:ln w="9528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</p:cxnSp>
      <p:pic>
        <p:nvPicPr>
          <p:cNvPr id="3" name="Segnaposto contenuto 2" descr="Immagine che contiene oggetto, orologio&#10;&#10;Descrizione generata automaticamente">
            <a:extLst>
              <a:ext uri="{FF2B5EF4-FFF2-40B4-BE49-F238E27FC236}">
                <a16:creationId xmlns:a16="http://schemas.microsoft.com/office/drawing/2014/main" xmlns="" id="{DF4A6396-52E1-407C-ADAF-017E3D5B2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97" y="13447"/>
            <a:ext cx="1612406" cy="680296"/>
          </a:xfr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63C70839-C997-EEAD-7F26-5B9A904102E3}"/>
              </a:ext>
            </a:extLst>
          </p:cNvPr>
          <p:cNvSpPr txBox="1"/>
          <p:nvPr/>
        </p:nvSpPr>
        <p:spPr>
          <a:xfrm>
            <a:off x="5152247" y="1311023"/>
            <a:ext cx="38510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dirty="0" err="1"/>
              <a:t>Invicta</a:t>
            </a:r>
            <a:r>
              <a:rPr lang="ko-KR" altLang="en-US" sz="1400" dirty="0"/>
              <a:t>는 신뢰할 수 있고 안정적이며 사용하기 쉬운 단일 보일러 </a:t>
            </a:r>
            <a:r>
              <a:rPr lang="ko-KR" altLang="en-US" sz="1400" dirty="0" err="1"/>
              <a:t>에스프레소</a:t>
            </a:r>
            <a:r>
              <a:rPr lang="ko-KR" altLang="en-US" sz="1400" dirty="0"/>
              <a:t> </a:t>
            </a:r>
            <a:r>
              <a:rPr lang="ko-KR" altLang="en-US" sz="1400" dirty="0" err="1"/>
              <a:t>머신으로</a:t>
            </a:r>
            <a:r>
              <a:rPr lang="ko-KR" altLang="en-US" sz="1400" dirty="0"/>
              <a:t> 모던하고 </a:t>
            </a:r>
            <a:r>
              <a:rPr lang="ko-KR" altLang="en-US" sz="1400" dirty="0" err="1"/>
              <a:t>깔끔</a:t>
            </a:r>
            <a:r>
              <a:rPr lang="ko-KR" altLang="en-US" sz="1400" dirty="0"/>
              <a:t> </a:t>
            </a:r>
            <a:r>
              <a:rPr lang="ko-KR" altLang="en-US" sz="1400" dirty="0" smtClean="0"/>
              <a:t>하게 </a:t>
            </a:r>
            <a:r>
              <a:rPr lang="ko-KR" altLang="en-US" sz="1400" dirty="0"/>
              <a:t>디자인 되었습니다</a:t>
            </a:r>
            <a:r>
              <a:rPr lang="en-US" altLang="ko-KR" sz="1400" dirty="0"/>
              <a:t>. </a:t>
            </a:r>
            <a:r>
              <a:rPr lang="en-US" altLang="ko-KR" sz="1400" dirty="0" err="1"/>
              <a:t>Invicta</a:t>
            </a:r>
            <a:r>
              <a:rPr lang="ko-KR" altLang="en-US" sz="1400" dirty="0"/>
              <a:t>는 커피</a:t>
            </a:r>
            <a:r>
              <a:rPr lang="en-US" altLang="ko-KR" sz="1400" dirty="0"/>
              <a:t>, </a:t>
            </a:r>
            <a:r>
              <a:rPr lang="ko-KR" altLang="en-US" sz="1400" dirty="0"/>
              <a:t>물</a:t>
            </a:r>
            <a:r>
              <a:rPr lang="en-US" altLang="ko-KR" sz="1400" dirty="0"/>
              <a:t>, </a:t>
            </a:r>
            <a:r>
              <a:rPr lang="ko-KR" altLang="en-US" sz="1400" dirty="0"/>
              <a:t>스팀 기능이 전자로 제어 </a:t>
            </a:r>
            <a:r>
              <a:rPr lang="ko-KR" altLang="en-US" sz="1400" dirty="0" smtClean="0"/>
              <a:t>되어 </a:t>
            </a:r>
            <a:r>
              <a:rPr lang="ko-KR" altLang="en-US" sz="1400" dirty="0"/>
              <a:t>서비스를 가속화하고 모든 바리스타들이 </a:t>
            </a:r>
            <a:r>
              <a:rPr lang="ko-KR" altLang="en-US" sz="1400" dirty="0" smtClean="0"/>
              <a:t>쉽게 접근 하여 추출을 할 수 있게 설계 되었습니다</a:t>
            </a:r>
            <a:r>
              <a:rPr lang="en-US" altLang="ko-KR" sz="1400" dirty="0" smtClean="0"/>
              <a:t>.</a:t>
            </a:r>
            <a:endParaRPr lang="en-US" sz="140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xmlns="" id="{7F905CB9-DF95-EFFE-3BF7-9BFC924CEA29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fld id="{AF23BA2D-43A9-460C-9475-BE52CF23AA52}" type="datetime1">
              <a:rPr lang="it-IT" smtClean="0"/>
              <a:t>05/09/2022</a:t>
            </a:fld>
            <a:endParaRPr lang="it-IT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xmlns="" id="{36BDE8B1-2573-A7E7-3CE4-D6357639333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78BCA25-03C9-4D39-AE99-377C70CAC6A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2167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xmlns="" id="{908AE495-76AD-4E12-8CA3-0E1AC0E8A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34" y="249492"/>
            <a:ext cx="6995120" cy="399600"/>
          </a:xfrm>
        </p:spPr>
        <p:txBody>
          <a:bodyPr/>
          <a:lstStyle/>
          <a:p>
            <a:pPr algn="l"/>
            <a:r>
              <a:rPr lang="en-US" sz="2200" dirty="0">
                <a:solidFill>
                  <a:schemeClr val="tx1"/>
                </a:solidFill>
                <a:latin typeface="+mj-lt"/>
              </a:rPr>
              <a:t>Highlights 2GR</a:t>
            </a:r>
          </a:p>
        </p:txBody>
      </p:sp>
      <p:cxnSp>
        <p:nvCxnSpPr>
          <p:cNvPr id="9" name="Connettore 1 14">
            <a:extLst>
              <a:ext uri="{FF2B5EF4-FFF2-40B4-BE49-F238E27FC236}">
                <a16:creationId xmlns:a16="http://schemas.microsoft.com/office/drawing/2014/main" xmlns="" id="{74A4A97D-BD74-42A9-8C1A-64D157C82887}"/>
              </a:ext>
            </a:extLst>
          </p:cNvPr>
          <p:cNvCxnSpPr>
            <a:cxnSpLocks/>
          </p:cNvCxnSpPr>
          <p:nvPr/>
        </p:nvCxnSpPr>
        <p:spPr>
          <a:xfrm>
            <a:off x="157397" y="694723"/>
            <a:ext cx="8845926" cy="0"/>
          </a:xfrm>
          <a:prstGeom prst="straightConnector1">
            <a:avLst/>
          </a:prstGeom>
          <a:noFill/>
          <a:ln w="9528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</p:cxnSp>
      <p:pic>
        <p:nvPicPr>
          <p:cNvPr id="3" name="Segnaposto contenuto 2" descr="Immagine che contiene oggetto, orologio&#10;&#10;Descrizione generata automaticamente">
            <a:extLst>
              <a:ext uri="{FF2B5EF4-FFF2-40B4-BE49-F238E27FC236}">
                <a16:creationId xmlns:a16="http://schemas.microsoft.com/office/drawing/2014/main" xmlns="" id="{DF4A6396-52E1-407C-ADAF-017E3D5B2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97" y="13447"/>
            <a:ext cx="1612406" cy="680296"/>
          </a:xfrm>
        </p:spPr>
      </p:pic>
      <p:sp>
        <p:nvSpPr>
          <p:cNvPr id="21" name="Segnaposto data 20">
            <a:extLst>
              <a:ext uri="{FF2B5EF4-FFF2-40B4-BE49-F238E27FC236}">
                <a16:creationId xmlns:a16="http://schemas.microsoft.com/office/drawing/2014/main" xmlns="" id="{92218F51-064D-6C92-9662-35B10F67AD4A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fld id="{F6BD7324-7D88-4D0B-81ED-71E72053CCBD}" type="datetime1">
              <a:rPr lang="it-IT" smtClean="0"/>
              <a:t>05/09/2022</a:t>
            </a:fld>
            <a:endParaRPr lang="it-IT"/>
          </a:p>
        </p:txBody>
      </p:sp>
      <p:sp>
        <p:nvSpPr>
          <p:cNvPr id="22" name="Segnaposto numero diapositiva 21">
            <a:extLst>
              <a:ext uri="{FF2B5EF4-FFF2-40B4-BE49-F238E27FC236}">
                <a16:creationId xmlns:a16="http://schemas.microsoft.com/office/drawing/2014/main" xmlns="" id="{DB7DE42C-D188-070E-03F5-A49359CB679C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78BCA25-03C9-4D39-AE99-377C70CAC6A1}" type="slidenum">
              <a:rPr lang="it-IT" smtClean="0"/>
              <a:t>4</a:t>
            </a:fld>
            <a:endParaRPr lang="it-IT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xmlns="" id="{3961F705-D2D2-67A5-88E4-A754C5D173DA}"/>
              </a:ext>
            </a:extLst>
          </p:cNvPr>
          <p:cNvGrpSpPr/>
          <p:nvPr/>
        </p:nvGrpSpPr>
        <p:grpSpPr>
          <a:xfrm>
            <a:off x="-25683" y="1094762"/>
            <a:ext cx="5714421" cy="3088196"/>
            <a:chOff x="442151" y="1094762"/>
            <a:chExt cx="5714421" cy="3088196"/>
          </a:xfrm>
        </p:grpSpPr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xmlns="" id="{51FBC86C-43FB-ABAD-3D21-05FC3CDB782D}"/>
                </a:ext>
              </a:extLst>
            </p:cNvPr>
            <p:cNvGrpSpPr/>
            <p:nvPr/>
          </p:nvGrpSpPr>
          <p:grpSpPr>
            <a:xfrm>
              <a:off x="699977" y="1094762"/>
              <a:ext cx="5456595" cy="3088196"/>
              <a:chOff x="264034" y="1360581"/>
              <a:chExt cx="5456595" cy="3088196"/>
            </a:xfrm>
          </p:grpSpPr>
          <p:pic>
            <p:nvPicPr>
              <p:cNvPr id="4" name="Immagine 3">
                <a:extLst>
                  <a:ext uri="{FF2B5EF4-FFF2-40B4-BE49-F238E27FC236}">
                    <a16:creationId xmlns:a16="http://schemas.microsoft.com/office/drawing/2014/main" xmlns="" id="{0E51E314-C8AB-87DD-4E3E-ACD87ED634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7" b="647"/>
              <a:stretch/>
            </p:blipFill>
            <p:spPr>
              <a:xfrm>
                <a:off x="264034" y="1360581"/>
                <a:ext cx="5456595" cy="3088196"/>
              </a:xfrm>
              <a:prstGeom prst="rect">
                <a:avLst/>
              </a:prstGeom>
            </p:spPr>
          </p:pic>
          <p:cxnSp>
            <p:nvCxnSpPr>
              <p:cNvPr id="10" name="Connettore diritto 9">
                <a:extLst>
                  <a:ext uri="{FF2B5EF4-FFF2-40B4-BE49-F238E27FC236}">
                    <a16:creationId xmlns:a16="http://schemas.microsoft.com/office/drawing/2014/main" xmlns="" id="{DACA645D-7900-C9CD-5B0A-4F485B67D0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7559" y="1607969"/>
                <a:ext cx="0" cy="2125673"/>
              </a:xfrm>
              <a:prstGeom prst="line">
                <a:avLst/>
              </a:prstGeom>
              <a:ln w="28575">
                <a:solidFill>
                  <a:srgbClr val="E200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ttore diritto 10">
                <a:extLst>
                  <a:ext uri="{FF2B5EF4-FFF2-40B4-BE49-F238E27FC236}">
                    <a16:creationId xmlns:a16="http://schemas.microsoft.com/office/drawing/2014/main" xmlns="" id="{D621BE3D-BFDD-4838-17D2-5D84E4504A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0586" y="3891521"/>
                <a:ext cx="1000650" cy="419504"/>
              </a:xfrm>
              <a:prstGeom prst="line">
                <a:avLst/>
              </a:prstGeom>
              <a:ln w="28575">
                <a:solidFill>
                  <a:srgbClr val="E200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ttore diritto 12">
                <a:extLst>
                  <a:ext uri="{FF2B5EF4-FFF2-40B4-BE49-F238E27FC236}">
                    <a16:creationId xmlns:a16="http://schemas.microsoft.com/office/drawing/2014/main" xmlns="" id="{F3C88133-84DB-2382-E2CD-E79F163414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66532" y="3786807"/>
                <a:ext cx="3209260" cy="551098"/>
              </a:xfrm>
              <a:prstGeom prst="line">
                <a:avLst/>
              </a:prstGeom>
              <a:ln w="28575">
                <a:solidFill>
                  <a:srgbClr val="E200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xmlns="" id="{019B41C3-0849-1E63-11F4-9CDF1D19A0E9}"/>
                </a:ext>
              </a:extLst>
            </p:cNvPr>
            <p:cNvSpPr txBox="1"/>
            <p:nvPr/>
          </p:nvSpPr>
          <p:spPr>
            <a:xfrm>
              <a:off x="4094578" y="3835454"/>
              <a:ext cx="8213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/>
                <a:t>817 </a:t>
              </a:r>
              <a:r>
                <a:rPr lang="it-IT" sz="1200" b="1" dirty="0" smtClean="0"/>
                <a:t>mm</a:t>
              </a:r>
              <a:endParaRPr lang="it-IT" sz="1200" b="1" dirty="0"/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xmlns="" id="{44E801B4-8AC8-5098-614B-18988C0D2AEE}"/>
                </a:ext>
              </a:extLst>
            </p:cNvPr>
            <p:cNvSpPr txBox="1"/>
            <p:nvPr/>
          </p:nvSpPr>
          <p:spPr>
            <a:xfrm>
              <a:off x="1109401" y="3835454"/>
              <a:ext cx="8213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/>
                <a:t>600 </a:t>
              </a:r>
              <a:r>
                <a:rPr lang="it-IT" sz="1200" b="1" dirty="0" smtClean="0"/>
                <a:t>mm</a:t>
              </a:r>
              <a:endParaRPr lang="it-IT" sz="1200" b="1" dirty="0"/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xmlns="" id="{6DBB33A8-85DE-4BBD-7AD6-D11999BE6EB6}"/>
                </a:ext>
              </a:extLst>
            </p:cNvPr>
            <p:cNvSpPr txBox="1"/>
            <p:nvPr/>
          </p:nvSpPr>
          <p:spPr>
            <a:xfrm>
              <a:off x="442151" y="2145540"/>
              <a:ext cx="8213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/>
                <a:t>450 </a:t>
              </a:r>
              <a:r>
                <a:rPr lang="it-IT" sz="1200" b="1" dirty="0" smtClean="0"/>
                <a:t>mm</a:t>
              </a:r>
              <a:endParaRPr lang="it-IT" sz="1200" b="1" dirty="0"/>
            </a:p>
          </p:txBody>
        </p:sp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xmlns="" id="{64DB0A58-B288-187B-D55F-A92D2C8ED03C}"/>
              </a:ext>
            </a:extLst>
          </p:cNvPr>
          <p:cNvGrpSpPr/>
          <p:nvPr/>
        </p:nvGrpSpPr>
        <p:grpSpPr>
          <a:xfrm>
            <a:off x="193911" y="4130680"/>
            <a:ext cx="526578" cy="526578"/>
            <a:chOff x="6133170" y="3469077"/>
            <a:chExt cx="1125984" cy="1125984"/>
          </a:xfrm>
        </p:grpSpPr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xmlns="" id="{AF981FF3-94C7-F68E-9211-3E87E2492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3170" y="3469077"/>
              <a:ext cx="1125984" cy="1125984"/>
            </a:xfrm>
            <a:prstGeom prst="rect">
              <a:avLst/>
            </a:prstGeom>
          </p:spPr>
        </p:pic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xmlns="" id="{E871FFF6-A1F5-3C71-D1D2-542404F999E5}"/>
                </a:ext>
              </a:extLst>
            </p:cNvPr>
            <p:cNvSpPr txBox="1"/>
            <p:nvPr/>
          </p:nvSpPr>
          <p:spPr>
            <a:xfrm>
              <a:off x="6159210" y="3944428"/>
              <a:ext cx="1080415" cy="5594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>
                  <a:solidFill>
                    <a:schemeClr val="bg1"/>
                  </a:solidFill>
                </a:rPr>
                <a:t>75 Kg</a:t>
              </a:r>
            </a:p>
          </p:txBody>
        </p:sp>
      </p:grp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D9D81369-0A63-835F-D0B8-7A5E238219D8}"/>
              </a:ext>
            </a:extLst>
          </p:cNvPr>
          <p:cNvSpPr txBox="1"/>
          <p:nvPr/>
        </p:nvSpPr>
        <p:spPr>
          <a:xfrm>
            <a:off x="5507666" y="1342150"/>
            <a:ext cx="3404189" cy="2544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just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ko-KR" altLang="en-US" sz="1400" dirty="0" smtClean="0"/>
              <a:t>보일러 </a:t>
            </a:r>
            <a:r>
              <a:rPr lang="ko-KR" altLang="en-US" sz="1400" dirty="0"/>
              <a:t>용량 </a:t>
            </a:r>
            <a:endParaRPr lang="en-US" altLang="ko-KR" sz="1400" dirty="0" smtClean="0"/>
          </a:p>
          <a:p>
            <a:pPr marL="257175" indent="-257175" algn="just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en-US" altLang="ko-KR" sz="1400" dirty="0" smtClean="0"/>
              <a:t>11</a:t>
            </a:r>
            <a:r>
              <a:rPr lang="ko-KR" altLang="en-US" sz="1400" dirty="0" smtClean="0"/>
              <a:t>리터</a:t>
            </a:r>
            <a:endParaRPr lang="en-US" altLang="ko-KR" sz="1400" dirty="0" smtClean="0"/>
          </a:p>
          <a:p>
            <a:pPr marL="257175" indent="-257175" algn="just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en-US" altLang="ko-KR" sz="1400" dirty="0" smtClean="0"/>
              <a:t>220-240V/380-415V3N </a:t>
            </a:r>
          </a:p>
          <a:p>
            <a:pPr algn="just">
              <a:spcBef>
                <a:spcPts val="450"/>
              </a:spcBef>
            </a:pPr>
            <a:r>
              <a:rPr lang="en-US" altLang="ko-KR" sz="1400" dirty="0" smtClean="0"/>
              <a:t>       50-60Hz</a:t>
            </a:r>
            <a:r>
              <a:rPr lang="en-US" altLang="ko-KR" sz="1400" dirty="0"/>
              <a:t>, </a:t>
            </a:r>
            <a:r>
              <a:rPr lang="en-US" altLang="ko-KR" sz="1400" dirty="0" smtClean="0"/>
              <a:t>4600W</a:t>
            </a:r>
          </a:p>
          <a:p>
            <a:pPr marL="257175" indent="-257175" algn="just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en-US" altLang="ko-KR" sz="1400" dirty="0" smtClean="0"/>
              <a:t>70db </a:t>
            </a:r>
            <a:r>
              <a:rPr lang="ko-KR" altLang="en-US" sz="1400" dirty="0"/>
              <a:t>미만의 소음 </a:t>
            </a:r>
            <a:endParaRPr lang="en-US" altLang="ko-KR" sz="1400" dirty="0" smtClean="0"/>
          </a:p>
          <a:p>
            <a:pPr marL="257175" indent="-257175" algn="just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en-US" altLang="ko-KR" sz="1400" dirty="0" smtClean="0"/>
              <a:t>4.3</a:t>
            </a:r>
            <a:r>
              <a:rPr lang="en-US" altLang="ko-KR" sz="1400" dirty="0"/>
              <a:t>" </a:t>
            </a:r>
            <a:r>
              <a:rPr lang="ko-KR" altLang="en-US" sz="1400" dirty="0"/>
              <a:t>터치스크린 </a:t>
            </a:r>
            <a:r>
              <a:rPr lang="ko-KR" altLang="en-US" sz="1400" dirty="0" smtClean="0"/>
              <a:t>인터페이스</a:t>
            </a:r>
            <a:endParaRPr lang="en-US" altLang="ko-KR" sz="1400" dirty="0" smtClean="0"/>
          </a:p>
          <a:p>
            <a:pPr marL="257175" indent="-257175" algn="just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en-US" altLang="ko-KR" sz="1400" dirty="0" smtClean="0"/>
              <a:t>Steady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Brew </a:t>
            </a:r>
          </a:p>
          <a:p>
            <a:pPr marL="257175" indent="-257175" algn="just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en-US" altLang="ko-KR" sz="1400" dirty="0" smtClean="0"/>
              <a:t>T</a:t>
            </a:r>
            <a:r>
              <a:rPr lang="ko-KR" altLang="en-US" sz="1400" dirty="0" smtClean="0"/>
              <a:t>스위치</a:t>
            </a:r>
            <a:endParaRPr lang="en-US" altLang="ko-KR" sz="1400" dirty="0" smtClean="0"/>
          </a:p>
          <a:p>
            <a:pPr marL="257175" indent="-257175" algn="just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en-US" altLang="ko-KR" sz="1400" dirty="0" smtClean="0"/>
              <a:t>Pre-infusion &amp; Post-Infusion </a:t>
            </a:r>
            <a:endParaRPr lang="en-GB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826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o 15">
            <a:extLst>
              <a:ext uri="{FF2B5EF4-FFF2-40B4-BE49-F238E27FC236}">
                <a16:creationId xmlns:a16="http://schemas.microsoft.com/office/drawing/2014/main" xmlns="" id="{51FBC86C-43FB-ABAD-3D21-05FC3CDB782D}"/>
              </a:ext>
            </a:extLst>
          </p:cNvPr>
          <p:cNvGrpSpPr/>
          <p:nvPr/>
        </p:nvGrpSpPr>
        <p:grpSpPr>
          <a:xfrm>
            <a:off x="699977" y="1094762"/>
            <a:ext cx="5456595" cy="3088196"/>
            <a:chOff x="264034" y="1360581"/>
            <a:chExt cx="5456595" cy="3088196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xmlns="" id="{0E51E314-C8AB-87DD-4E3E-ACD87ED634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2" t="25463" r="5134" b="871"/>
            <a:stretch/>
          </p:blipFill>
          <p:spPr>
            <a:xfrm>
              <a:off x="264034" y="1360581"/>
              <a:ext cx="5456595" cy="3088196"/>
            </a:xfrm>
            <a:prstGeom prst="rect">
              <a:avLst/>
            </a:prstGeom>
          </p:spPr>
        </p:pic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xmlns="" id="{DACA645D-7900-C9CD-5B0A-4F485B67D0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34" y="1508913"/>
              <a:ext cx="0" cy="2125673"/>
            </a:xfrm>
            <a:prstGeom prst="line">
              <a:avLst/>
            </a:prstGeom>
            <a:ln w="28575">
              <a:solidFill>
                <a:srgbClr val="E200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xmlns="" id="{D621BE3D-BFDD-4838-17D2-5D84E4504AFC}"/>
                </a:ext>
              </a:extLst>
            </p:cNvPr>
            <p:cNvCxnSpPr>
              <a:cxnSpLocks/>
            </p:cNvCxnSpPr>
            <p:nvPr/>
          </p:nvCxnSpPr>
          <p:spPr>
            <a:xfrm>
              <a:off x="284546" y="3842681"/>
              <a:ext cx="1231613" cy="551098"/>
            </a:xfrm>
            <a:prstGeom prst="line">
              <a:avLst/>
            </a:prstGeom>
            <a:ln w="28575">
              <a:solidFill>
                <a:srgbClr val="E200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xmlns="" id="{F3C88133-84DB-2382-E2CD-E79F163414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90569" y="3770520"/>
              <a:ext cx="3774562" cy="625979"/>
            </a:xfrm>
            <a:prstGeom prst="line">
              <a:avLst/>
            </a:prstGeom>
            <a:ln w="28575">
              <a:solidFill>
                <a:srgbClr val="E200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xmlns="" id="{908AE495-76AD-4E12-8CA3-0E1AC0E8A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34" y="249492"/>
            <a:ext cx="6995120" cy="399600"/>
          </a:xfrm>
        </p:spPr>
        <p:txBody>
          <a:bodyPr/>
          <a:lstStyle/>
          <a:p>
            <a:pPr algn="l"/>
            <a:r>
              <a:rPr lang="en-US" sz="2200" dirty="0">
                <a:solidFill>
                  <a:schemeClr val="tx1"/>
                </a:solidFill>
                <a:latin typeface="+mj-lt"/>
              </a:rPr>
              <a:t>Highlights 3GR</a:t>
            </a:r>
          </a:p>
        </p:txBody>
      </p:sp>
      <p:cxnSp>
        <p:nvCxnSpPr>
          <p:cNvPr id="9" name="Connettore 1 14">
            <a:extLst>
              <a:ext uri="{FF2B5EF4-FFF2-40B4-BE49-F238E27FC236}">
                <a16:creationId xmlns:a16="http://schemas.microsoft.com/office/drawing/2014/main" xmlns="" id="{74A4A97D-BD74-42A9-8C1A-64D157C82887}"/>
              </a:ext>
            </a:extLst>
          </p:cNvPr>
          <p:cNvCxnSpPr>
            <a:cxnSpLocks/>
          </p:cNvCxnSpPr>
          <p:nvPr/>
        </p:nvCxnSpPr>
        <p:spPr>
          <a:xfrm>
            <a:off x="157397" y="694723"/>
            <a:ext cx="8845926" cy="0"/>
          </a:xfrm>
          <a:prstGeom prst="straightConnector1">
            <a:avLst/>
          </a:prstGeom>
          <a:noFill/>
          <a:ln w="9528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</p:cxnSp>
      <p:pic>
        <p:nvPicPr>
          <p:cNvPr id="3" name="Segnaposto contenuto 2" descr="Immagine che contiene oggetto, orologio&#10;&#10;Descrizione generata automaticamente">
            <a:extLst>
              <a:ext uri="{FF2B5EF4-FFF2-40B4-BE49-F238E27FC236}">
                <a16:creationId xmlns:a16="http://schemas.microsoft.com/office/drawing/2014/main" xmlns="" id="{DF4A6396-52E1-407C-ADAF-017E3D5B2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97" y="13447"/>
            <a:ext cx="1612406" cy="680296"/>
          </a:xfr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019B41C3-0849-1E63-11F4-9CDF1D19A0E9}"/>
              </a:ext>
            </a:extLst>
          </p:cNvPr>
          <p:cNvSpPr txBox="1"/>
          <p:nvPr/>
        </p:nvSpPr>
        <p:spPr>
          <a:xfrm>
            <a:off x="3956355" y="3904739"/>
            <a:ext cx="821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1057 </a:t>
            </a:r>
            <a:r>
              <a:rPr lang="it-IT" sz="1200" b="1" dirty="0" smtClean="0"/>
              <a:t>mm</a:t>
            </a:r>
            <a:endParaRPr lang="it-IT" sz="1200" b="1" dirty="0"/>
          </a:p>
        </p:txBody>
      </p:sp>
      <p:sp>
        <p:nvSpPr>
          <p:cNvPr id="21" name="Segnaposto data 20">
            <a:extLst>
              <a:ext uri="{FF2B5EF4-FFF2-40B4-BE49-F238E27FC236}">
                <a16:creationId xmlns:a16="http://schemas.microsoft.com/office/drawing/2014/main" xmlns="" id="{92218F51-064D-6C92-9662-35B10F67AD4A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fld id="{5A95C562-B2DC-4231-AF74-51ADEF378EAC}" type="datetime1">
              <a:rPr lang="it-IT" smtClean="0"/>
              <a:t>05/09/2022</a:t>
            </a:fld>
            <a:endParaRPr lang="it-IT"/>
          </a:p>
        </p:txBody>
      </p:sp>
      <p:sp>
        <p:nvSpPr>
          <p:cNvPr id="22" name="Segnaposto numero diapositiva 21">
            <a:extLst>
              <a:ext uri="{FF2B5EF4-FFF2-40B4-BE49-F238E27FC236}">
                <a16:creationId xmlns:a16="http://schemas.microsoft.com/office/drawing/2014/main" xmlns="" id="{DB7DE42C-D188-070E-03F5-A49359CB679C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78BCA25-03C9-4D39-AE99-377C70CAC6A1}" type="slidenum">
              <a:rPr lang="it-IT" smtClean="0"/>
              <a:t>5</a:t>
            </a:fld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44E801B4-8AC8-5098-614B-18988C0D2AEE}"/>
              </a:ext>
            </a:extLst>
          </p:cNvPr>
          <p:cNvSpPr txBox="1"/>
          <p:nvPr/>
        </p:nvSpPr>
        <p:spPr>
          <a:xfrm>
            <a:off x="609609" y="3815610"/>
            <a:ext cx="821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600 </a:t>
            </a:r>
            <a:r>
              <a:rPr lang="it-IT" sz="1200" b="1" dirty="0" smtClean="0"/>
              <a:t>mm</a:t>
            </a:r>
            <a:endParaRPr lang="it-IT" sz="1200" b="1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6DBB33A8-85DE-4BBD-7AD6-D11999BE6EB6}"/>
              </a:ext>
            </a:extLst>
          </p:cNvPr>
          <p:cNvSpPr txBox="1"/>
          <p:nvPr/>
        </p:nvSpPr>
        <p:spPr>
          <a:xfrm>
            <a:off x="-10110" y="2132479"/>
            <a:ext cx="821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450 </a:t>
            </a:r>
            <a:r>
              <a:rPr lang="it-IT" sz="1200" b="1" dirty="0" smtClean="0"/>
              <a:t>mm</a:t>
            </a:r>
            <a:endParaRPr lang="it-IT" sz="1200" b="1" dirty="0"/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xmlns="" id="{05AE6F99-C9FE-3CF6-B1E0-515342E7A054}"/>
              </a:ext>
            </a:extLst>
          </p:cNvPr>
          <p:cNvGrpSpPr/>
          <p:nvPr/>
        </p:nvGrpSpPr>
        <p:grpSpPr>
          <a:xfrm>
            <a:off x="193911" y="4130680"/>
            <a:ext cx="526578" cy="526578"/>
            <a:chOff x="6133170" y="3469077"/>
            <a:chExt cx="1125984" cy="1125984"/>
          </a:xfrm>
        </p:grpSpPr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xmlns="" id="{EDEFEDEE-4145-46CA-8742-1BFD1AB2D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3170" y="3469077"/>
              <a:ext cx="1125984" cy="1125984"/>
            </a:xfrm>
            <a:prstGeom prst="rect">
              <a:avLst/>
            </a:prstGeom>
          </p:spPr>
        </p:pic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xmlns="" id="{D0592B56-A0F2-0636-2136-B107CC030D66}"/>
                </a:ext>
              </a:extLst>
            </p:cNvPr>
            <p:cNvSpPr txBox="1"/>
            <p:nvPr/>
          </p:nvSpPr>
          <p:spPr>
            <a:xfrm>
              <a:off x="6159210" y="3944428"/>
              <a:ext cx="1080415" cy="5594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>
                  <a:solidFill>
                    <a:schemeClr val="bg1"/>
                  </a:solidFill>
                </a:rPr>
                <a:t>90 Kg</a:t>
              </a:r>
            </a:p>
          </p:txBody>
        </p:sp>
      </p:grpSp>
      <p:sp>
        <p:nvSpPr>
          <p:cNvPr id="19" name="CasellaDiTesto 27">
            <a:extLst>
              <a:ext uri="{FF2B5EF4-FFF2-40B4-BE49-F238E27FC236}">
                <a16:creationId xmlns:a16="http://schemas.microsoft.com/office/drawing/2014/main" xmlns="" id="{D9D81369-0A63-835F-D0B8-7A5E238219D8}"/>
              </a:ext>
            </a:extLst>
          </p:cNvPr>
          <p:cNvSpPr txBox="1"/>
          <p:nvPr/>
        </p:nvSpPr>
        <p:spPr>
          <a:xfrm>
            <a:off x="6156572" y="1342150"/>
            <a:ext cx="2755283" cy="2544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just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ko-KR" altLang="en-US" sz="1400" dirty="0" smtClean="0"/>
              <a:t>보일러 </a:t>
            </a:r>
            <a:r>
              <a:rPr lang="ko-KR" altLang="en-US" sz="1400" dirty="0"/>
              <a:t>용량 </a:t>
            </a:r>
            <a:endParaRPr lang="en-US" altLang="ko-KR" sz="1400" dirty="0" smtClean="0"/>
          </a:p>
          <a:p>
            <a:pPr marL="257175" indent="-257175" algn="just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en-US" altLang="ko-KR" sz="1400" dirty="0" smtClean="0"/>
              <a:t>16</a:t>
            </a:r>
            <a:r>
              <a:rPr lang="ko-KR" altLang="en-US" sz="1400" dirty="0" smtClean="0"/>
              <a:t>리터</a:t>
            </a:r>
            <a:endParaRPr lang="en-US" altLang="ko-KR" sz="1400" dirty="0" smtClean="0"/>
          </a:p>
          <a:p>
            <a:pPr marL="257175" indent="-257175" algn="just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en-US" altLang="ko-KR" sz="1400" dirty="0" smtClean="0"/>
              <a:t>220-240V/380-415V3N</a:t>
            </a:r>
            <a:r>
              <a:rPr lang="en-US" altLang="ko-KR" sz="1400" dirty="0"/>
              <a:t>, </a:t>
            </a:r>
            <a:endParaRPr lang="en-US" altLang="ko-KR" sz="1400" dirty="0" smtClean="0"/>
          </a:p>
          <a:p>
            <a:pPr algn="just">
              <a:spcBef>
                <a:spcPts val="450"/>
              </a:spcBef>
            </a:pPr>
            <a:r>
              <a:rPr lang="en-US" altLang="ko-KR" sz="1400" dirty="0"/>
              <a:t> </a:t>
            </a:r>
            <a:r>
              <a:rPr lang="en-US" altLang="ko-KR" sz="1400" dirty="0" smtClean="0"/>
              <a:t>      50-60Hz</a:t>
            </a:r>
            <a:r>
              <a:rPr lang="en-US" altLang="ko-KR" sz="1400" dirty="0"/>
              <a:t>, </a:t>
            </a:r>
            <a:r>
              <a:rPr lang="en-US" altLang="ko-KR" sz="1400" dirty="0" smtClean="0"/>
              <a:t>5400W</a:t>
            </a:r>
          </a:p>
          <a:p>
            <a:pPr marL="257175" indent="-257175" algn="just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en-US" altLang="ko-KR" sz="1400" dirty="0"/>
              <a:t>70db </a:t>
            </a:r>
            <a:r>
              <a:rPr lang="ko-KR" altLang="en-US" sz="1400" dirty="0"/>
              <a:t>미만의 소음 </a:t>
            </a:r>
            <a:endParaRPr lang="en-US" altLang="ko-KR" sz="1400" dirty="0"/>
          </a:p>
          <a:p>
            <a:pPr marL="257175" indent="-257175" algn="just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en-US" altLang="ko-KR" sz="1400" dirty="0"/>
              <a:t>4.3" </a:t>
            </a:r>
            <a:r>
              <a:rPr lang="ko-KR" altLang="en-US" sz="1400" dirty="0"/>
              <a:t>터치스크린 인터페이스</a:t>
            </a:r>
            <a:endParaRPr lang="en-US" altLang="ko-KR" sz="1400" dirty="0"/>
          </a:p>
          <a:p>
            <a:pPr marL="257175" indent="-257175" algn="just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en-US" altLang="ko-KR" sz="1400" dirty="0"/>
              <a:t>Steady</a:t>
            </a:r>
            <a:r>
              <a:rPr lang="ko-KR" altLang="en-US" sz="1400" dirty="0"/>
              <a:t> </a:t>
            </a:r>
            <a:r>
              <a:rPr lang="en-US" altLang="ko-KR" sz="1400" dirty="0"/>
              <a:t>Brew </a:t>
            </a:r>
          </a:p>
          <a:p>
            <a:pPr marL="257175" indent="-257175" algn="just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en-US" altLang="ko-KR" sz="1400" dirty="0"/>
              <a:t>T</a:t>
            </a:r>
            <a:r>
              <a:rPr lang="ko-KR" altLang="en-US" sz="1400" dirty="0"/>
              <a:t>스위치</a:t>
            </a:r>
            <a:endParaRPr lang="en-US" altLang="ko-KR" sz="1400" dirty="0"/>
          </a:p>
          <a:p>
            <a:pPr marL="257175" indent="-257175" algn="just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en-US" altLang="ko-KR" sz="1400" dirty="0"/>
              <a:t>Pre-infusion &amp; Post-Infusion </a:t>
            </a:r>
            <a:endParaRPr lang="en-GB" altLang="ko-KR" sz="1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176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xmlns="" id="{908AE495-76AD-4E12-8CA3-0E1AC0E8A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34" y="249492"/>
            <a:ext cx="6995120" cy="399600"/>
          </a:xfrm>
        </p:spPr>
        <p:txBody>
          <a:bodyPr/>
          <a:lstStyle/>
          <a:p>
            <a:pPr algn="l"/>
            <a:r>
              <a:rPr lang="en-US" sz="2200" dirty="0">
                <a:solidFill>
                  <a:schemeClr val="tx1"/>
                </a:solidFill>
                <a:latin typeface="+mj-lt"/>
              </a:rPr>
              <a:t>Front view</a:t>
            </a:r>
          </a:p>
        </p:txBody>
      </p:sp>
      <p:cxnSp>
        <p:nvCxnSpPr>
          <p:cNvPr id="9" name="Connettore 1 14">
            <a:extLst>
              <a:ext uri="{FF2B5EF4-FFF2-40B4-BE49-F238E27FC236}">
                <a16:creationId xmlns:a16="http://schemas.microsoft.com/office/drawing/2014/main" xmlns="" id="{74A4A97D-BD74-42A9-8C1A-64D157C82887}"/>
              </a:ext>
            </a:extLst>
          </p:cNvPr>
          <p:cNvCxnSpPr>
            <a:cxnSpLocks/>
          </p:cNvCxnSpPr>
          <p:nvPr/>
        </p:nvCxnSpPr>
        <p:spPr>
          <a:xfrm>
            <a:off x="157397" y="694723"/>
            <a:ext cx="8845926" cy="0"/>
          </a:xfrm>
          <a:prstGeom prst="straightConnector1">
            <a:avLst/>
          </a:prstGeom>
          <a:noFill/>
          <a:ln w="9528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</p:cxnSp>
      <p:pic>
        <p:nvPicPr>
          <p:cNvPr id="3" name="Segnaposto contenuto 2" descr="Immagine che contiene oggetto, orologio&#10;&#10;Descrizione generata automaticamente">
            <a:extLst>
              <a:ext uri="{FF2B5EF4-FFF2-40B4-BE49-F238E27FC236}">
                <a16:creationId xmlns:a16="http://schemas.microsoft.com/office/drawing/2014/main" xmlns="" id="{DF4A6396-52E1-407C-ADAF-017E3D5B2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97" y="13447"/>
            <a:ext cx="1612406" cy="680296"/>
          </a:xfrm>
        </p:spPr>
      </p:pic>
      <p:sp>
        <p:nvSpPr>
          <p:cNvPr id="21" name="Segnaposto data 20">
            <a:extLst>
              <a:ext uri="{FF2B5EF4-FFF2-40B4-BE49-F238E27FC236}">
                <a16:creationId xmlns:a16="http://schemas.microsoft.com/office/drawing/2014/main" xmlns="" id="{92218F51-064D-6C92-9662-35B10F67AD4A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fld id="{AF874A2C-928D-4D42-A677-ABBF19854FC8}" type="datetime1">
              <a:rPr lang="it-IT" smtClean="0"/>
              <a:t>05/09/2022</a:t>
            </a:fld>
            <a:endParaRPr lang="it-IT"/>
          </a:p>
        </p:txBody>
      </p:sp>
      <p:sp>
        <p:nvSpPr>
          <p:cNvPr id="22" name="Segnaposto numero diapositiva 21">
            <a:extLst>
              <a:ext uri="{FF2B5EF4-FFF2-40B4-BE49-F238E27FC236}">
                <a16:creationId xmlns:a16="http://schemas.microsoft.com/office/drawing/2014/main" xmlns="" id="{DB7DE42C-D188-070E-03F5-A49359CB679C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78BCA25-03C9-4D39-AE99-377C70CAC6A1}" type="slidenum">
              <a:rPr lang="it-IT" smtClean="0"/>
              <a:t>6</a:t>
            </a:fld>
            <a:endParaRPr lang="it-IT"/>
          </a:p>
        </p:txBody>
      </p:sp>
      <p:pic>
        <p:nvPicPr>
          <p:cNvPr id="5" name="Immagine 4" descr="Immagine che contiene apparecchio&#10;&#10;Descrizione generata automaticamente">
            <a:extLst>
              <a:ext uri="{FF2B5EF4-FFF2-40B4-BE49-F238E27FC236}">
                <a16:creationId xmlns:a16="http://schemas.microsoft.com/office/drawing/2014/main" xmlns="" id="{AF90E7AD-C1D5-22CE-7B64-8E8FEC5051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3" t="27493" r="9759" b="13507"/>
          <a:stretch/>
        </p:blipFill>
        <p:spPr>
          <a:xfrm>
            <a:off x="1465020" y="1212689"/>
            <a:ext cx="6230680" cy="3034647"/>
          </a:xfrm>
          <a:prstGeom prst="rect">
            <a:avLst/>
          </a:prstGeom>
        </p:spPr>
      </p:pic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xmlns="" id="{E7919C73-5E3E-2A43-6398-40A5F228F608}"/>
              </a:ext>
            </a:extLst>
          </p:cNvPr>
          <p:cNvCxnSpPr>
            <a:cxnSpLocks/>
          </p:cNvCxnSpPr>
          <p:nvPr/>
        </p:nvCxnSpPr>
        <p:spPr>
          <a:xfrm flipH="1">
            <a:off x="7217349" y="1343720"/>
            <a:ext cx="584214" cy="408920"/>
          </a:xfrm>
          <a:prstGeom prst="line">
            <a:avLst/>
          </a:prstGeom>
          <a:ln w="2857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xmlns="" id="{B622A9AF-4301-A872-FCDF-ED15E629D435}"/>
              </a:ext>
            </a:extLst>
          </p:cNvPr>
          <p:cNvCxnSpPr>
            <a:cxnSpLocks/>
          </p:cNvCxnSpPr>
          <p:nvPr/>
        </p:nvCxnSpPr>
        <p:spPr>
          <a:xfrm flipH="1" flipV="1">
            <a:off x="7155712" y="2792913"/>
            <a:ext cx="765544" cy="343692"/>
          </a:xfrm>
          <a:prstGeom prst="line">
            <a:avLst/>
          </a:prstGeom>
          <a:ln w="2857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xmlns="" id="{E0AF14A2-5E03-7BFB-BD71-B2CC788F6685}"/>
              </a:ext>
            </a:extLst>
          </p:cNvPr>
          <p:cNvCxnSpPr>
            <a:cxnSpLocks/>
          </p:cNvCxnSpPr>
          <p:nvPr/>
        </p:nvCxnSpPr>
        <p:spPr>
          <a:xfrm flipH="1">
            <a:off x="1649962" y="3417278"/>
            <a:ext cx="668364" cy="549433"/>
          </a:xfrm>
          <a:prstGeom prst="line">
            <a:avLst/>
          </a:prstGeom>
          <a:ln w="2857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xmlns="" id="{94A587D2-76E7-520E-6F3E-62B00E02E749}"/>
              </a:ext>
            </a:extLst>
          </p:cNvPr>
          <p:cNvCxnSpPr>
            <a:cxnSpLocks/>
          </p:cNvCxnSpPr>
          <p:nvPr/>
        </p:nvCxnSpPr>
        <p:spPr>
          <a:xfrm>
            <a:off x="6572428" y="2792913"/>
            <a:ext cx="1143181" cy="1389451"/>
          </a:xfrm>
          <a:prstGeom prst="line">
            <a:avLst/>
          </a:prstGeom>
          <a:ln w="2857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xmlns="" id="{7AF630A8-ED32-D6E2-B16A-BDACEF4C1F8D}"/>
              </a:ext>
            </a:extLst>
          </p:cNvPr>
          <p:cNvCxnSpPr>
            <a:cxnSpLocks/>
          </p:cNvCxnSpPr>
          <p:nvPr/>
        </p:nvCxnSpPr>
        <p:spPr>
          <a:xfrm flipH="1">
            <a:off x="3911289" y="1062762"/>
            <a:ext cx="937158" cy="561424"/>
          </a:xfrm>
          <a:prstGeom prst="line">
            <a:avLst/>
          </a:prstGeom>
          <a:ln w="2857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xmlns="" id="{68D7E59D-F235-6B7A-0E31-E4EF031CA6F1}"/>
              </a:ext>
            </a:extLst>
          </p:cNvPr>
          <p:cNvCxnSpPr>
            <a:cxnSpLocks/>
          </p:cNvCxnSpPr>
          <p:nvPr/>
        </p:nvCxnSpPr>
        <p:spPr>
          <a:xfrm flipH="1" flipV="1">
            <a:off x="3138565" y="1127478"/>
            <a:ext cx="72897" cy="443838"/>
          </a:xfrm>
          <a:prstGeom prst="line">
            <a:avLst/>
          </a:prstGeom>
          <a:ln w="2857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xmlns="" id="{FE3D8FC1-D1B7-E95B-1EF8-3DE6D7F1E2D9}"/>
              </a:ext>
            </a:extLst>
          </p:cNvPr>
          <p:cNvCxnSpPr>
            <a:cxnSpLocks/>
          </p:cNvCxnSpPr>
          <p:nvPr/>
        </p:nvCxnSpPr>
        <p:spPr>
          <a:xfrm flipH="1" flipV="1">
            <a:off x="1377690" y="1343720"/>
            <a:ext cx="1150702" cy="337955"/>
          </a:xfrm>
          <a:prstGeom prst="line">
            <a:avLst/>
          </a:prstGeom>
          <a:ln w="2857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diritto 51">
            <a:extLst>
              <a:ext uri="{FF2B5EF4-FFF2-40B4-BE49-F238E27FC236}">
                <a16:creationId xmlns:a16="http://schemas.microsoft.com/office/drawing/2014/main" xmlns="" id="{0B67AED0-B28E-2018-58C3-BF47C1806D4C}"/>
              </a:ext>
            </a:extLst>
          </p:cNvPr>
          <p:cNvCxnSpPr>
            <a:cxnSpLocks/>
            <a:endCxn id="69" idx="3"/>
          </p:cNvCxnSpPr>
          <p:nvPr/>
        </p:nvCxnSpPr>
        <p:spPr>
          <a:xfrm flipH="1">
            <a:off x="1359157" y="2292634"/>
            <a:ext cx="1000470" cy="389629"/>
          </a:xfrm>
          <a:prstGeom prst="line">
            <a:avLst/>
          </a:prstGeom>
          <a:ln w="2857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xmlns="" id="{09E6BF21-2838-636B-3C71-1DB3EF5A6CF1}"/>
              </a:ext>
            </a:extLst>
          </p:cNvPr>
          <p:cNvCxnSpPr>
            <a:cxnSpLocks/>
          </p:cNvCxnSpPr>
          <p:nvPr/>
        </p:nvCxnSpPr>
        <p:spPr>
          <a:xfrm>
            <a:off x="4478793" y="2733749"/>
            <a:ext cx="101567" cy="1392303"/>
          </a:xfrm>
          <a:prstGeom prst="line">
            <a:avLst/>
          </a:prstGeom>
          <a:ln w="2857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sellaDiTesto 59">
            <a:extLst>
              <a:ext uri="{FF2B5EF4-FFF2-40B4-BE49-F238E27FC236}">
                <a16:creationId xmlns:a16="http://schemas.microsoft.com/office/drawing/2014/main" xmlns="" id="{CB2E08C4-8ED5-4614-8574-BE5177D0CB4C}"/>
              </a:ext>
            </a:extLst>
          </p:cNvPr>
          <p:cNvSpPr txBox="1"/>
          <p:nvPr/>
        </p:nvSpPr>
        <p:spPr>
          <a:xfrm>
            <a:off x="7692724" y="2982716"/>
            <a:ext cx="1505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err="1" smtClean="0"/>
              <a:t>쿨</a:t>
            </a:r>
            <a:r>
              <a:rPr lang="ko-KR" altLang="en-US" sz="1400" b="1" dirty="0" smtClean="0"/>
              <a:t> 터치 스팀</a:t>
            </a:r>
            <a:endParaRPr lang="it-IT" sz="1400" b="1" dirty="0"/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xmlns="" id="{66DBFCF0-B3CB-03D3-9222-09D4F285C6A2}"/>
              </a:ext>
            </a:extLst>
          </p:cNvPr>
          <p:cNvSpPr txBox="1"/>
          <p:nvPr/>
        </p:nvSpPr>
        <p:spPr>
          <a:xfrm>
            <a:off x="7735810" y="1029736"/>
            <a:ext cx="1109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400" dirty="0" smtClean="0"/>
              <a:t>스팀 </a:t>
            </a:r>
            <a:r>
              <a:rPr lang="ko-KR" altLang="en-US" sz="1400" dirty="0" err="1" smtClean="0"/>
              <a:t>노브</a:t>
            </a:r>
            <a:endParaRPr lang="it-IT" sz="1400" dirty="0"/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xmlns="" id="{4D54ACBC-0AB9-3D13-6DF8-A58D7F983AC9}"/>
              </a:ext>
            </a:extLst>
          </p:cNvPr>
          <p:cNvSpPr txBox="1"/>
          <p:nvPr/>
        </p:nvSpPr>
        <p:spPr>
          <a:xfrm>
            <a:off x="4432831" y="764062"/>
            <a:ext cx="1164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400" dirty="0" smtClean="0"/>
              <a:t>터치스크린</a:t>
            </a:r>
            <a:endParaRPr lang="it-IT" sz="1400" dirty="0"/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xmlns="" id="{63E3228D-E719-89C0-B023-A92CA7C65D2A}"/>
              </a:ext>
            </a:extLst>
          </p:cNvPr>
          <p:cNvSpPr txBox="1"/>
          <p:nvPr/>
        </p:nvSpPr>
        <p:spPr>
          <a:xfrm>
            <a:off x="1725854" y="754985"/>
            <a:ext cx="209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/>
              <a:t>그룹 </a:t>
            </a:r>
            <a:r>
              <a:rPr lang="ko-KR" altLang="en-US" sz="1400" dirty="0" smtClean="0"/>
              <a:t>디스플레이</a:t>
            </a:r>
            <a:endParaRPr lang="it-IT" sz="1400" dirty="0"/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xmlns="" id="{EA7ED054-30C4-4C4A-9C58-91C3951E7E43}"/>
              </a:ext>
            </a:extLst>
          </p:cNvPr>
          <p:cNvSpPr txBox="1"/>
          <p:nvPr/>
        </p:nvSpPr>
        <p:spPr>
          <a:xfrm>
            <a:off x="119693" y="1071839"/>
            <a:ext cx="1305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/>
              <a:t>온수버튼</a:t>
            </a:r>
            <a:endParaRPr lang="it-IT" sz="1400" dirty="0"/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xmlns="" id="{776B45E7-4F41-A611-C526-7F06E42A4539}"/>
              </a:ext>
            </a:extLst>
          </p:cNvPr>
          <p:cNvSpPr txBox="1"/>
          <p:nvPr/>
        </p:nvSpPr>
        <p:spPr>
          <a:xfrm>
            <a:off x="6598901" y="4225602"/>
            <a:ext cx="2246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/>
              <a:t>압력 게이지</a:t>
            </a:r>
            <a:endParaRPr lang="it-IT" sz="1400" dirty="0"/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xmlns="" id="{BA1FA49D-7566-6876-F282-D5ADD72F3831}"/>
              </a:ext>
            </a:extLst>
          </p:cNvPr>
          <p:cNvSpPr txBox="1"/>
          <p:nvPr/>
        </p:nvSpPr>
        <p:spPr>
          <a:xfrm>
            <a:off x="3269931" y="4126052"/>
            <a:ext cx="2776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/>
              <a:t>인체 공학적 포터필터</a:t>
            </a:r>
            <a:endParaRPr lang="it-IT" sz="1400" dirty="0"/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xmlns="" id="{2E4DB042-8D8D-DFB1-CC74-1E6672535063}"/>
              </a:ext>
            </a:extLst>
          </p:cNvPr>
          <p:cNvSpPr txBox="1"/>
          <p:nvPr/>
        </p:nvSpPr>
        <p:spPr>
          <a:xfrm>
            <a:off x="488214" y="3989652"/>
            <a:ext cx="1953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/>
              <a:t>높이조절 가능 </a:t>
            </a:r>
            <a:r>
              <a:rPr lang="ko-KR" altLang="en-US" sz="1400" dirty="0" err="1" smtClean="0"/>
              <a:t>배수판</a:t>
            </a:r>
            <a:endParaRPr lang="it-IT" sz="1400" dirty="0"/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xmlns="" id="{CF8DDBB7-E3AF-4BDE-23DF-9FA2911C816E}"/>
              </a:ext>
            </a:extLst>
          </p:cNvPr>
          <p:cNvSpPr txBox="1"/>
          <p:nvPr/>
        </p:nvSpPr>
        <p:spPr>
          <a:xfrm>
            <a:off x="119693" y="2528374"/>
            <a:ext cx="1239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400" dirty="0" smtClean="0"/>
              <a:t>전원스위치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512616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o 17">
            <a:extLst>
              <a:ext uri="{FF2B5EF4-FFF2-40B4-BE49-F238E27FC236}">
                <a16:creationId xmlns:a16="http://schemas.microsoft.com/office/drawing/2014/main" xmlns="" id="{4A19D4C8-FD9F-0079-2862-87810CB4B0BC}"/>
              </a:ext>
            </a:extLst>
          </p:cNvPr>
          <p:cNvGrpSpPr/>
          <p:nvPr/>
        </p:nvGrpSpPr>
        <p:grpSpPr>
          <a:xfrm>
            <a:off x="2945775" y="1139918"/>
            <a:ext cx="6198225" cy="4000409"/>
            <a:chOff x="2945775" y="1139918"/>
            <a:chExt cx="6198225" cy="4000409"/>
          </a:xfrm>
        </p:grpSpPr>
        <p:pic>
          <p:nvPicPr>
            <p:cNvPr id="19" name="Immagine 18" descr="Immagine che contiene apparecchio&#10;&#10;Descrizione generata automaticamente">
              <a:extLst>
                <a:ext uri="{FF2B5EF4-FFF2-40B4-BE49-F238E27FC236}">
                  <a16:creationId xmlns:a16="http://schemas.microsoft.com/office/drawing/2014/main" xmlns="" id="{552C2D11-FED9-9EF1-5F9E-C8C35F970D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83" t="27493" r="53047" b="41466"/>
            <a:stretch/>
          </p:blipFill>
          <p:spPr>
            <a:xfrm>
              <a:off x="2945775" y="1717153"/>
              <a:ext cx="6198225" cy="3423174"/>
            </a:xfrm>
            <a:prstGeom prst="rect">
              <a:avLst/>
            </a:prstGeom>
          </p:spPr>
        </p:pic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xmlns="" id="{CC753FE3-8FFF-57D1-DAA7-C74653CD4D57}"/>
                </a:ext>
              </a:extLst>
            </p:cNvPr>
            <p:cNvGrpSpPr/>
            <p:nvPr/>
          </p:nvGrpSpPr>
          <p:grpSpPr>
            <a:xfrm>
              <a:off x="3308277" y="1139918"/>
              <a:ext cx="3537416" cy="1384944"/>
              <a:chOff x="3326495" y="1224965"/>
              <a:chExt cx="3286956" cy="1318437"/>
            </a:xfrm>
          </p:grpSpPr>
          <p:cxnSp>
            <p:nvCxnSpPr>
              <p:cNvPr id="11" name="Connettore diritto 10">
                <a:extLst>
                  <a:ext uri="{FF2B5EF4-FFF2-40B4-BE49-F238E27FC236}">
                    <a16:creationId xmlns:a16="http://schemas.microsoft.com/office/drawing/2014/main" xmlns="" id="{58C16FC8-7CF6-BA11-0B7A-1A2EAB7A8B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26495" y="1235201"/>
                <a:ext cx="3286956" cy="0"/>
              </a:xfrm>
              <a:prstGeom prst="line">
                <a:avLst/>
              </a:prstGeom>
              <a:ln w="28575">
                <a:solidFill>
                  <a:srgbClr val="E200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ttore diritto 21">
                <a:extLst>
                  <a:ext uri="{FF2B5EF4-FFF2-40B4-BE49-F238E27FC236}">
                    <a16:creationId xmlns:a16="http://schemas.microsoft.com/office/drawing/2014/main" xmlns="" id="{DBB7CF90-B105-C0C7-4AC9-D55012DE36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03215" y="1224965"/>
                <a:ext cx="0" cy="1318437"/>
              </a:xfrm>
              <a:prstGeom prst="line">
                <a:avLst/>
              </a:prstGeom>
              <a:ln w="28575">
                <a:solidFill>
                  <a:srgbClr val="E200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uppo 26">
              <a:extLst>
                <a:ext uri="{FF2B5EF4-FFF2-40B4-BE49-F238E27FC236}">
                  <a16:creationId xmlns:a16="http://schemas.microsoft.com/office/drawing/2014/main" xmlns="" id="{137CBA0D-490F-2A86-ABA3-2246F63386B9}"/>
                </a:ext>
              </a:extLst>
            </p:cNvPr>
            <p:cNvGrpSpPr/>
            <p:nvPr/>
          </p:nvGrpSpPr>
          <p:grpSpPr>
            <a:xfrm>
              <a:off x="3021497" y="3025754"/>
              <a:ext cx="3764193" cy="384196"/>
              <a:chOff x="5049544" y="1224965"/>
              <a:chExt cx="1563907" cy="1318437"/>
            </a:xfrm>
          </p:grpSpPr>
          <p:cxnSp>
            <p:nvCxnSpPr>
              <p:cNvPr id="28" name="Connettore diritto 27">
                <a:extLst>
                  <a:ext uri="{FF2B5EF4-FFF2-40B4-BE49-F238E27FC236}">
                    <a16:creationId xmlns:a16="http://schemas.microsoft.com/office/drawing/2014/main" xmlns="" id="{725FF999-ABCB-7DB7-6FD6-F3D40B64F3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49544" y="1235202"/>
                <a:ext cx="1563907" cy="0"/>
              </a:xfrm>
              <a:prstGeom prst="line">
                <a:avLst/>
              </a:prstGeom>
              <a:ln w="28575">
                <a:solidFill>
                  <a:srgbClr val="E200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ttore diritto 28">
                <a:extLst>
                  <a:ext uri="{FF2B5EF4-FFF2-40B4-BE49-F238E27FC236}">
                    <a16:creationId xmlns:a16="http://schemas.microsoft.com/office/drawing/2014/main" xmlns="" id="{4126879F-D9DA-11C1-DBCB-CD95BC2D31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07266" y="1224965"/>
                <a:ext cx="0" cy="1318437"/>
              </a:xfrm>
              <a:prstGeom prst="line">
                <a:avLst/>
              </a:prstGeom>
              <a:ln w="28575">
                <a:solidFill>
                  <a:srgbClr val="E200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uppo 30">
              <a:extLst>
                <a:ext uri="{FF2B5EF4-FFF2-40B4-BE49-F238E27FC236}">
                  <a16:creationId xmlns:a16="http://schemas.microsoft.com/office/drawing/2014/main" xmlns="" id="{F3892E79-8515-4D61-82A2-2C8C83BD43BA}"/>
                </a:ext>
              </a:extLst>
            </p:cNvPr>
            <p:cNvGrpSpPr/>
            <p:nvPr/>
          </p:nvGrpSpPr>
          <p:grpSpPr>
            <a:xfrm rot="10800000" flipH="1">
              <a:off x="3318548" y="3063641"/>
              <a:ext cx="4857482" cy="1368737"/>
              <a:chOff x="4779112" y="1224965"/>
              <a:chExt cx="1834339" cy="1318437"/>
            </a:xfrm>
          </p:grpSpPr>
          <p:cxnSp>
            <p:nvCxnSpPr>
              <p:cNvPr id="36" name="Connettore diritto 35">
                <a:extLst>
                  <a:ext uri="{FF2B5EF4-FFF2-40B4-BE49-F238E27FC236}">
                    <a16:creationId xmlns:a16="http://schemas.microsoft.com/office/drawing/2014/main" xmlns="" id="{8D01886A-F566-986A-F008-02186042F9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79112" y="1235201"/>
                <a:ext cx="1834339" cy="0"/>
              </a:xfrm>
              <a:prstGeom prst="line">
                <a:avLst/>
              </a:prstGeom>
              <a:ln w="28575">
                <a:solidFill>
                  <a:srgbClr val="E200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ttore diritto 38">
                <a:extLst>
                  <a:ext uri="{FF2B5EF4-FFF2-40B4-BE49-F238E27FC236}">
                    <a16:creationId xmlns:a16="http://schemas.microsoft.com/office/drawing/2014/main" xmlns="" id="{23DAA8A2-DEAB-1672-FAC7-11A9A95C24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08825" y="1224965"/>
                <a:ext cx="0" cy="1318437"/>
              </a:xfrm>
              <a:prstGeom prst="line">
                <a:avLst/>
              </a:prstGeom>
              <a:ln w="28575">
                <a:solidFill>
                  <a:srgbClr val="E200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xmlns="" id="{908AE495-76AD-4E12-8CA3-0E1AC0E8A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34" y="249492"/>
            <a:ext cx="6995120" cy="399600"/>
          </a:xfrm>
        </p:spPr>
        <p:txBody>
          <a:bodyPr/>
          <a:lstStyle/>
          <a:p>
            <a:pPr algn="l"/>
            <a:r>
              <a:rPr lang="en-US" sz="2200" dirty="0">
                <a:solidFill>
                  <a:schemeClr val="tx1"/>
                </a:solidFill>
                <a:latin typeface="+mj-lt"/>
              </a:rPr>
              <a:t>Features</a:t>
            </a:r>
          </a:p>
        </p:txBody>
      </p:sp>
      <p:cxnSp>
        <p:nvCxnSpPr>
          <p:cNvPr id="9" name="Connettore 1 14">
            <a:extLst>
              <a:ext uri="{FF2B5EF4-FFF2-40B4-BE49-F238E27FC236}">
                <a16:creationId xmlns:a16="http://schemas.microsoft.com/office/drawing/2014/main" xmlns="" id="{74A4A97D-BD74-42A9-8C1A-64D157C82887}"/>
              </a:ext>
            </a:extLst>
          </p:cNvPr>
          <p:cNvCxnSpPr>
            <a:cxnSpLocks/>
          </p:cNvCxnSpPr>
          <p:nvPr/>
        </p:nvCxnSpPr>
        <p:spPr>
          <a:xfrm>
            <a:off x="157397" y="694723"/>
            <a:ext cx="8845926" cy="0"/>
          </a:xfrm>
          <a:prstGeom prst="straightConnector1">
            <a:avLst/>
          </a:prstGeom>
          <a:noFill/>
          <a:ln w="9528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</p:cxnSp>
      <p:pic>
        <p:nvPicPr>
          <p:cNvPr id="3" name="Segnaposto contenuto 2" descr="Immagine che contiene oggetto, orologio&#10;&#10;Descrizione generata automaticamente">
            <a:extLst>
              <a:ext uri="{FF2B5EF4-FFF2-40B4-BE49-F238E27FC236}">
                <a16:creationId xmlns:a16="http://schemas.microsoft.com/office/drawing/2014/main" xmlns="" id="{DF4A6396-52E1-407C-ADAF-017E3D5B2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97" y="13447"/>
            <a:ext cx="1612406" cy="680296"/>
          </a:xfr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7F8FB520-9515-6B59-9123-A4A9E4802A04}"/>
              </a:ext>
            </a:extLst>
          </p:cNvPr>
          <p:cNvSpPr txBox="1"/>
          <p:nvPr/>
        </p:nvSpPr>
        <p:spPr>
          <a:xfrm>
            <a:off x="157397" y="732320"/>
            <a:ext cx="31611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각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그룹 디스플레이는 그룹에 </a:t>
            </a:r>
            <a:r>
              <a:rPr lang="ko-KR" altLang="en-US" sz="1400" dirty="0"/>
              <a:t>대한 </a:t>
            </a:r>
            <a:r>
              <a:rPr lang="en-US" altLang="ko-KR" sz="1400" dirty="0" smtClean="0"/>
              <a:t>(</a:t>
            </a:r>
            <a:r>
              <a:rPr lang="ko-KR" altLang="en-US" sz="1400" dirty="0" err="1" smtClean="0"/>
              <a:t>주출</a:t>
            </a:r>
            <a:r>
              <a:rPr lang="ko-KR" altLang="en-US" sz="1400" dirty="0" smtClean="0"/>
              <a:t> </a:t>
            </a:r>
            <a:r>
              <a:rPr lang="ko-KR" altLang="en-US" sz="1400" dirty="0" smtClean="0"/>
              <a:t>시간</a:t>
            </a:r>
            <a:r>
              <a:rPr lang="en-US" altLang="ko-KR" sz="1400" dirty="0"/>
              <a:t> </a:t>
            </a:r>
            <a:r>
              <a:rPr lang="ko-KR" altLang="en-US" sz="1400" dirty="0" smtClean="0"/>
              <a:t>및 </a:t>
            </a:r>
            <a:r>
              <a:rPr lang="ko-KR" altLang="en-US" sz="1400" dirty="0"/>
              <a:t>진행 </a:t>
            </a:r>
            <a:r>
              <a:rPr lang="ko-KR" altLang="en-US" sz="1400" dirty="0" smtClean="0"/>
              <a:t>표시줄이 표시됩니다</a:t>
            </a:r>
            <a:r>
              <a:rPr lang="en-US" altLang="ko-KR" sz="1400" dirty="0" smtClean="0"/>
              <a:t>.)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ko-KR" altLang="en-US" sz="1400" dirty="0" smtClean="0"/>
              <a:t>추출 버튼 </a:t>
            </a:r>
            <a:endParaRPr lang="en-US" altLang="ko-KR" sz="1400" dirty="0" smtClean="0"/>
          </a:p>
          <a:p>
            <a:r>
              <a:rPr lang="ko-KR" altLang="en-US" sz="1400" dirty="0" smtClean="0"/>
              <a:t>경험이 </a:t>
            </a:r>
            <a:r>
              <a:rPr lang="ko-KR" altLang="en-US" sz="1400" dirty="0" smtClean="0"/>
              <a:t>많은 </a:t>
            </a:r>
            <a:r>
              <a:rPr lang="ko-KR" altLang="en-US" sz="1400" dirty="0"/>
              <a:t>바리스타의 경우 수동 모드를 활성화하여 </a:t>
            </a:r>
            <a:r>
              <a:rPr lang="en-US" altLang="ko-KR" sz="1400" dirty="0" smtClean="0"/>
              <a:t>Pre-infusion, </a:t>
            </a:r>
            <a:r>
              <a:rPr lang="ko-KR" altLang="en-US" sz="1400" dirty="0" smtClean="0"/>
              <a:t>추출</a:t>
            </a:r>
            <a:r>
              <a:rPr lang="en-US" altLang="ko-KR" sz="1400" dirty="0" smtClean="0"/>
              <a:t>, Post-infusion </a:t>
            </a:r>
            <a:r>
              <a:rPr lang="ko-KR" altLang="en-US" sz="1400" dirty="0" smtClean="0"/>
              <a:t>단계의 </a:t>
            </a:r>
            <a:r>
              <a:rPr lang="ko-KR" altLang="en-US" sz="1400" dirty="0"/>
              <a:t>시간을 수동으로 </a:t>
            </a:r>
            <a:r>
              <a:rPr lang="ko-KR" altLang="en-US" sz="1400" dirty="0" smtClean="0"/>
              <a:t>조절 하실 수 </a:t>
            </a:r>
            <a:r>
              <a:rPr lang="ko-KR" altLang="en-US" sz="1400" dirty="0"/>
              <a:t>있습니다</a:t>
            </a:r>
            <a:r>
              <a:rPr lang="en-US" altLang="ko-KR" sz="1400" dirty="0"/>
              <a:t>.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en-US" altLang="ko-KR" sz="1400" dirty="0"/>
              <a:t>4.3</a:t>
            </a:r>
            <a:r>
              <a:rPr lang="ko-KR" altLang="en-US" sz="1400" dirty="0"/>
              <a:t>인치 터치스크린</a:t>
            </a:r>
          </a:p>
          <a:p>
            <a:r>
              <a:rPr lang="ko-KR" altLang="en-US" sz="1400" dirty="0" smtClean="0"/>
              <a:t>설정 메뉴에 </a:t>
            </a:r>
            <a:r>
              <a:rPr lang="ko-KR" altLang="en-US" sz="1400" dirty="0"/>
              <a:t>빠르고 쉽게 액세스할 수 있습니다</a:t>
            </a:r>
            <a:r>
              <a:rPr lang="en-US" altLang="ko-KR" sz="1400" dirty="0"/>
              <a:t>. </a:t>
            </a:r>
            <a:r>
              <a:rPr lang="ko-KR" altLang="en-US" sz="1400" dirty="0"/>
              <a:t>메인 설정만 가능한 </a:t>
            </a:r>
            <a:r>
              <a:rPr lang="en-US" altLang="ko-KR" sz="1400" dirty="0"/>
              <a:t>'easy' </a:t>
            </a:r>
            <a:r>
              <a:rPr lang="ko-KR" altLang="en-US" sz="1400" dirty="0"/>
              <a:t>인터페이스와 </a:t>
            </a:r>
            <a:r>
              <a:rPr lang="ko-KR" altLang="en-US" sz="1400" dirty="0" smtClean="0"/>
              <a:t>숙련된 바리스타를 </a:t>
            </a:r>
            <a:r>
              <a:rPr lang="ko-KR" altLang="en-US" sz="1400" dirty="0"/>
              <a:t>위한 </a:t>
            </a:r>
            <a:r>
              <a:rPr lang="en-US" altLang="ko-KR" sz="1400" dirty="0"/>
              <a:t>'tech' </a:t>
            </a:r>
            <a:r>
              <a:rPr lang="ko-KR" altLang="en-US" sz="1400" dirty="0"/>
              <a:t>인터페이스 </a:t>
            </a:r>
            <a:r>
              <a:rPr lang="ko-KR" altLang="en-US" sz="1400" dirty="0" smtClean="0"/>
              <a:t>및 바리스타</a:t>
            </a:r>
            <a:r>
              <a:rPr lang="en-US" altLang="ko-KR" sz="1400" dirty="0"/>
              <a:t>, </a:t>
            </a:r>
            <a:r>
              <a:rPr lang="ko-KR" altLang="en-US" sz="1400" dirty="0"/>
              <a:t>매니저</a:t>
            </a:r>
            <a:r>
              <a:rPr lang="en-US" altLang="ko-KR" sz="1400" dirty="0"/>
              <a:t>, </a:t>
            </a:r>
            <a:r>
              <a:rPr lang="ko-KR" altLang="en-US" sz="1400" dirty="0"/>
              <a:t>기술자 전용 </a:t>
            </a:r>
            <a:r>
              <a:rPr lang="en-US" altLang="ko-KR" sz="1400" dirty="0" smtClean="0"/>
              <a:t>3</a:t>
            </a:r>
            <a:r>
              <a:rPr lang="ko-KR" altLang="en-US" sz="1400" dirty="0" smtClean="0"/>
              <a:t>가지 메뉴가 있습니다</a:t>
            </a:r>
            <a:r>
              <a:rPr lang="en-US" altLang="ko-KR" sz="1400" dirty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00751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 descr="Immagine che contiene apparecchio&#10;&#10;Descrizione generata automaticamente">
            <a:extLst>
              <a:ext uri="{FF2B5EF4-FFF2-40B4-BE49-F238E27FC236}">
                <a16:creationId xmlns:a16="http://schemas.microsoft.com/office/drawing/2014/main" xmlns="" id="{552C2D11-FED9-9EF1-5F9E-C8C35F970D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2" t="29085" r="40511" b="12501"/>
          <a:stretch/>
        </p:blipFill>
        <p:spPr>
          <a:xfrm>
            <a:off x="3805008" y="903606"/>
            <a:ext cx="5338992" cy="4157803"/>
          </a:xfrm>
          <a:prstGeom prst="rect">
            <a:avLst/>
          </a:prstGeom>
        </p:spPr>
      </p:pic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58C16FC8-7CF6-BA11-0B7A-1A2EAB7A8BD8}"/>
              </a:ext>
            </a:extLst>
          </p:cNvPr>
          <p:cNvCxnSpPr>
            <a:cxnSpLocks/>
          </p:cNvCxnSpPr>
          <p:nvPr/>
        </p:nvCxnSpPr>
        <p:spPr>
          <a:xfrm>
            <a:off x="3143890" y="3817719"/>
            <a:ext cx="799583" cy="0"/>
          </a:xfrm>
          <a:prstGeom prst="line">
            <a:avLst/>
          </a:prstGeom>
          <a:ln w="2857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po 26">
            <a:extLst>
              <a:ext uri="{FF2B5EF4-FFF2-40B4-BE49-F238E27FC236}">
                <a16:creationId xmlns:a16="http://schemas.microsoft.com/office/drawing/2014/main" xmlns="" id="{137CBA0D-490F-2A86-ABA3-2246F63386B9}"/>
              </a:ext>
            </a:extLst>
          </p:cNvPr>
          <p:cNvGrpSpPr/>
          <p:nvPr/>
        </p:nvGrpSpPr>
        <p:grpSpPr>
          <a:xfrm>
            <a:off x="3143890" y="1317095"/>
            <a:ext cx="3101776" cy="898767"/>
            <a:chOff x="4963803" y="1224965"/>
            <a:chExt cx="1649648" cy="1318437"/>
          </a:xfrm>
        </p:grpSpPr>
        <p:cxnSp>
          <p:nvCxnSpPr>
            <p:cNvPr id="28" name="Connettore diritto 27">
              <a:extLst>
                <a:ext uri="{FF2B5EF4-FFF2-40B4-BE49-F238E27FC236}">
                  <a16:creationId xmlns:a16="http://schemas.microsoft.com/office/drawing/2014/main" xmlns="" id="{725FF999-ABCB-7DB7-6FD6-F3D40B64F3A6}"/>
                </a:ext>
              </a:extLst>
            </p:cNvPr>
            <p:cNvCxnSpPr>
              <a:cxnSpLocks/>
            </p:cNvCxnSpPr>
            <p:nvPr/>
          </p:nvCxnSpPr>
          <p:spPr>
            <a:xfrm>
              <a:off x="4963803" y="1235202"/>
              <a:ext cx="1649648" cy="0"/>
            </a:xfrm>
            <a:prstGeom prst="line">
              <a:avLst/>
            </a:prstGeom>
            <a:ln w="28575">
              <a:solidFill>
                <a:srgbClr val="E200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diritto 28">
              <a:extLst>
                <a:ext uri="{FF2B5EF4-FFF2-40B4-BE49-F238E27FC236}">
                  <a16:creationId xmlns:a16="http://schemas.microsoft.com/office/drawing/2014/main" xmlns="" id="{4126879F-D9DA-11C1-DBCB-CD95BC2D3113}"/>
                </a:ext>
              </a:extLst>
            </p:cNvPr>
            <p:cNvCxnSpPr>
              <a:cxnSpLocks/>
            </p:cNvCxnSpPr>
            <p:nvPr/>
          </p:nvCxnSpPr>
          <p:spPr>
            <a:xfrm>
              <a:off x="6607266" y="1224965"/>
              <a:ext cx="0" cy="1318437"/>
            </a:xfrm>
            <a:prstGeom prst="line">
              <a:avLst/>
            </a:prstGeom>
            <a:ln w="28575">
              <a:solidFill>
                <a:srgbClr val="E200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po 30">
            <a:extLst>
              <a:ext uri="{FF2B5EF4-FFF2-40B4-BE49-F238E27FC236}">
                <a16:creationId xmlns:a16="http://schemas.microsoft.com/office/drawing/2014/main" xmlns="" id="{F3892E79-8515-4D61-82A2-2C8C83BD43BA}"/>
              </a:ext>
            </a:extLst>
          </p:cNvPr>
          <p:cNvGrpSpPr/>
          <p:nvPr/>
        </p:nvGrpSpPr>
        <p:grpSpPr>
          <a:xfrm rot="10800000" flipH="1">
            <a:off x="3143890" y="2564940"/>
            <a:ext cx="2846627" cy="294739"/>
            <a:chOff x="4779112" y="1224965"/>
            <a:chExt cx="1834339" cy="1318437"/>
          </a:xfrm>
        </p:grpSpPr>
        <p:cxnSp>
          <p:nvCxnSpPr>
            <p:cNvPr id="36" name="Connettore diritto 35">
              <a:extLst>
                <a:ext uri="{FF2B5EF4-FFF2-40B4-BE49-F238E27FC236}">
                  <a16:creationId xmlns:a16="http://schemas.microsoft.com/office/drawing/2014/main" xmlns="" id="{8D01886A-F566-986A-F008-02186042F9BA}"/>
                </a:ext>
              </a:extLst>
            </p:cNvPr>
            <p:cNvCxnSpPr>
              <a:cxnSpLocks/>
            </p:cNvCxnSpPr>
            <p:nvPr/>
          </p:nvCxnSpPr>
          <p:spPr>
            <a:xfrm>
              <a:off x="4779112" y="1235201"/>
              <a:ext cx="1834339" cy="0"/>
            </a:xfrm>
            <a:prstGeom prst="line">
              <a:avLst/>
            </a:prstGeom>
            <a:ln w="28575">
              <a:solidFill>
                <a:srgbClr val="E200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diritto 38">
              <a:extLst>
                <a:ext uri="{FF2B5EF4-FFF2-40B4-BE49-F238E27FC236}">
                  <a16:creationId xmlns:a16="http://schemas.microsoft.com/office/drawing/2014/main" xmlns="" id="{23DAA8A2-DEAB-1672-FAC7-11A9A95C2430}"/>
                </a:ext>
              </a:extLst>
            </p:cNvPr>
            <p:cNvCxnSpPr>
              <a:cxnSpLocks/>
            </p:cNvCxnSpPr>
            <p:nvPr/>
          </p:nvCxnSpPr>
          <p:spPr>
            <a:xfrm>
              <a:off x="6608825" y="1224965"/>
              <a:ext cx="0" cy="1318437"/>
            </a:xfrm>
            <a:prstGeom prst="line">
              <a:avLst/>
            </a:prstGeom>
            <a:ln w="28575">
              <a:solidFill>
                <a:srgbClr val="E200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xmlns="" id="{908AE495-76AD-4E12-8CA3-0E1AC0E8A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34" y="249492"/>
            <a:ext cx="6995120" cy="399600"/>
          </a:xfrm>
        </p:spPr>
        <p:txBody>
          <a:bodyPr/>
          <a:lstStyle/>
          <a:p>
            <a:pPr algn="l"/>
            <a:r>
              <a:rPr lang="en-US" sz="2200" dirty="0">
                <a:solidFill>
                  <a:schemeClr val="tx1"/>
                </a:solidFill>
                <a:latin typeface="+mj-lt"/>
              </a:rPr>
              <a:t>Features</a:t>
            </a:r>
          </a:p>
        </p:txBody>
      </p:sp>
      <p:cxnSp>
        <p:nvCxnSpPr>
          <p:cNvPr id="9" name="Connettore 1 14">
            <a:extLst>
              <a:ext uri="{FF2B5EF4-FFF2-40B4-BE49-F238E27FC236}">
                <a16:creationId xmlns:a16="http://schemas.microsoft.com/office/drawing/2014/main" xmlns="" id="{74A4A97D-BD74-42A9-8C1A-64D157C82887}"/>
              </a:ext>
            </a:extLst>
          </p:cNvPr>
          <p:cNvCxnSpPr>
            <a:cxnSpLocks/>
          </p:cNvCxnSpPr>
          <p:nvPr/>
        </p:nvCxnSpPr>
        <p:spPr>
          <a:xfrm>
            <a:off x="157397" y="694723"/>
            <a:ext cx="8845926" cy="0"/>
          </a:xfrm>
          <a:prstGeom prst="straightConnector1">
            <a:avLst/>
          </a:prstGeom>
          <a:noFill/>
          <a:ln w="9528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</p:cxnSp>
      <p:pic>
        <p:nvPicPr>
          <p:cNvPr id="3" name="Segnaposto contenuto 2" descr="Immagine che contiene oggetto, orologio&#10;&#10;Descrizione generata automaticamente">
            <a:extLst>
              <a:ext uri="{FF2B5EF4-FFF2-40B4-BE49-F238E27FC236}">
                <a16:creationId xmlns:a16="http://schemas.microsoft.com/office/drawing/2014/main" xmlns="" id="{DF4A6396-52E1-407C-ADAF-017E3D5B2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97" y="13447"/>
            <a:ext cx="1612406" cy="680296"/>
          </a:xfr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7F8FB520-9515-6B59-9123-A4A9E4802A04}"/>
              </a:ext>
            </a:extLst>
          </p:cNvPr>
          <p:cNvSpPr txBox="1"/>
          <p:nvPr/>
        </p:nvSpPr>
        <p:spPr>
          <a:xfrm>
            <a:off x="157397" y="732320"/>
            <a:ext cx="29748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범퍼</a:t>
            </a:r>
            <a:br>
              <a:rPr lang="ko-KR" altLang="en-US" sz="1400" dirty="0"/>
            </a:br>
            <a:r>
              <a:rPr lang="ko-KR" altLang="en-US" sz="1400" dirty="0"/>
              <a:t>범퍼는 바리스타가 </a:t>
            </a:r>
            <a:r>
              <a:rPr lang="ko-KR" altLang="en-US" sz="1400" dirty="0" smtClean="0"/>
              <a:t>포터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필터를 걸거나 풀 </a:t>
            </a:r>
            <a:r>
              <a:rPr lang="ko-KR" altLang="en-US" sz="1400" dirty="0"/>
              <a:t>때 그룹 </a:t>
            </a:r>
            <a:r>
              <a:rPr lang="ko-KR" altLang="en-US" sz="1400" dirty="0" smtClean="0"/>
              <a:t>커버에 손상을  </a:t>
            </a:r>
            <a:r>
              <a:rPr lang="ko-KR" altLang="en-US" sz="1400" dirty="0"/>
              <a:t>방지하기 위해 설계되었습니다</a:t>
            </a:r>
            <a:br>
              <a:rPr lang="ko-KR" altLang="en-US" sz="1400" dirty="0"/>
            </a:b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en-US" altLang="ko-KR" sz="1400" dirty="0"/>
              <a:t>LED </a:t>
            </a:r>
            <a:r>
              <a:rPr lang="ko-KR" altLang="en-US" sz="1400" dirty="0"/>
              <a:t>조명</a:t>
            </a:r>
            <a:br>
              <a:rPr lang="ko-KR" altLang="en-US" sz="1400" dirty="0"/>
            </a:br>
            <a:r>
              <a:rPr lang="ko-KR" altLang="en-US" sz="1400" dirty="0"/>
              <a:t>작업 영역에 초점을 맞춘 </a:t>
            </a:r>
            <a:r>
              <a:rPr lang="en-US" altLang="ko-KR" sz="1400" dirty="0"/>
              <a:t>LED </a:t>
            </a:r>
            <a:r>
              <a:rPr lang="ko-KR" altLang="en-US" sz="1400" dirty="0"/>
              <a:t>조명은 커피를 내릴 때 컵의 가시 성을 </a:t>
            </a:r>
            <a:r>
              <a:rPr lang="ko-KR" altLang="en-US" sz="1400" dirty="0" smtClean="0"/>
              <a:t>최대화 합니다</a:t>
            </a:r>
            <a:r>
              <a:rPr lang="en-US" altLang="ko-KR" sz="1400" dirty="0"/>
              <a:t>.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ko-KR" altLang="en-US" sz="1400" dirty="0"/>
              <a:t>높이 </a:t>
            </a:r>
            <a:r>
              <a:rPr lang="ko-KR" altLang="en-US" sz="1400" dirty="0" smtClean="0"/>
              <a:t>조절 식 </a:t>
            </a:r>
            <a:r>
              <a:rPr lang="ko-KR" altLang="en-US" sz="1400" dirty="0" err="1" smtClean="0"/>
              <a:t>드립</a:t>
            </a:r>
            <a:r>
              <a:rPr lang="en-US" altLang="ko-KR" sz="1400" dirty="0" smtClean="0"/>
              <a:t> </a:t>
            </a:r>
            <a:r>
              <a:rPr lang="ko-KR" altLang="en-US" sz="1400" dirty="0" err="1" smtClean="0"/>
              <a:t>트레이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ko-KR" altLang="en-US" sz="1400" dirty="0"/>
              <a:t>높이 조절이 가능한 </a:t>
            </a:r>
            <a:r>
              <a:rPr lang="ko-KR" altLang="en-US" sz="1400" dirty="0" err="1" smtClean="0"/>
              <a:t>탈착식</a:t>
            </a:r>
            <a:r>
              <a:rPr lang="ko-KR" altLang="en-US" sz="1400" dirty="0" smtClean="0"/>
              <a:t> </a:t>
            </a:r>
            <a:r>
              <a:rPr lang="ko-KR" altLang="en-US" sz="1400" dirty="0" err="1"/>
              <a:t>드립</a:t>
            </a:r>
            <a:r>
              <a:rPr lang="ko-KR" altLang="en-US" sz="1400" dirty="0"/>
              <a:t> </a:t>
            </a:r>
            <a:r>
              <a:rPr lang="ko-KR" altLang="en-US" sz="1400" dirty="0" err="1"/>
              <a:t>트레이를</a:t>
            </a:r>
            <a:r>
              <a:rPr lang="ko-KR" altLang="en-US" sz="1400" dirty="0"/>
              <a:t> 통해 원하신 컵 크기 로 </a:t>
            </a:r>
            <a:r>
              <a:rPr lang="ko-KR" altLang="en-US" sz="1400" dirty="0" smtClean="0"/>
              <a:t>높이를 쉽게 </a:t>
            </a:r>
            <a:r>
              <a:rPr lang="ko-KR" altLang="en-US" sz="1400" dirty="0"/>
              <a:t>조절 할 수 있습니다</a:t>
            </a:r>
            <a:r>
              <a:rPr lang="en-US" altLang="ko-KR" sz="1400" dirty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32339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4499AB67-02BD-9219-3961-72E003CD45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4" t="27549" r="57029" b="7569"/>
          <a:stretch/>
        </p:blipFill>
        <p:spPr>
          <a:xfrm>
            <a:off x="5736949" y="732320"/>
            <a:ext cx="3407051" cy="4311937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xmlns="" id="{908AE495-76AD-4E12-8CA3-0E1AC0E8A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34" y="249492"/>
            <a:ext cx="6995120" cy="399600"/>
          </a:xfrm>
        </p:spPr>
        <p:txBody>
          <a:bodyPr/>
          <a:lstStyle/>
          <a:p>
            <a:pPr algn="l"/>
            <a:r>
              <a:rPr lang="en-US" sz="2200" dirty="0">
                <a:solidFill>
                  <a:schemeClr val="tx1"/>
                </a:solidFill>
                <a:latin typeface="+mj-lt"/>
              </a:rPr>
              <a:t>Features</a:t>
            </a:r>
          </a:p>
        </p:txBody>
      </p:sp>
      <p:cxnSp>
        <p:nvCxnSpPr>
          <p:cNvPr id="9" name="Connettore 1 14">
            <a:extLst>
              <a:ext uri="{FF2B5EF4-FFF2-40B4-BE49-F238E27FC236}">
                <a16:creationId xmlns:a16="http://schemas.microsoft.com/office/drawing/2014/main" xmlns="" id="{74A4A97D-BD74-42A9-8C1A-64D157C82887}"/>
              </a:ext>
            </a:extLst>
          </p:cNvPr>
          <p:cNvCxnSpPr>
            <a:cxnSpLocks/>
          </p:cNvCxnSpPr>
          <p:nvPr/>
        </p:nvCxnSpPr>
        <p:spPr>
          <a:xfrm>
            <a:off x="157397" y="694723"/>
            <a:ext cx="8845926" cy="0"/>
          </a:xfrm>
          <a:prstGeom prst="straightConnector1">
            <a:avLst/>
          </a:prstGeom>
          <a:noFill/>
          <a:ln w="9528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</p:cxnSp>
      <p:pic>
        <p:nvPicPr>
          <p:cNvPr id="3" name="Segnaposto contenuto 2" descr="Immagine che contiene oggetto, orologio&#10;&#10;Descrizione generata automaticamente">
            <a:extLst>
              <a:ext uri="{FF2B5EF4-FFF2-40B4-BE49-F238E27FC236}">
                <a16:creationId xmlns:a16="http://schemas.microsoft.com/office/drawing/2014/main" xmlns="" id="{DF4A6396-52E1-407C-ADAF-017E3D5B2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97" y="13447"/>
            <a:ext cx="1612406" cy="680296"/>
          </a:xfr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7F8FB520-9515-6B59-9123-A4A9E4802A04}"/>
              </a:ext>
            </a:extLst>
          </p:cNvPr>
          <p:cNvSpPr txBox="1"/>
          <p:nvPr/>
        </p:nvSpPr>
        <p:spPr>
          <a:xfrm>
            <a:off x="157397" y="732320"/>
            <a:ext cx="436129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400" dirty="0"/>
          </a:p>
          <a:p>
            <a:r>
              <a:rPr lang="ko-KR" altLang="en-US" sz="1400" dirty="0" smtClean="0"/>
              <a:t>스팀 </a:t>
            </a:r>
            <a:r>
              <a:rPr lang="ko-KR" altLang="en-US" sz="1400" dirty="0"/>
              <a:t>레버</a:t>
            </a:r>
          </a:p>
          <a:p>
            <a:r>
              <a:rPr lang="ko-KR" altLang="en-US" sz="1400" dirty="0" smtClean="0"/>
              <a:t>스팀은 </a:t>
            </a:r>
            <a:r>
              <a:rPr lang="ko-KR" altLang="en-US" sz="1400" dirty="0"/>
              <a:t>균일한 증기 공급을 보장하고 물 </a:t>
            </a:r>
            <a:r>
              <a:rPr lang="ko-KR" altLang="en-US" sz="1400" dirty="0" smtClean="0"/>
              <a:t>응축 수를 </a:t>
            </a:r>
            <a:r>
              <a:rPr lang="ko-KR" altLang="en-US" sz="1400" dirty="0"/>
              <a:t>최소화하도록 설계 되었습니다</a:t>
            </a:r>
            <a:r>
              <a:rPr lang="en-US" altLang="ko-KR" sz="1400" dirty="0"/>
              <a:t>.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ko-KR" altLang="en-US" sz="1400" dirty="0" err="1"/>
              <a:t>쿨</a:t>
            </a:r>
            <a:r>
              <a:rPr lang="ko-KR" altLang="en-US" sz="1400" dirty="0"/>
              <a:t> 터치 스팀 </a:t>
            </a:r>
            <a:br>
              <a:rPr lang="ko-KR" altLang="en-US" sz="1400" dirty="0"/>
            </a:br>
            <a:r>
              <a:rPr lang="ko-KR" altLang="en-US" sz="1400" dirty="0"/>
              <a:t>인체공학적 </a:t>
            </a:r>
            <a:r>
              <a:rPr lang="ko-KR" altLang="en-US" sz="1400" dirty="0" err="1"/>
              <a:t>쿨</a:t>
            </a:r>
            <a:r>
              <a:rPr lang="ko-KR" altLang="en-US" sz="1400" dirty="0"/>
              <a:t> 터치 </a:t>
            </a:r>
            <a:r>
              <a:rPr lang="ko-KR" altLang="en-US" sz="1400" dirty="0" smtClean="0"/>
              <a:t>스팀은 화상의 위험이 없이 안전하게 사용 하실 수 있습니다</a:t>
            </a:r>
            <a:r>
              <a:rPr lang="en-US" altLang="ko-KR" sz="1400" dirty="0" smtClean="0"/>
              <a:t>. 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en-US" altLang="ko-KR" sz="1400" dirty="0" smtClean="0"/>
              <a:t>NEW </a:t>
            </a:r>
            <a:r>
              <a:rPr lang="ko-KR" altLang="en-US" sz="1400" dirty="0" smtClean="0"/>
              <a:t>스팀 노즐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ko-KR" altLang="en-US" sz="1400" dirty="0"/>
              <a:t>스팀 밸런스를 향상시키는 직경 </a:t>
            </a:r>
            <a:r>
              <a:rPr lang="en-US" altLang="ko-KR" sz="1400" dirty="0"/>
              <a:t>1.3mm</a:t>
            </a:r>
            <a:r>
              <a:rPr lang="ko-KR" altLang="en-US" sz="1400" dirty="0"/>
              <a:t>의 </a:t>
            </a:r>
            <a:r>
              <a:rPr lang="en-US" altLang="ko-KR" sz="1400" dirty="0"/>
              <a:t>4</a:t>
            </a:r>
            <a:r>
              <a:rPr lang="ko-KR" altLang="en-US" sz="1400" dirty="0"/>
              <a:t>개의 구멍이 있는 </a:t>
            </a:r>
            <a:r>
              <a:rPr lang="ko-KR" altLang="en-US" sz="1400" dirty="0" smtClean="0"/>
              <a:t>구형으로 된 몸체로 디자인 되었으며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보다 향상된 우유 거품을 만나 보실 수 있습니다</a:t>
            </a:r>
            <a:r>
              <a:rPr lang="en-US" altLang="ko-KR" sz="1400" dirty="0" smtClean="0"/>
              <a:t>. </a:t>
            </a:r>
            <a:endParaRPr lang="en-US" sz="1400" dirty="0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xmlns="" id="{36C91E0D-18B3-C505-D578-2D8C10F00C8F}"/>
              </a:ext>
            </a:extLst>
          </p:cNvPr>
          <p:cNvCxnSpPr>
            <a:cxnSpLocks/>
            <a:endCxn id="24" idx="2"/>
          </p:cNvCxnSpPr>
          <p:nvPr/>
        </p:nvCxnSpPr>
        <p:spPr>
          <a:xfrm>
            <a:off x="4572000" y="1614878"/>
            <a:ext cx="507923" cy="724"/>
          </a:xfrm>
          <a:prstGeom prst="line">
            <a:avLst/>
          </a:prstGeom>
          <a:ln w="2857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58C16FC8-7CF6-BA11-0B7A-1A2EAB7A8BD8}"/>
              </a:ext>
            </a:extLst>
          </p:cNvPr>
          <p:cNvCxnSpPr>
            <a:cxnSpLocks/>
          </p:cNvCxnSpPr>
          <p:nvPr/>
        </p:nvCxnSpPr>
        <p:spPr>
          <a:xfrm flipV="1">
            <a:off x="4667796" y="3030279"/>
            <a:ext cx="3721292" cy="724"/>
          </a:xfrm>
          <a:prstGeom prst="line">
            <a:avLst/>
          </a:prstGeom>
          <a:ln w="2857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xmlns="" id="{EF149F67-1395-CAFB-B47E-8932332AD2E7}"/>
              </a:ext>
            </a:extLst>
          </p:cNvPr>
          <p:cNvCxnSpPr>
            <a:cxnSpLocks/>
            <a:endCxn id="21" idx="2"/>
          </p:cNvCxnSpPr>
          <p:nvPr/>
        </p:nvCxnSpPr>
        <p:spPr>
          <a:xfrm flipV="1">
            <a:off x="4572000" y="3673249"/>
            <a:ext cx="3755239" cy="561126"/>
          </a:xfrm>
          <a:prstGeom prst="line">
            <a:avLst/>
          </a:prstGeom>
          <a:ln w="2857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e 20">
            <a:extLst>
              <a:ext uri="{FF2B5EF4-FFF2-40B4-BE49-F238E27FC236}">
                <a16:creationId xmlns:a16="http://schemas.microsoft.com/office/drawing/2014/main" xmlns="" id="{47E5612D-B6F8-0EFF-71DB-EE1ABD855B83}"/>
              </a:ext>
            </a:extLst>
          </p:cNvPr>
          <p:cNvSpPr/>
          <p:nvPr/>
        </p:nvSpPr>
        <p:spPr>
          <a:xfrm>
            <a:off x="8327239" y="3457598"/>
            <a:ext cx="431302" cy="431302"/>
          </a:xfrm>
          <a:prstGeom prst="ellipse">
            <a:avLst/>
          </a:prstGeom>
          <a:noFill/>
          <a:ln w="28575">
            <a:solidFill>
              <a:srgbClr val="C2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xmlns="" id="{79FE58F0-6650-0C0C-514A-83DAD3E65324}"/>
              </a:ext>
            </a:extLst>
          </p:cNvPr>
          <p:cNvCxnSpPr>
            <a:cxnSpLocks/>
            <a:stCxn id="24" idx="6"/>
          </p:cNvCxnSpPr>
          <p:nvPr/>
        </p:nvCxnSpPr>
        <p:spPr>
          <a:xfrm>
            <a:off x="7367058" y="1615602"/>
            <a:ext cx="657026" cy="16908"/>
          </a:xfrm>
          <a:prstGeom prst="line">
            <a:avLst/>
          </a:prstGeom>
          <a:ln w="2857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po 37">
            <a:extLst>
              <a:ext uri="{FF2B5EF4-FFF2-40B4-BE49-F238E27FC236}">
                <a16:creationId xmlns:a16="http://schemas.microsoft.com/office/drawing/2014/main" xmlns="" id="{FE0DEE8C-234D-BDE1-46D5-BB937F9C243B}"/>
              </a:ext>
            </a:extLst>
          </p:cNvPr>
          <p:cNvGrpSpPr/>
          <p:nvPr/>
        </p:nvGrpSpPr>
        <p:grpSpPr>
          <a:xfrm>
            <a:off x="5079923" y="756606"/>
            <a:ext cx="2329531" cy="1713905"/>
            <a:chOff x="5079923" y="756606"/>
            <a:chExt cx="2329531" cy="1713905"/>
          </a:xfrm>
          <a:effectLst/>
        </p:grpSpPr>
        <p:grpSp>
          <p:nvGrpSpPr>
            <p:cNvPr id="35" name="Gruppo 34">
              <a:extLst>
                <a:ext uri="{FF2B5EF4-FFF2-40B4-BE49-F238E27FC236}">
                  <a16:creationId xmlns:a16="http://schemas.microsoft.com/office/drawing/2014/main" xmlns="" id="{1CAF5872-C485-17FD-7B21-70311D9CBE3F}"/>
                </a:ext>
              </a:extLst>
            </p:cNvPr>
            <p:cNvGrpSpPr/>
            <p:nvPr/>
          </p:nvGrpSpPr>
          <p:grpSpPr>
            <a:xfrm>
              <a:off x="5079923" y="756606"/>
              <a:ext cx="2329531" cy="1713905"/>
              <a:chOff x="5079923" y="756606"/>
              <a:chExt cx="2329531" cy="1713905"/>
            </a:xfrm>
          </p:grpSpPr>
          <p:pic>
            <p:nvPicPr>
              <p:cNvPr id="24" name="Immagine 23">
                <a:extLst>
                  <a:ext uri="{FF2B5EF4-FFF2-40B4-BE49-F238E27FC236}">
                    <a16:creationId xmlns:a16="http://schemas.microsoft.com/office/drawing/2014/main" xmlns="" id="{2FBA2D7E-C1DA-5693-0D40-CB3D5F76A6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3918" t="13230" r="11380" b="36933"/>
              <a:stretch/>
            </p:blipFill>
            <p:spPr>
              <a:xfrm>
                <a:off x="5079923" y="760693"/>
                <a:ext cx="2287135" cy="1709818"/>
              </a:xfrm>
              <a:prstGeom prst="ellipse">
                <a:avLst/>
              </a:prstGeom>
              <a:ln w="28575" cap="rnd">
                <a:solidFill>
                  <a:srgbClr val="C20E1A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xmlns="" id="{69303216-993C-5E8C-E1C0-FF750F98E56F}"/>
                  </a:ext>
                </a:extLst>
              </p:cNvPr>
              <p:cNvSpPr txBox="1"/>
              <p:nvPr/>
            </p:nvSpPr>
            <p:spPr>
              <a:xfrm>
                <a:off x="5911286" y="756606"/>
                <a:ext cx="5692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sz="1400" b="1" dirty="0">
                    <a:solidFill>
                      <a:srgbClr val="C20E1A"/>
                    </a:solidFill>
                  </a:rPr>
                  <a:t>STOP</a:t>
                </a:r>
              </a:p>
            </p:txBody>
          </p:sp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xmlns="" id="{76E3E99B-6939-B096-3607-DAFCD18B3827}"/>
                  </a:ext>
                </a:extLst>
              </p:cNvPr>
              <p:cNvSpPr txBox="1"/>
              <p:nvPr/>
            </p:nvSpPr>
            <p:spPr>
              <a:xfrm>
                <a:off x="5120059" y="1615602"/>
                <a:ext cx="609462" cy="307777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sz="1400" b="1" dirty="0">
                    <a:solidFill>
                      <a:srgbClr val="C20E1A"/>
                    </a:solidFill>
                  </a:rPr>
                  <a:t>OPEN</a:t>
                </a:r>
              </a:p>
            </p:txBody>
          </p:sp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xmlns="" id="{9ADE1F98-0CEB-3029-BC0C-870158C1A757}"/>
                  </a:ext>
                </a:extLst>
              </p:cNvPr>
              <p:cNvSpPr txBox="1"/>
              <p:nvPr/>
            </p:nvSpPr>
            <p:spPr>
              <a:xfrm>
                <a:off x="6710032" y="1614878"/>
                <a:ext cx="6994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sz="1400" b="1" dirty="0">
                    <a:solidFill>
                      <a:srgbClr val="C20E1A"/>
                    </a:solidFill>
                  </a:rPr>
                  <a:t>PURGE</a:t>
                </a:r>
              </a:p>
            </p:txBody>
          </p:sp>
        </p:grpSp>
        <p:sp>
          <p:nvSpPr>
            <p:cNvPr id="37" name="Arco 36">
              <a:extLst>
                <a:ext uri="{FF2B5EF4-FFF2-40B4-BE49-F238E27FC236}">
                  <a16:creationId xmlns:a16="http://schemas.microsoft.com/office/drawing/2014/main" xmlns="" id="{34E7BAFB-9573-333F-3FB4-59EABCFD4269}"/>
                </a:ext>
              </a:extLst>
            </p:cNvPr>
            <p:cNvSpPr/>
            <p:nvPr/>
          </p:nvSpPr>
          <p:spPr>
            <a:xfrm>
              <a:off x="5587845" y="1022143"/>
              <a:ext cx="1237747" cy="1409636"/>
            </a:xfrm>
            <a:prstGeom prst="arc">
              <a:avLst>
                <a:gd name="adj1" fmla="val 11091801"/>
                <a:gd name="adj2" fmla="val 21346695"/>
              </a:avLst>
            </a:prstGeom>
            <a:ln w="28575">
              <a:solidFill>
                <a:srgbClr val="C20E1A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1842979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Tema di Office">
  <a:themeElements>
    <a:clrScheme name="Personalizzat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62626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BE357E5975DC149AAA6D727F6663996" ma:contentTypeVersion="12" ma:contentTypeDescription="Creare un nuovo documento." ma:contentTypeScope="" ma:versionID="4b5ef4866a7dc915c619463d80bc31d6">
  <xsd:schema xmlns:xsd="http://www.w3.org/2001/XMLSchema" xmlns:xs="http://www.w3.org/2001/XMLSchema" xmlns:p="http://schemas.microsoft.com/office/2006/metadata/properties" xmlns:ns2="641525f4-3945-482a-903f-5fa0b49c831d" xmlns:ns3="c02999a1-b6d1-4ca3-bce3-75ece4f97a8f" targetNamespace="http://schemas.microsoft.com/office/2006/metadata/properties" ma:root="true" ma:fieldsID="2c262a13a78b8d08c05bc1be80f54cfd" ns2:_="" ns3:_="">
    <xsd:import namespace="641525f4-3945-482a-903f-5fa0b49c831d"/>
    <xsd:import namespace="c02999a1-b6d1-4ca3-bce3-75ece4f97a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1525f4-3945-482a-903f-5fa0b49c8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2999a1-b6d1-4ca3-bce3-75ece4f97a8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D38EC4-9D8B-4A98-BBCE-D92B06E1F01D}">
  <ds:schemaRefs>
    <ds:schemaRef ds:uri="c02999a1-b6d1-4ca3-bce3-75ece4f97a8f"/>
    <ds:schemaRef ds:uri="http://www.w3.org/XML/1998/namespace"/>
    <ds:schemaRef ds:uri="641525f4-3945-482a-903f-5fa0b49c831d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8DB8BFF-BA6B-4BCB-9CCD-ED94521E1B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1525f4-3945-482a-903f-5fa0b49c831d"/>
    <ds:schemaRef ds:uri="c02999a1-b6d1-4ca3-bce3-75ece4f97a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47A311-B5E3-4F3F-A174-FFFA5E3504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10466</TotalTime>
  <Words>1240</Words>
  <Application>Microsoft Office PowerPoint</Application>
  <PresentationFormat>화면 슬라이드 쇼(16:9)</PresentationFormat>
  <Paragraphs>296</Paragraphs>
  <Slides>27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27</vt:i4>
      </vt:variant>
    </vt:vector>
  </HeadingPairs>
  <TitlesOfParts>
    <vt:vector size="29" baseType="lpstr">
      <vt:lpstr>Office Theme</vt:lpstr>
      <vt:lpstr>Tema di Office</vt:lpstr>
      <vt:lpstr>PowerPoint 프레젠테이션</vt:lpstr>
      <vt:lpstr>Safety regulations</vt:lpstr>
      <vt:lpstr>Overview</vt:lpstr>
      <vt:lpstr>Highlights 2GR</vt:lpstr>
      <vt:lpstr>Highlights 3GR</vt:lpstr>
      <vt:lpstr>Front view</vt:lpstr>
      <vt:lpstr>Features</vt:lpstr>
      <vt:lpstr>Features</vt:lpstr>
      <vt:lpstr>Features</vt:lpstr>
      <vt:lpstr>Technologies</vt:lpstr>
      <vt:lpstr>Technologies: steady brew</vt:lpstr>
      <vt:lpstr>Technologies: steady brew</vt:lpstr>
      <vt:lpstr>Technologies: steady brew</vt:lpstr>
      <vt:lpstr>Technologies: t-switch</vt:lpstr>
      <vt:lpstr>Technologies: t-switch</vt:lpstr>
      <vt:lpstr>Technologies: t-switch adjustment</vt:lpstr>
      <vt:lpstr>Technologies: pre-infusion &amp; post-infusion</vt:lpstr>
      <vt:lpstr>Technologies: pre-infusion &amp; post-infusion</vt:lpstr>
      <vt:lpstr>Technologies: pre-infusion &amp; post-infusion</vt:lpstr>
      <vt:lpstr>Technologies: pre-infusion &amp; post-infusion settings</vt:lpstr>
      <vt:lpstr>Technologies: ABM</vt:lpstr>
      <vt:lpstr>Technologies: X-Tea</vt:lpstr>
      <vt:lpstr>Software</vt:lpstr>
      <vt:lpstr>Software: smart flush</vt:lpstr>
      <vt:lpstr>Software: manual mode</vt:lpstr>
      <vt:lpstr>Software: advanced diagnostic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Schulenburg Urs</dc:creator>
  <cp:lastModifiedBy>Windows 사용자</cp:lastModifiedBy>
  <cp:revision>167</cp:revision>
  <cp:lastPrinted>2022-09-02T08:28:11Z</cp:lastPrinted>
  <dcterms:created xsi:type="dcterms:W3CDTF">2020-04-16T12:35:33Z</dcterms:created>
  <dcterms:modified xsi:type="dcterms:W3CDTF">2022-09-05T09:38:41Z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0x010100EBE357E5975DC149AAA6D727F6663996</vt:lpwstr>
  </property>
</Properties>
</file>