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9675" cy="8999538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7A731"/>
    <a:srgbClr val="D016A8"/>
    <a:srgbClr val="2BAF44"/>
    <a:srgbClr val="EBE8E3"/>
    <a:srgbClr val="9A1212"/>
    <a:srgbClr val="20F835"/>
    <a:srgbClr val="FA1E91"/>
    <a:srgbClr val="FF3300"/>
    <a:srgbClr val="B40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3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7D57-B2C9-4394-A1D3-D99712479516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1243013"/>
            <a:ext cx="2819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5CAAE-7935-4D56-A89B-EF7CA9169D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9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1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8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5" algn="l" defTabSz="91435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472842"/>
            <a:ext cx="6425724" cy="313317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4726842"/>
            <a:ext cx="5669756" cy="217280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3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79142"/>
            <a:ext cx="1630055" cy="762669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79142"/>
            <a:ext cx="4795669" cy="762669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6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7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243638"/>
            <a:ext cx="6520220" cy="374355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022610"/>
            <a:ext cx="6520220" cy="196864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9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395710"/>
            <a:ext cx="3212862" cy="571012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395710"/>
            <a:ext cx="3212862" cy="571012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79144"/>
            <a:ext cx="6520220" cy="173949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206137"/>
            <a:ext cx="3198096" cy="108119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287331"/>
            <a:ext cx="3198096" cy="483516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206137"/>
            <a:ext cx="3213847" cy="108119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287331"/>
            <a:ext cx="3213847" cy="483516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20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91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55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99969"/>
            <a:ext cx="2438192" cy="209989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295769"/>
            <a:ext cx="3827085" cy="639550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699862"/>
            <a:ext cx="2438192" cy="500182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51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99969"/>
            <a:ext cx="2438192" cy="209989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295769"/>
            <a:ext cx="3827085" cy="639550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699862"/>
            <a:ext cx="2438192" cy="500182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94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79144"/>
            <a:ext cx="6520220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395710"/>
            <a:ext cx="6520220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8341240"/>
            <a:ext cx="170092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379F-E99E-4A2F-98FE-B96148D2E990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8341240"/>
            <a:ext cx="255139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8341240"/>
            <a:ext cx="170092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84-B928-4105-84B9-50E0169EC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직사각형 94">
            <a:extLst>
              <a:ext uri="{FF2B5EF4-FFF2-40B4-BE49-F238E27FC236}">
                <a16:creationId xmlns:a16="http://schemas.microsoft.com/office/drawing/2014/main" id="{C35E3563-2ECF-3743-1897-908D22E78CD8}"/>
              </a:ext>
            </a:extLst>
          </p:cNvPr>
          <p:cNvSpPr/>
          <p:nvPr/>
        </p:nvSpPr>
        <p:spPr>
          <a:xfrm>
            <a:off x="-25967" y="5813133"/>
            <a:ext cx="7585642" cy="3550485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81E06A38-2933-CE4E-3B7E-308A5D052E1C}"/>
              </a:ext>
            </a:extLst>
          </p:cNvPr>
          <p:cNvSpPr/>
          <p:nvPr/>
        </p:nvSpPr>
        <p:spPr>
          <a:xfrm>
            <a:off x="230222" y="6037188"/>
            <a:ext cx="1598578" cy="400110"/>
          </a:xfrm>
          <a:prstGeom prst="roundRect">
            <a:avLst/>
          </a:prstGeom>
          <a:solidFill>
            <a:srgbClr val="F7A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7BEFEC-5A7A-EC42-A60C-CF38BE047A96}"/>
              </a:ext>
            </a:extLst>
          </p:cNvPr>
          <p:cNvSpPr txBox="1"/>
          <p:nvPr/>
        </p:nvSpPr>
        <p:spPr>
          <a:xfrm>
            <a:off x="201920" y="6057811"/>
            <a:ext cx="159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초밀집지역</a:t>
            </a: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5989019A-8AF7-AD73-F6AE-934405A769E6}"/>
              </a:ext>
            </a:extLst>
          </p:cNvPr>
          <p:cNvSpPr/>
          <p:nvPr/>
        </p:nvSpPr>
        <p:spPr>
          <a:xfrm>
            <a:off x="2074579" y="6037188"/>
            <a:ext cx="1598578" cy="400110"/>
          </a:xfrm>
          <a:prstGeom prst="roundRect">
            <a:avLst/>
          </a:prstGeom>
          <a:solidFill>
            <a:srgbClr val="2BA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5AE013E3-0DD7-6CA6-00BF-781919482244}"/>
              </a:ext>
            </a:extLst>
          </p:cNvPr>
          <p:cNvSpPr/>
          <p:nvPr/>
        </p:nvSpPr>
        <p:spPr>
          <a:xfrm>
            <a:off x="3886519" y="6037188"/>
            <a:ext cx="1598578" cy="4001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4CA074BD-287B-2296-E123-FA2735C4F317}"/>
              </a:ext>
            </a:extLst>
          </p:cNvPr>
          <p:cNvSpPr/>
          <p:nvPr/>
        </p:nvSpPr>
        <p:spPr>
          <a:xfrm>
            <a:off x="5730875" y="6037188"/>
            <a:ext cx="1598578" cy="400110"/>
          </a:xfrm>
          <a:prstGeom prst="roundRect">
            <a:avLst/>
          </a:prstGeom>
          <a:solidFill>
            <a:srgbClr val="FA1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99050F-2F09-37D9-BC30-1C16AAC1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3" r="19557"/>
          <a:stretch/>
        </p:blipFill>
        <p:spPr>
          <a:xfrm>
            <a:off x="-25967" y="-44702"/>
            <a:ext cx="7585643" cy="6033526"/>
          </a:xfrm>
          <a:prstGeom prst="rect">
            <a:avLst/>
          </a:prstGeom>
        </p:spPr>
      </p:pic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B6E9B2B9-4F7C-4BED-A469-51DFFACD7BE5}"/>
              </a:ext>
            </a:extLst>
          </p:cNvPr>
          <p:cNvSpPr/>
          <p:nvPr/>
        </p:nvSpPr>
        <p:spPr>
          <a:xfrm>
            <a:off x="-25967" y="6542515"/>
            <a:ext cx="2070066" cy="1365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ko-KR" altLang="en-US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구도심</a:t>
            </a:r>
            <a:r>
              <a:rPr lang="en-US" altLang="ko-KR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‧</a:t>
            </a:r>
            <a:r>
              <a:rPr lang="ko-KR" altLang="en-US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신도시 중심 </a:t>
            </a:r>
            <a:endParaRPr lang="en-US" altLang="ko-KR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약 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30,000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세대 밀집 </a:t>
            </a: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3F96607E-E6AD-C7C0-1ED3-69239403B246}"/>
              </a:ext>
            </a:extLst>
          </p:cNvPr>
          <p:cNvSpPr/>
          <p:nvPr/>
        </p:nvSpPr>
        <p:spPr>
          <a:xfrm>
            <a:off x="1800498" y="6543352"/>
            <a:ext cx="2182823" cy="1365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반경 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800m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내 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7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개 학교 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5,700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명의 학생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98C34357-2176-5B8A-BEA0-F074CBE1DF77}"/>
              </a:ext>
            </a:extLst>
          </p:cNvPr>
          <p:cNvSpPr/>
          <p:nvPr/>
        </p:nvSpPr>
        <p:spPr>
          <a:xfrm>
            <a:off x="3857976" y="6491968"/>
            <a:ext cx="1598578" cy="2011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DADF269A-1AF9-B285-0379-96B0ADA87A36}"/>
              </a:ext>
            </a:extLst>
          </p:cNvPr>
          <p:cNvSpPr/>
          <p:nvPr/>
        </p:nvSpPr>
        <p:spPr>
          <a:xfrm>
            <a:off x="5702333" y="6493224"/>
            <a:ext cx="1598578" cy="2011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A21D93-2E02-93D6-0840-1201AFA4DB66}"/>
              </a:ext>
            </a:extLst>
          </p:cNvPr>
          <p:cNvSpPr txBox="1"/>
          <p:nvPr/>
        </p:nvSpPr>
        <p:spPr>
          <a:xfrm>
            <a:off x="5702333" y="6040341"/>
            <a:ext cx="159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뛰어난 접근성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71386F-2742-AB5B-9F85-722CE6CB4E9A}"/>
              </a:ext>
            </a:extLst>
          </p:cNvPr>
          <p:cNvSpPr txBox="1"/>
          <p:nvPr/>
        </p:nvSpPr>
        <p:spPr>
          <a:xfrm>
            <a:off x="2044099" y="6040341"/>
            <a:ext cx="159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시흥 </a:t>
            </a:r>
            <a:r>
              <a:rPr lang="ko-KR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학세권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E478AD4-7054-CE86-A078-203E92618452}"/>
              </a:ext>
            </a:extLst>
          </p:cNvPr>
          <p:cNvSpPr txBox="1"/>
          <p:nvPr/>
        </p:nvSpPr>
        <p:spPr>
          <a:xfrm>
            <a:off x="3857976" y="6040341"/>
            <a:ext cx="159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최고의 가시성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96D7A248-3A68-114D-A34D-9523CB33CD35}"/>
              </a:ext>
            </a:extLst>
          </p:cNvPr>
          <p:cNvSpPr/>
          <p:nvPr/>
        </p:nvSpPr>
        <p:spPr>
          <a:xfrm>
            <a:off x="3862332" y="6542096"/>
            <a:ext cx="1598578" cy="1365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바로 앞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면 개방형건물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7EB21F8D-F13F-C210-BFA2-BAD6BE728600}"/>
              </a:ext>
            </a:extLst>
          </p:cNvPr>
          <p:cNvSpPr/>
          <p:nvPr/>
        </p:nvSpPr>
        <p:spPr>
          <a:xfrm>
            <a:off x="5678388" y="6542934"/>
            <a:ext cx="1598578" cy="1365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순환고속도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경인고속도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신천역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‧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은계역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근접</a:t>
            </a:r>
            <a:endParaRPr lang="en-US" altLang="ko-K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96E747-1AC3-E52D-379C-222F284E45EF}"/>
              </a:ext>
            </a:extLst>
          </p:cNvPr>
          <p:cNvSpPr txBox="1"/>
          <p:nvPr/>
        </p:nvSpPr>
        <p:spPr>
          <a:xfrm>
            <a:off x="6790268" y="7388326"/>
            <a:ext cx="497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(</a:t>
            </a:r>
            <a:r>
              <a:rPr lang="ko-KR" altLang="en-US" sz="1100" dirty="0"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예정</a:t>
            </a:r>
            <a:r>
              <a:rPr lang="en-US" altLang="ko-KR" sz="1100" dirty="0">
                <a:latin typeface="KoPubWorld돋움체_Pro Light" panose="00000300000000000000" pitchFamily="50" charset="-127"/>
                <a:ea typeface="KoPubWorld돋움체_Pro Light" panose="00000300000000000000" pitchFamily="50" charset="-127"/>
                <a:cs typeface="KoPubWorld돋움체_Pro Light" panose="00000300000000000000" pitchFamily="50" charset="-127"/>
              </a:rPr>
              <a:t>)</a:t>
            </a:r>
            <a:endParaRPr lang="ko-KR" altLang="en-US" sz="1100" dirty="0">
              <a:latin typeface="KoPubWorld돋움체_Pro Light" panose="00000300000000000000" pitchFamily="50" charset="-127"/>
              <a:ea typeface="KoPubWorld돋움체_Pro Light" panose="00000300000000000000" pitchFamily="50" charset="-127"/>
              <a:cs typeface="KoPubWorld돋움체_Pro Light" panose="00000300000000000000" pitchFamily="50" charset="-127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79D72694-445B-68FD-85A9-2F0E7C6E1D8C}"/>
              </a:ext>
            </a:extLst>
          </p:cNvPr>
          <p:cNvCxnSpPr>
            <a:cxnSpLocks/>
          </p:cNvCxnSpPr>
          <p:nvPr/>
        </p:nvCxnSpPr>
        <p:spPr>
          <a:xfrm>
            <a:off x="1958374" y="6310100"/>
            <a:ext cx="0" cy="1530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208DA29E-B39D-857C-22ED-44A7EFB7DA43}"/>
              </a:ext>
            </a:extLst>
          </p:cNvPr>
          <p:cNvCxnSpPr>
            <a:cxnSpLocks/>
          </p:cNvCxnSpPr>
          <p:nvPr/>
        </p:nvCxnSpPr>
        <p:spPr>
          <a:xfrm>
            <a:off x="3779837" y="6310100"/>
            <a:ext cx="0" cy="1530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C8F6331A-C778-AE8A-7E80-5B68AAC03285}"/>
              </a:ext>
            </a:extLst>
          </p:cNvPr>
          <p:cNvCxnSpPr>
            <a:cxnSpLocks/>
          </p:cNvCxnSpPr>
          <p:nvPr/>
        </p:nvCxnSpPr>
        <p:spPr>
          <a:xfrm>
            <a:off x="5608637" y="6310100"/>
            <a:ext cx="0" cy="1530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F27D885-8F9A-6A99-FD1A-B44611B567C2}"/>
              </a:ext>
            </a:extLst>
          </p:cNvPr>
          <p:cNvSpPr txBox="1"/>
          <p:nvPr/>
        </p:nvSpPr>
        <p:spPr>
          <a:xfrm>
            <a:off x="370390" y="8398174"/>
            <a:ext cx="69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010-3232-0618</a:t>
            </a:r>
            <a:endParaRPr lang="ko-KR" altLang="en-US" sz="3600" dirty="0"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46C561-D6B3-F5F2-2068-92A9BBFC54DA}"/>
              </a:ext>
            </a:extLst>
          </p:cNvPr>
          <p:cNvSpPr txBox="1"/>
          <p:nvPr/>
        </p:nvSpPr>
        <p:spPr>
          <a:xfrm>
            <a:off x="-3073720" y="8398173"/>
            <a:ext cx="69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상담</a:t>
            </a:r>
            <a:r>
              <a:rPr lang="en-US" altLang="ko-KR" sz="3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/</a:t>
            </a:r>
            <a:r>
              <a:rPr lang="ko-KR" altLang="en-US" sz="3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문의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FB57F97F-4E11-9378-DD3C-3CF235C1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1" t="13405" r="61022" b="58086"/>
          <a:stretch/>
        </p:blipFill>
        <p:spPr>
          <a:xfrm>
            <a:off x="6347710" y="75659"/>
            <a:ext cx="1081566" cy="1015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AA3C02C7-A1F9-1E90-5D86-6B9E9FDEA6FC}"/>
              </a:ext>
            </a:extLst>
          </p:cNvPr>
          <p:cNvSpPr txBox="1"/>
          <p:nvPr/>
        </p:nvSpPr>
        <p:spPr>
          <a:xfrm>
            <a:off x="1" y="162133"/>
            <a:ext cx="4927886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상가의 자존심</a:t>
            </a:r>
            <a:r>
              <a:rPr lang="en-US" altLang="ko-KR" sz="6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!</a:t>
            </a:r>
            <a:endParaRPr lang="ko-KR" altLang="en-US" sz="6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28AE75-5BF9-75A9-A5FF-053A857951CD}"/>
              </a:ext>
            </a:extLst>
          </p:cNvPr>
          <p:cNvSpPr txBox="1"/>
          <p:nvPr/>
        </p:nvSpPr>
        <p:spPr>
          <a:xfrm>
            <a:off x="25970" y="1013918"/>
            <a:ext cx="492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상가 성공의 </a:t>
            </a:r>
            <a:r>
              <a:rPr lang="en-US" altLang="ko-KR" sz="36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3</a:t>
            </a:r>
            <a:r>
              <a:rPr lang="ko-KR" altLang="en-US" sz="3600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박자</a:t>
            </a:r>
            <a:endParaRPr lang="en-US" altLang="ko-KR" sz="3600" dirty="0">
              <a:ln w="635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  <a:p>
            <a:r>
              <a:rPr lang="ko-KR" altLang="en-US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두루 갖춘 누리</a:t>
            </a:r>
            <a:r>
              <a:rPr lang="en-US" altLang="ko-KR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618</a:t>
            </a:r>
            <a:endParaRPr lang="ko-KR" altLang="en-US" sz="36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FA985641-0EC6-CD4C-FA0C-7AF45AB95B13}"/>
              </a:ext>
            </a:extLst>
          </p:cNvPr>
          <p:cNvSpPr/>
          <p:nvPr/>
        </p:nvSpPr>
        <p:spPr>
          <a:xfrm>
            <a:off x="1291138" y="4490841"/>
            <a:ext cx="1205900" cy="120589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풍부한</a:t>
            </a:r>
            <a:endParaRPr lang="en-US" altLang="ko-KR" sz="2000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수요</a:t>
            </a:r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DFC2F235-FB8A-DD64-B655-EEAB72EDAEF9}"/>
              </a:ext>
            </a:extLst>
          </p:cNvPr>
          <p:cNvSpPr/>
          <p:nvPr/>
        </p:nvSpPr>
        <p:spPr>
          <a:xfrm>
            <a:off x="5141810" y="4490841"/>
            <a:ext cx="1205900" cy="120589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A1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훌륭한</a:t>
            </a:r>
            <a:endParaRPr lang="en-US" altLang="ko-KR" sz="2000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접근성</a:t>
            </a: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B2BE6A03-B9EA-7AAD-DDC1-FD0F118884FA}"/>
              </a:ext>
            </a:extLst>
          </p:cNvPr>
          <p:cNvSpPr/>
          <p:nvPr/>
        </p:nvSpPr>
        <p:spPr>
          <a:xfrm>
            <a:off x="3216474" y="4490841"/>
            <a:ext cx="1205900" cy="12058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최고의</a:t>
            </a:r>
            <a:endParaRPr lang="en-US" altLang="ko-KR" sz="2000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가시성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1981A11-A2BD-D111-D5CC-2F53CCE8E380}"/>
              </a:ext>
            </a:extLst>
          </p:cNvPr>
          <p:cNvSpPr txBox="1"/>
          <p:nvPr/>
        </p:nvSpPr>
        <p:spPr>
          <a:xfrm>
            <a:off x="-1800862" y="7847687"/>
            <a:ext cx="1116139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인근 은행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지구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 3,400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세대 입주 예정</a:t>
            </a:r>
          </a:p>
        </p:txBody>
      </p:sp>
    </p:spTree>
    <p:extLst>
      <p:ext uri="{BB962C8B-B14F-4D97-AF65-F5344CB8AC3E}">
        <p14:creationId xmlns:p14="http://schemas.microsoft.com/office/powerpoint/2010/main" val="3442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AFEAFB-42D2-3874-4458-913E81918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8"/>
          <a:stretch/>
        </p:blipFill>
        <p:spPr>
          <a:xfrm>
            <a:off x="31114" y="1214980"/>
            <a:ext cx="7497446" cy="34854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931E6F4-66E2-54D9-B979-D33A077E8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11"/>
          <a:stretch/>
        </p:blipFill>
        <p:spPr>
          <a:xfrm>
            <a:off x="31114" y="5528847"/>
            <a:ext cx="7497448" cy="34475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순서도: 다른 페이지 연결선 11">
            <a:extLst>
              <a:ext uri="{FF2B5EF4-FFF2-40B4-BE49-F238E27FC236}">
                <a16:creationId xmlns:a16="http://schemas.microsoft.com/office/drawing/2014/main" id="{AF6C9A3A-2E14-2A67-4568-BE62908F096B}"/>
              </a:ext>
            </a:extLst>
          </p:cNvPr>
          <p:cNvSpPr/>
          <p:nvPr/>
        </p:nvSpPr>
        <p:spPr>
          <a:xfrm rot="18545301">
            <a:off x="3490263" y="7092848"/>
            <a:ext cx="454973" cy="576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6" h="11154">
                <a:moveTo>
                  <a:pt x="106" y="0"/>
                </a:moveTo>
                <a:lnTo>
                  <a:pt x="10106" y="0"/>
                </a:lnTo>
                <a:lnTo>
                  <a:pt x="9839" y="8360"/>
                </a:lnTo>
                <a:lnTo>
                  <a:pt x="3945" y="11154"/>
                </a:lnTo>
                <a:lnTo>
                  <a:pt x="0" y="4735"/>
                </a:lnTo>
                <a:cubicBezTo>
                  <a:pt x="35" y="3157"/>
                  <a:pt x="71" y="1578"/>
                  <a:pt x="106" y="0"/>
                </a:cubicBezTo>
                <a:close/>
              </a:path>
            </a:pathLst>
          </a:custGeom>
          <a:solidFill>
            <a:srgbClr val="FA1E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다른 페이지 연결선 11">
            <a:extLst>
              <a:ext uri="{FF2B5EF4-FFF2-40B4-BE49-F238E27FC236}">
                <a16:creationId xmlns:a16="http://schemas.microsoft.com/office/drawing/2014/main" id="{84A748EA-D1CA-33AD-23B5-A5EA81465F22}"/>
              </a:ext>
            </a:extLst>
          </p:cNvPr>
          <p:cNvSpPr/>
          <p:nvPr/>
        </p:nvSpPr>
        <p:spPr>
          <a:xfrm rot="18545301">
            <a:off x="3132738" y="2707089"/>
            <a:ext cx="111468" cy="1413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6" h="11154">
                <a:moveTo>
                  <a:pt x="106" y="0"/>
                </a:moveTo>
                <a:lnTo>
                  <a:pt x="10106" y="0"/>
                </a:lnTo>
                <a:lnTo>
                  <a:pt x="9839" y="8360"/>
                </a:lnTo>
                <a:lnTo>
                  <a:pt x="3945" y="11154"/>
                </a:lnTo>
                <a:lnTo>
                  <a:pt x="0" y="4735"/>
                </a:lnTo>
                <a:cubicBezTo>
                  <a:pt x="35" y="3157"/>
                  <a:pt x="71" y="1578"/>
                  <a:pt x="106" y="0"/>
                </a:cubicBezTo>
                <a:close/>
              </a:path>
            </a:pathLst>
          </a:custGeom>
          <a:solidFill>
            <a:srgbClr val="FA1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으로 구부러짐 14">
            <a:extLst>
              <a:ext uri="{FF2B5EF4-FFF2-40B4-BE49-F238E27FC236}">
                <a16:creationId xmlns:a16="http://schemas.microsoft.com/office/drawing/2014/main" id="{2D0D6AC4-DA60-C74E-9973-44AC471C22A0}"/>
              </a:ext>
            </a:extLst>
          </p:cNvPr>
          <p:cNvSpPr/>
          <p:nvPr/>
        </p:nvSpPr>
        <p:spPr>
          <a:xfrm rot="21215733">
            <a:off x="2400887" y="2844892"/>
            <a:ext cx="905528" cy="4470901"/>
          </a:xfrm>
          <a:prstGeom prst="curvedRightArrow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ABDCCDC-529F-9522-A98F-2DC0C7D3F937}"/>
              </a:ext>
            </a:extLst>
          </p:cNvPr>
          <p:cNvSpPr/>
          <p:nvPr/>
        </p:nvSpPr>
        <p:spPr>
          <a:xfrm rot="2821287">
            <a:off x="805558" y="1404258"/>
            <a:ext cx="1641170" cy="2328512"/>
          </a:xfrm>
          <a:prstGeom prst="ellipse">
            <a:avLst/>
          </a:prstGeom>
          <a:solidFill>
            <a:srgbClr val="990000">
              <a:alpha val="4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BE60250-6F16-7147-8493-0784E8A863B7}"/>
              </a:ext>
            </a:extLst>
          </p:cNvPr>
          <p:cNvSpPr/>
          <p:nvPr/>
        </p:nvSpPr>
        <p:spPr>
          <a:xfrm rot="1515119">
            <a:off x="3324351" y="2200002"/>
            <a:ext cx="1595168" cy="2514364"/>
          </a:xfrm>
          <a:prstGeom prst="ellipse">
            <a:avLst/>
          </a:prstGeom>
          <a:solidFill>
            <a:srgbClr val="2BAF44">
              <a:alpha val="4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8652D-19B1-414F-42F3-169A69BCE7C6}"/>
              </a:ext>
            </a:extLst>
          </p:cNvPr>
          <p:cNvSpPr txBox="1"/>
          <p:nvPr/>
        </p:nvSpPr>
        <p:spPr>
          <a:xfrm>
            <a:off x="69768" y="2122506"/>
            <a:ext cx="2939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chemeClr val="bg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구도심</a:t>
            </a:r>
            <a:endParaRPr lang="en-US" altLang="ko-KR" sz="3000" dirty="0">
              <a:solidFill>
                <a:schemeClr val="bg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17,000</a:t>
            </a:r>
            <a:r>
              <a:rPr lang="ko-KR" altLang="en-US" sz="2000" dirty="0">
                <a:solidFill>
                  <a:schemeClr val="bg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여 세대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7BE63-E298-CF64-4A5A-0975C7D247C2}"/>
              </a:ext>
            </a:extLst>
          </p:cNvPr>
          <p:cNvSpPr txBox="1"/>
          <p:nvPr/>
        </p:nvSpPr>
        <p:spPr>
          <a:xfrm>
            <a:off x="2681751" y="3022311"/>
            <a:ext cx="2939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은계지구</a:t>
            </a:r>
            <a:endParaRPr lang="en-US" altLang="ko-KR" sz="30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sz="2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13,000</a:t>
            </a:r>
            <a:r>
              <a:rPr lang="ko-KR" altLang="en-US" sz="2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여 세대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B46A705-9356-6AC7-53CA-AC5AFC85FA58}"/>
              </a:ext>
            </a:extLst>
          </p:cNvPr>
          <p:cNvSpPr/>
          <p:nvPr/>
        </p:nvSpPr>
        <p:spPr>
          <a:xfrm rot="1800000">
            <a:off x="3942398" y="5792791"/>
            <a:ext cx="1398590" cy="141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7A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tx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웃터골</a:t>
            </a:r>
            <a:endParaRPr lang="en-US" altLang="ko-KR" sz="2400" dirty="0">
              <a:solidFill>
                <a:schemeClr val="tx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초등학교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CEF859-4461-E611-0420-1EE826486B7D}"/>
              </a:ext>
            </a:extLst>
          </p:cNvPr>
          <p:cNvSpPr txBox="1"/>
          <p:nvPr/>
        </p:nvSpPr>
        <p:spPr>
          <a:xfrm rot="18124914">
            <a:off x="4006171" y="7417602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은계중앙공원</a:t>
            </a:r>
            <a:endParaRPr lang="ko-KR" altLang="en-US" dirty="0"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07D076-9ABE-C342-2CBB-D535D97728C3}"/>
              </a:ext>
            </a:extLst>
          </p:cNvPr>
          <p:cNvSpPr txBox="1"/>
          <p:nvPr/>
        </p:nvSpPr>
        <p:spPr>
          <a:xfrm rot="602577">
            <a:off x="4490958" y="8452722"/>
            <a:ext cx="96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수인로</a:t>
            </a:r>
            <a:endParaRPr lang="ko-KR" altLang="en-US" sz="2400" dirty="0"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8A73EC-4735-AE6D-585D-19428761785B}"/>
              </a:ext>
            </a:extLst>
          </p:cNvPr>
          <p:cNvSpPr txBox="1"/>
          <p:nvPr/>
        </p:nvSpPr>
        <p:spPr>
          <a:xfrm>
            <a:off x="1653399" y="6944356"/>
            <a:ext cx="1202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11m </a:t>
            </a:r>
            <a:r>
              <a:rPr lang="ko-KR" altLang="en-US" sz="1600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도로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85CCF9F-69F8-FB93-7A53-D11FB4B281B3}"/>
              </a:ext>
            </a:extLst>
          </p:cNvPr>
          <p:cNvCxnSpPr>
            <a:cxnSpLocks/>
            <a:endCxn id="27" idx="2"/>
          </p:cNvCxnSpPr>
          <p:nvPr/>
        </p:nvCxnSpPr>
        <p:spPr>
          <a:xfrm flipH="1" flipV="1">
            <a:off x="2254863" y="7282910"/>
            <a:ext cx="540777" cy="456807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62B3699-F77F-DEBB-2C54-792344CAD057}"/>
              </a:ext>
            </a:extLst>
          </p:cNvPr>
          <p:cNvSpPr txBox="1"/>
          <p:nvPr/>
        </p:nvSpPr>
        <p:spPr>
          <a:xfrm>
            <a:off x="2719205" y="8133490"/>
            <a:ext cx="12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LG </a:t>
            </a:r>
            <a:r>
              <a:rPr lang="ko-KR" altLang="en-US" dirty="0" err="1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베스트샵</a:t>
            </a:r>
            <a:endParaRPr lang="ko-KR" altLang="en-US" dirty="0"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E7FB8AEC-B337-A837-54ED-66FAFE85C1B5}"/>
              </a:ext>
            </a:extLst>
          </p:cNvPr>
          <p:cNvSpPr/>
          <p:nvPr/>
        </p:nvSpPr>
        <p:spPr>
          <a:xfrm>
            <a:off x="5823428" y="7645408"/>
            <a:ext cx="1484170" cy="6198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은계브리즈힐</a:t>
            </a:r>
            <a:endParaRPr lang="en-US" altLang="ko-KR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(835</a:t>
            </a:r>
            <a:r>
              <a:rPr lang="ko-KR" altLang="en-US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세대</a:t>
            </a:r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92261282-056F-C763-CA1E-19A5BF65B4D2}"/>
              </a:ext>
            </a:extLst>
          </p:cNvPr>
          <p:cNvSpPr/>
          <p:nvPr/>
        </p:nvSpPr>
        <p:spPr>
          <a:xfrm>
            <a:off x="5932948" y="6305776"/>
            <a:ext cx="1484170" cy="6198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센트럴타운</a:t>
            </a:r>
            <a:endParaRPr lang="en-US" altLang="ko-KR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(1,025</a:t>
            </a:r>
            <a:r>
              <a:rPr lang="ko-KR" altLang="en-US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세대</a:t>
            </a:r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49DB21E-7A89-F892-2EC5-42A65B32658C}"/>
              </a:ext>
            </a:extLst>
          </p:cNvPr>
          <p:cNvSpPr/>
          <p:nvPr/>
        </p:nvSpPr>
        <p:spPr>
          <a:xfrm>
            <a:off x="335093" y="6147075"/>
            <a:ext cx="1690454" cy="6198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은행푸르지오</a:t>
            </a:r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차</a:t>
            </a:r>
            <a:endParaRPr lang="en-US" altLang="ko-KR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(1,216</a:t>
            </a:r>
            <a:r>
              <a:rPr lang="ko-KR" altLang="en-US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세대</a:t>
            </a:r>
            <a:r>
              <a:rPr lang="en-US" altLang="ko-KR" sz="1600" dirty="0">
                <a:solidFill>
                  <a:schemeClr val="bg1"/>
                </a:solidFill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C4F14E6-F333-9000-6FC8-3729994B1243}"/>
              </a:ext>
            </a:extLst>
          </p:cNvPr>
          <p:cNvCxnSpPr>
            <a:cxnSpLocks/>
            <a:endCxn id="34" idx="3"/>
          </p:cNvCxnSpPr>
          <p:nvPr/>
        </p:nvCxnSpPr>
        <p:spPr>
          <a:xfrm flipH="1" flipV="1">
            <a:off x="7307598" y="7955341"/>
            <a:ext cx="252076" cy="45506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AB3BEA-62EB-6E1A-E418-4B803FC70625}"/>
              </a:ext>
            </a:extLst>
          </p:cNvPr>
          <p:cNvSpPr txBox="1"/>
          <p:nvPr/>
        </p:nvSpPr>
        <p:spPr>
          <a:xfrm>
            <a:off x="69768" y="141623"/>
            <a:ext cx="7489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은행 구도심과 </a:t>
            </a:r>
            <a:r>
              <a:rPr lang="ko-KR" altLang="en-US" sz="3200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</a:t>
            </a:r>
            <a:r>
              <a:rPr lang="ko-KR" altLang="en-US" sz="3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신도시 </a:t>
            </a:r>
            <a:endParaRPr lang="en-US" altLang="ko-KR" sz="32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3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중심에 위치하여 풍부한 수요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3C8788-6381-5BC5-DF16-47562C07E0CA}"/>
              </a:ext>
            </a:extLst>
          </p:cNvPr>
          <p:cNvSpPr txBox="1"/>
          <p:nvPr/>
        </p:nvSpPr>
        <p:spPr>
          <a:xfrm>
            <a:off x="69768" y="4894110"/>
            <a:ext cx="748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ko-KR" altLang="en-US" sz="3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개 주거단지 밀집 지역</a:t>
            </a:r>
          </a:p>
        </p:txBody>
      </p:sp>
      <p:sp>
        <p:nvSpPr>
          <p:cNvPr id="43" name="순서도: 다른 페이지 연결선 11">
            <a:extLst>
              <a:ext uri="{FF2B5EF4-FFF2-40B4-BE49-F238E27FC236}">
                <a16:creationId xmlns:a16="http://schemas.microsoft.com/office/drawing/2014/main" id="{8B1AEA59-A1CB-4455-06EC-10FEC55F0C56}"/>
              </a:ext>
            </a:extLst>
          </p:cNvPr>
          <p:cNvSpPr/>
          <p:nvPr/>
        </p:nvSpPr>
        <p:spPr>
          <a:xfrm rot="6080572">
            <a:off x="3006926" y="7587623"/>
            <a:ext cx="365655" cy="3845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  <a:gd name="connsiteX0" fmla="*/ 5 w 10005"/>
              <a:gd name="connsiteY0" fmla="*/ 0 h 11154"/>
              <a:gd name="connsiteX1" fmla="*/ 10005 w 10005"/>
              <a:gd name="connsiteY1" fmla="*/ 0 h 11154"/>
              <a:gd name="connsiteX2" fmla="*/ 9738 w 10005"/>
              <a:gd name="connsiteY2" fmla="*/ 8360 h 11154"/>
              <a:gd name="connsiteX3" fmla="*/ 3844 w 10005"/>
              <a:gd name="connsiteY3" fmla="*/ 11154 h 11154"/>
              <a:gd name="connsiteX4" fmla="*/ 119 w 10005"/>
              <a:gd name="connsiteY4" fmla="*/ 7161 h 11154"/>
              <a:gd name="connsiteX5" fmla="*/ 5 w 10005"/>
              <a:gd name="connsiteY5" fmla="*/ 0 h 11154"/>
              <a:gd name="connsiteX0" fmla="*/ 5 w 10005"/>
              <a:gd name="connsiteY0" fmla="*/ 0 h 10178"/>
              <a:gd name="connsiteX1" fmla="*/ 10005 w 10005"/>
              <a:gd name="connsiteY1" fmla="*/ 0 h 10178"/>
              <a:gd name="connsiteX2" fmla="*/ 9738 w 10005"/>
              <a:gd name="connsiteY2" fmla="*/ 8360 h 10178"/>
              <a:gd name="connsiteX3" fmla="*/ 4634 w 10005"/>
              <a:gd name="connsiteY3" fmla="*/ 10178 h 10178"/>
              <a:gd name="connsiteX4" fmla="*/ 119 w 10005"/>
              <a:gd name="connsiteY4" fmla="*/ 7161 h 10178"/>
              <a:gd name="connsiteX5" fmla="*/ 5 w 10005"/>
              <a:gd name="connsiteY5" fmla="*/ 0 h 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" h="10178">
                <a:moveTo>
                  <a:pt x="5" y="0"/>
                </a:moveTo>
                <a:lnTo>
                  <a:pt x="10005" y="0"/>
                </a:lnTo>
                <a:lnTo>
                  <a:pt x="9738" y="8360"/>
                </a:lnTo>
                <a:lnTo>
                  <a:pt x="4634" y="10178"/>
                </a:lnTo>
                <a:lnTo>
                  <a:pt x="119" y="7161"/>
                </a:lnTo>
                <a:cubicBezTo>
                  <a:pt x="154" y="5583"/>
                  <a:pt x="-30" y="1578"/>
                  <a:pt x="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BDD46E0-E769-968F-061A-8B23C250E594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3188472" y="7950190"/>
            <a:ext cx="161966" cy="1833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0230192C-0ED9-9153-5097-094B4CB1CD0B}"/>
              </a:ext>
            </a:extLst>
          </p:cNvPr>
          <p:cNvGrpSpPr/>
          <p:nvPr/>
        </p:nvGrpSpPr>
        <p:grpSpPr>
          <a:xfrm>
            <a:off x="31115" y="1751119"/>
            <a:ext cx="7497446" cy="7070684"/>
            <a:chOff x="-691022" y="318104"/>
            <a:chExt cx="8991547" cy="836333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53D340B7-EFF9-7353-C2A1-D8F72648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660" r="8258"/>
            <a:stretch/>
          </p:blipFill>
          <p:spPr>
            <a:xfrm>
              <a:off x="-691022" y="318104"/>
              <a:ext cx="8991547" cy="836333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DD034498-27CB-CC1C-CC2B-908D0867F1E3}"/>
                </a:ext>
              </a:extLst>
            </p:cNvPr>
            <p:cNvSpPr/>
            <p:nvPr/>
          </p:nvSpPr>
          <p:spPr>
            <a:xfrm>
              <a:off x="3779836" y="2903220"/>
              <a:ext cx="982980" cy="982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2030248-6904-B880-A721-7BA62D1E81CA}"/>
                </a:ext>
              </a:extLst>
            </p:cNvPr>
            <p:cNvSpPr/>
            <p:nvPr/>
          </p:nvSpPr>
          <p:spPr>
            <a:xfrm>
              <a:off x="1514156" y="4213860"/>
              <a:ext cx="982980" cy="982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B9F9ED82-58FC-1C3A-227B-801D3DC37B28}"/>
                </a:ext>
              </a:extLst>
            </p:cNvPr>
            <p:cNvSpPr/>
            <p:nvPr/>
          </p:nvSpPr>
          <p:spPr>
            <a:xfrm>
              <a:off x="2418516" y="4499769"/>
              <a:ext cx="982980" cy="982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5E01822C-2127-CB94-539C-77C3BA353BCE}"/>
                </a:ext>
              </a:extLst>
            </p:cNvPr>
            <p:cNvSpPr/>
            <p:nvPr/>
          </p:nvSpPr>
          <p:spPr>
            <a:xfrm>
              <a:off x="4508899" y="1119172"/>
              <a:ext cx="982980" cy="982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1476B5AF-4937-6DD6-39FF-606D4EE806D6}"/>
                </a:ext>
              </a:extLst>
            </p:cNvPr>
            <p:cNvSpPr/>
            <p:nvPr/>
          </p:nvSpPr>
          <p:spPr>
            <a:xfrm>
              <a:off x="5785525" y="736978"/>
              <a:ext cx="735755" cy="73575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E947992-307F-4C24-C789-0087115747CB}"/>
                </a:ext>
              </a:extLst>
            </p:cNvPr>
            <p:cNvSpPr/>
            <p:nvPr/>
          </p:nvSpPr>
          <p:spPr>
            <a:xfrm>
              <a:off x="3288346" y="7399247"/>
              <a:ext cx="982980" cy="9829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627347C-1977-2892-C9CA-DE59218C6343}"/>
                </a:ext>
              </a:extLst>
            </p:cNvPr>
            <p:cNvSpPr/>
            <p:nvPr/>
          </p:nvSpPr>
          <p:spPr>
            <a:xfrm>
              <a:off x="5253243" y="1119172"/>
              <a:ext cx="735755" cy="73575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>
                  <a:solidFill>
                    <a:schemeClr val="tx1"/>
                  </a:solidFill>
                </a:rPr>
                <a:t>은행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>
                  <a:solidFill>
                    <a:schemeClr val="tx1"/>
                  </a:solidFill>
                </a:rPr>
                <a:t>중학교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28AAF59-F4C4-99FC-A096-2730C6600B89}"/>
              </a:ext>
            </a:extLst>
          </p:cNvPr>
          <p:cNvSpPr txBox="1"/>
          <p:nvPr/>
        </p:nvSpPr>
        <p:spPr>
          <a:xfrm>
            <a:off x="69768" y="647608"/>
            <a:ext cx="748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7</a:t>
            </a:r>
            <a:r>
              <a:rPr lang="ko-KR" altLang="en-US" sz="36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개 학교</a:t>
            </a:r>
            <a:r>
              <a:rPr lang="en-US" altLang="ko-KR" sz="36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5,700</a:t>
            </a:r>
            <a:r>
              <a:rPr lang="ko-KR" altLang="en-US" sz="36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여명의 학생</a:t>
            </a:r>
          </a:p>
        </p:txBody>
      </p:sp>
      <p:sp>
        <p:nvSpPr>
          <p:cNvPr id="46" name="순서도: 다른 페이지 연결선 11">
            <a:extLst>
              <a:ext uri="{FF2B5EF4-FFF2-40B4-BE49-F238E27FC236}">
                <a16:creationId xmlns:a16="http://schemas.microsoft.com/office/drawing/2014/main" id="{368262E8-8BC2-FE7B-09DC-B3FB0DED6748}"/>
              </a:ext>
            </a:extLst>
          </p:cNvPr>
          <p:cNvSpPr/>
          <p:nvPr/>
        </p:nvSpPr>
        <p:spPr>
          <a:xfrm rot="18545301">
            <a:off x="3670043" y="4482518"/>
            <a:ext cx="219586" cy="27841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6" h="11154">
                <a:moveTo>
                  <a:pt x="106" y="0"/>
                </a:moveTo>
                <a:lnTo>
                  <a:pt x="10106" y="0"/>
                </a:lnTo>
                <a:lnTo>
                  <a:pt x="9839" y="8360"/>
                </a:lnTo>
                <a:lnTo>
                  <a:pt x="3945" y="11154"/>
                </a:lnTo>
                <a:lnTo>
                  <a:pt x="0" y="4735"/>
                </a:lnTo>
                <a:cubicBezTo>
                  <a:pt x="35" y="3157"/>
                  <a:pt x="71" y="1578"/>
                  <a:pt x="106" y="0"/>
                </a:cubicBezTo>
                <a:close/>
              </a:path>
            </a:pathLst>
          </a:custGeom>
          <a:solidFill>
            <a:srgbClr val="FA1E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064B29D-BA71-C2D1-48EA-01353E81F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1" t="13405" r="61022" b="58086"/>
          <a:stretch/>
        </p:blipFill>
        <p:spPr>
          <a:xfrm>
            <a:off x="2430684" y="3448117"/>
            <a:ext cx="890387" cy="8361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FCA7B26A-11AE-B1E1-9E0D-40D6CA8DC37D}"/>
              </a:ext>
            </a:extLst>
          </p:cNvPr>
          <p:cNvCxnSpPr>
            <a:cxnSpLocks/>
            <a:stCxn id="46" idx="0"/>
            <a:endCxn id="47" idx="2"/>
          </p:cNvCxnSpPr>
          <p:nvPr/>
        </p:nvCxnSpPr>
        <p:spPr>
          <a:xfrm flipH="1" flipV="1">
            <a:off x="2875878" y="4284251"/>
            <a:ext cx="728133" cy="33313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그림 54">
            <a:extLst>
              <a:ext uri="{FF2B5EF4-FFF2-40B4-BE49-F238E27FC236}">
                <a16:creationId xmlns:a16="http://schemas.microsoft.com/office/drawing/2014/main" id="{BE92A005-900A-BEB6-EB5D-83B1667A0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1" t="13405" r="61022" b="58086"/>
          <a:stretch/>
        </p:blipFill>
        <p:spPr>
          <a:xfrm>
            <a:off x="2407824" y="3432877"/>
            <a:ext cx="890387" cy="8361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7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28AAF59-F4C4-99FC-A096-2730C6600B89}"/>
              </a:ext>
            </a:extLst>
          </p:cNvPr>
          <p:cNvSpPr txBox="1"/>
          <p:nvPr/>
        </p:nvSpPr>
        <p:spPr>
          <a:xfrm>
            <a:off x="69768" y="415596"/>
            <a:ext cx="748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바로 앞 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면 개방형건물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423839-F338-8EBE-8BCC-10D7DE948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6" t="6911" r="19362"/>
          <a:stretch/>
        </p:blipFill>
        <p:spPr>
          <a:xfrm>
            <a:off x="69768" y="1790264"/>
            <a:ext cx="7428312" cy="49237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순서도: 다른 페이지 연결선 11">
            <a:extLst>
              <a:ext uri="{FF2B5EF4-FFF2-40B4-BE49-F238E27FC236}">
                <a16:creationId xmlns:a16="http://schemas.microsoft.com/office/drawing/2014/main" id="{27B26FDF-EE97-77C1-AEFF-846BCAFC2A37}"/>
              </a:ext>
            </a:extLst>
          </p:cNvPr>
          <p:cNvSpPr/>
          <p:nvPr/>
        </p:nvSpPr>
        <p:spPr>
          <a:xfrm rot="18545301">
            <a:off x="3860622" y="3972086"/>
            <a:ext cx="638802" cy="8425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6" h="11154">
                <a:moveTo>
                  <a:pt x="106" y="0"/>
                </a:moveTo>
                <a:lnTo>
                  <a:pt x="10106" y="0"/>
                </a:lnTo>
                <a:lnTo>
                  <a:pt x="9839" y="8360"/>
                </a:lnTo>
                <a:lnTo>
                  <a:pt x="3945" y="11154"/>
                </a:lnTo>
                <a:lnTo>
                  <a:pt x="0" y="4735"/>
                </a:lnTo>
                <a:cubicBezTo>
                  <a:pt x="35" y="3157"/>
                  <a:pt x="71" y="1578"/>
                  <a:pt x="106" y="0"/>
                </a:cubicBezTo>
                <a:close/>
              </a:path>
            </a:pathLst>
          </a:custGeom>
          <a:solidFill>
            <a:srgbClr val="FA1E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B08B6AE-07C9-E706-2C1A-247C4382A76C}"/>
              </a:ext>
            </a:extLst>
          </p:cNvPr>
          <p:cNvSpPr/>
          <p:nvPr/>
        </p:nvSpPr>
        <p:spPr>
          <a:xfrm rot="1854360">
            <a:off x="4550245" y="2115746"/>
            <a:ext cx="1946407" cy="2043597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78A307F3-B1FF-4337-39E6-36EDDC7FA37C}"/>
              </a:ext>
            </a:extLst>
          </p:cNvPr>
          <p:cNvSpPr/>
          <p:nvPr/>
        </p:nvSpPr>
        <p:spPr>
          <a:xfrm>
            <a:off x="4027990" y="1770927"/>
            <a:ext cx="3171463" cy="3970116"/>
          </a:xfrm>
          <a:custGeom>
            <a:avLst/>
            <a:gdLst>
              <a:gd name="connsiteX0" fmla="*/ 104172 w 3171463"/>
              <a:gd name="connsiteY0" fmla="*/ 1713053 h 3970116"/>
              <a:gd name="connsiteX1" fmla="*/ 1828800 w 3171463"/>
              <a:gd name="connsiteY1" fmla="*/ 2777924 h 3970116"/>
              <a:gd name="connsiteX2" fmla="*/ 2870521 w 3171463"/>
              <a:gd name="connsiteY2" fmla="*/ 1006997 h 3970116"/>
              <a:gd name="connsiteX3" fmla="*/ 1423686 w 3171463"/>
              <a:gd name="connsiteY3" fmla="*/ 115746 h 3970116"/>
              <a:gd name="connsiteX4" fmla="*/ 1493134 w 3171463"/>
              <a:gd name="connsiteY4" fmla="*/ 0 h 3970116"/>
              <a:gd name="connsiteX5" fmla="*/ 3171463 w 3171463"/>
              <a:gd name="connsiteY5" fmla="*/ 11574 h 3970116"/>
              <a:gd name="connsiteX6" fmla="*/ 3159888 w 3171463"/>
              <a:gd name="connsiteY6" fmla="*/ 902825 h 3970116"/>
              <a:gd name="connsiteX7" fmla="*/ 1412111 w 3171463"/>
              <a:gd name="connsiteY7" fmla="*/ 3970116 h 3970116"/>
              <a:gd name="connsiteX8" fmla="*/ 451413 w 3171463"/>
              <a:gd name="connsiteY8" fmla="*/ 3715473 h 3970116"/>
              <a:gd name="connsiteX9" fmla="*/ 752354 w 3171463"/>
              <a:gd name="connsiteY9" fmla="*/ 2465407 h 3970116"/>
              <a:gd name="connsiteX10" fmla="*/ 0 w 3171463"/>
              <a:gd name="connsiteY10" fmla="*/ 1875098 h 3970116"/>
              <a:gd name="connsiteX11" fmla="*/ 104172 w 3171463"/>
              <a:gd name="connsiteY11" fmla="*/ 1713053 h 397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1463" h="3970116">
                <a:moveTo>
                  <a:pt x="104172" y="1713053"/>
                </a:moveTo>
                <a:lnTo>
                  <a:pt x="1828800" y="2777924"/>
                </a:lnTo>
                <a:lnTo>
                  <a:pt x="2870521" y="1006997"/>
                </a:lnTo>
                <a:lnTo>
                  <a:pt x="1423686" y="115746"/>
                </a:lnTo>
                <a:lnTo>
                  <a:pt x="1493134" y="0"/>
                </a:lnTo>
                <a:lnTo>
                  <a:pt x="3171463" y="11574"/>
                </a:lnTo>
                <a:lnTo>
                  <a:pt x="3159888" y="902825"/>
                </a:lnTo>
                <a:lnTo>
                  <a:pt x="1412111" y="3970116"/>
                </a:lnTo>
                <a:lnTo>
                  <a:pt x="451413" y="3715473"/>
                </a:lnTo>
                <a:lnTo>
                  <a:pt x="752354" y="2465407"/>
                </a:lnTo>
                <a:lnTo>
                  <a:pt x="0" y="1875098"/>
                </a:lnTo>
                <a:lnTo>
                  <a:pt x="104172" y="1713053"/>
                </a:lnTo>
                <a:close/>
              </a:path>
            </a:pathLst>
          </a:custGeom>
          <a:solidFill>
            <a:srgbClr val="2BA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D5A7CC-9747-EC21-4E97-91EAD0035D10}"/>
              </a:ext>
            </a:extLst>
          </p:cNvPr>
          <p:cNvSpPr txBox="1"/>
          <p:nvPr/>
        </p:nvSpPr>
        <p:spPr>
          <a:xfrm>
            <a:off x="4942390" y="2801073"/>
            <a:ext cx="129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웃터골</a:t>
            </a:r>
            <a:endParaRPr lang="en-US" altLang="ko-KR" sz="16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16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초등학교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38E317-7321-5E68-E32C-340060D3E110}"/>
              </a:ext>
            </a:extLst>
          </p:cNvPr>
          <p:cNvSpPr txBox="1"/>
          <p:nvPr/>
        </p:nvSpPr>
        <p:spPr>
          <a:xfrm>
            <a:off x="4027990" y="4885897"/>
            <a:ext cx="22346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endParaRPr lang="ko-KR" altLang="en-US" sz="28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D6361797-5003-53FF-BB98-B1C8740261ED}"/>
              </a:ext>
            </a:extLst>
          </p:cNvPr>
          <p:cNvSpPr/>
          <p:nvPr/>
        </p:nvSpPr>
        <p:spPr>
          <a:xfrm>
            <a:off x="2675608" y="1722012"/>
            <a:ext cx="2209633" cy="3529344"/>
          </a:xfrm>
          <a:custGeom>
            <a:avLst/>
            <a:gdLst>
              <a:gd name="connsiteX0" fmla="*/ 9719 w 2209633"/>
              <a:gd name="connsiteY0" fmla="*/ 3440297 h 3529344"/>
              <a:gd name="connsiteX1" fmla="*/ 495855 w 2209633"/>
              <a:gd name="connsiteY1" fmla="*/ 2699517 h 3529344"/>
              <a:gd name="connsiteX2" fmla="*/ 1421830 w 2209633"/>
              <a:gd name="connsiteY2" fmla="*/ 1518899 h 3529344"/>
              <a:gd name="connsiteX3" fmla="*/ 2127886 w 2209633"/>
              <a:gd name="connsiteY3" fmla="*/ 48915 h 3529344"/>
              <a:gd name="connsiteX4" fmla="*/ 2174184 w 2209633"/>
              <a:gd name="connsiteY4" fmla="*/ 419304 h 3529344"/>
              <a:gd name="connsiteX5" fmla="*/ 1942691 w 2209633"/>
              <a:gd name="connsiteY5" fmla="*/ 1102211 h 3529344"/>
              <a:gd name="connsiteX6" fmla="*/ 773648 w 2209633"/>
              <a:gd name="connsiteY6" fmla="*/ 2664793 h 3529344"/>
              <a:gd name="connsiteX7" fmla="*/ 218063 w 2209633"/>
              <a:gd name="connsiteY7" fmla="*/ 3428722 h 3529344"/>
              <a:gd name="connsiteX8" fmla="*/ 9719 w 2209633"/>
              <a:gd name="connsiteY8" fmla="*/ 3440297 h 352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633" h="3529344">
                <a:moveTo>
                  <a:pt x="9719" y="3440297"/>
                </a:moveTo>
                <a:cubicBezTo>
                  <a:pt x="56018" y="3318763"/>
                  <a:pt x="260503" y="3019750"/>
                  <a:pt x="495855" y="2699517"/>
                </a:cubicBezTo>
                <a:cubicBezTo>
                  <a:pt x="731207" y="2379284"/>
                  <a:pt x="1149825" y="1960666"/>
                  <a:pt x="1421830" y="1518899"/>
                </a:cubicBezTo>
                <a:cubicBezTo>
                  <a:pt x="1693835" y="1077132"/>
                  <a:pt x="2002494" y="232181"/>
                  <a:pt x="2127886" y="48915"/>
                </a:cubicBezTo>
                <a:cubicBezTo>
                  <a:pt x="2253278" y="-134351"/>
                  <a:pt x="2205050" y="243755"/>
                  <a:pt x="2174184" y="419304"/>
                </a:cubicBezTo>
                <a:cubicBezTo>
                  <a:pt x="2143318" y="594853"/>
                  <a:pt x="2176114" y="727963"/>
                  <a:pt x="1942691" y="1102211"/>
                </a:cubicBezTo>
                <a:cubicBezTo>
                  <a:pt x="1709268" y="1476459"/>
                  <a:pt x="1061086" y="2277041"/>
                  <a:pt x="773648" y="2664793"/>
                </a:cubicBezTo>
                <a:cubicBezTo>
                  <a:pt x="486210" y="3052545"/>
                  <a:pt x="345384" y="3297542"/>
                  <a:pt x="218063" y="3428722"/>
                </a:cubicBezTo>
                <a:cubicBezTo>
                  <a:pt x="90742" y="3559902"/>
                  <a:pt x="-36580" y="3561831"/>
                  <a:pt x="9719" y="344029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615CA-CF46-8127-B263-2F2EDF044BB8}"/>
              </a:ext>
            </a:extLst>
          </p:cNvPr>
          <p:cNvSpPr txBox="1"/>
          <p:nvPr/>
        </p:nvSpPr>
        <p:spPr>
          <a:xfrm>
            <a:off x="1556062" y="4129780"/>
            <a:ext cx="15225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11m </a:t>
            </a:r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도로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89F4E95-974E-AA99-C464-66F25DBA203C}"/>
              </a:ext>
            </a:extLst>
          </p:cNvPr>
          <p:cNvSpPr/>
          <p:nvPr/>
        </p:nvSpPr>
        <p:spPr>
          <a:xfrm rot="2241838">
            <a:off x="3756800" y="3634163"/>
            <a:ext cx="177507" cy="19686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F69311-812C-EABF-E551-4A733C9D439F}"/>
              </a:ext>
            </a:extLst>
          </p:cNvPr>
          <p:cNvSpPr txBox="1"/>
          <p:nvPr/>
        </p:nvSpPr>
        <p:spPr>
          <a:xfrm>
            <a:off x="2897953" y="2915137"/>
            <a:ext cx="1193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횡단보도</a:t>
            </a:r>
            <a:endParaRPr lang="en-US" altLang="ko-KR" sz="105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sz="1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1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공원</a:t>
            </a:r>
            <a:r>
              <a:rPr lang="en-US" altLang="ko-KR" sz="1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-</a:t>
            </a:r>
            <a:r>
              <a:rPr lang="ko-KR" altLang="en-US" sz="1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아파트단지</a:t>
            </a:r>
            <a:r>
              <a:rPr lang="en-US" altLang="ko-KR" sz="10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10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C0F3CAA-D1B5-237C-EBB8-951AF91F9C84}"/>
              </a:ext>
            </a:extLst>
          </p:cNvPr>
          <p:cNvCxnSpPr>
            <a:stCxn id="27" idx="1"/>
            <a:endCxn id="29" idx="2"/>
          </p:cNvCxnSpPr>
          <p:nvPr/>
        </p:nvCxnSpPr>
        <p:spPr>
          <a:xfrm flipH="1" flipV="1">
            <a:off x="3494741" y="3376802"/>
            <a:ext cx="280272" cy="3019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99DE79F-7184-A005-3C6B-97E510930F48}"/>
              </a:ext>
            </a:extLst>
          </p:cNvPr>
          <p:cNvSpPr txBox="1"/>
          <p:nvPr/>
        </p:nvSpPr>
        <p:spPr>
          <a:xfrm>
            <a:off x="2650626" y="5420589"/>
            <a:ext cx="126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LG </a:t>
            </a:r>
            <a:r>
              <a:rPr lang="ko-KR" altLang="en-US" dirty="0" err="1">
                <a:latin typeface="Sandoll 삼립호빵체 Basic" panose="00000500000000000000" pitchFamily="50" charset="-127"/>
                <a:ea typeface="Sandoll 삼립호빵체 Basic" panose="00000500000000000000" pitchFamily="50" charset="-127"/>
              </a:rPr>
              <a:t>베스트샵</a:t>
            </a:r>
            <a:endParaRPr lang="ko-KR" altLang="en-US" dirty="0">
              <a:latin typeface="Sandoll 삼립호빵체 Basic" panose="00000500000000000000" pitchFamily="50" charset="-127"/>
              <a:ea typeface="Sandoll 삼립호빵체 Basic" panose="00000500000000000000" pitchFamily="50" charset="-127"/>
            </a:endParaRPr>
          </a:p>
        </p:txBody>
      </p:sp>
      <p:sp>
        <p:nvSpPr>
          <p:cNvPr id="36" name="순서도: 다른 페이지 연결선 11">
            <a:extLst>
              <a:ext uri="{FF2B5EF4-FFF2-40B4-BE49-F238E27FC236}">
                <a16:creationId xmlns:a16="http://schemas.microsoft.com/office/drawing/2014/main" id="{C79B7DE8-1DB4-A6F4-C766-8A496A491363}"/>
              </a:ext>
            </a:extLst>
          </p:cNvPr>
          <p:cNvSpPr/>
          <p:nvPr/>
        </p:nvSpPr>
        <p:spPr>
          <a:xfrm rot="6080572">
            <a:off x="3217702" y="4720626"/>
            <a:ext cx="467424" cy="49549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  <a:gd name="connsiteX0" fmla="*/ 5 w 10005"/>
              <a:gd name="connsiteY0" fmla="*/ 0 h 11154"/>
              <a:gd name="connsiteX1" fmla="*/ 10005 w 10005"/>
              <a:gd name="connsiteY1" fmla="*/ 0 h 11154"/>
              <a:gd name="connsiteX2" fmla="*/ 9738 w 10005"/>
              <a:gd name="connsiteY2" fmla="*/ 8360 h 11154"/>
              <a:gd name="connsiteX3" fmla="*/ 3844 w 10005"/>
              <a:gd name="connsiteY3" fmla="*/ 11154 h 11154"/>
              <a:gd name="connsiteX4" fmla="*/ 119 w 10005"/>
              <a:gd name="connsiteY4" fmla="*/ 7161 h 11154"/>
              <a:gd name="connsiteX5" fmla="*/ 5 w 10005"/>
              <a:gd name="connsiteY5" fmla="*/ 0 h 11154"/>
              <a:gd name="connsiteX0" fmla="*/ 5 w 10005"/>
              <a:gd name="connsiteY0" fmla="*/ 0 h 10178"/>
              <a:gd name="connsiteX1" fmla="*/ 10005 w 10005"/>
              <a:gd name="connsiteY1" fmla="*/ 0 h 10178"/>
              <a:gd name="connsiteX2" fmla="*/ 9738 w 10005"/>
              <a:gd name="connsiteY2" fmla="*/ 8360 h 10178"/>
              <a:gd name="connsiteX3" fmla="*/ 4634 w 10005"/>
              <a:gd name="connsiteY3" fmla="*/ 10178 h 10178"/>
              <a:gd name="connsiteX4" fmla="*/ 119 w 10005"/>
              <a:gd name="connsiteY4" fmla="*/ 7161 h 10178"/>
              <a:gd name="connsiteX5" fmla="*/ 5 w 10005"/>
              <a:gd name="connsiteY5" fmla="*/ 0 h 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5" h="10178">
                <a:moveTo>
                  <a:pt x="5" y="0"/>
                </a:moveTo>
                <a:lnTo>
                  <a:pt x="10005" y="0"/>
                </a:lnTo>
                <a:lnTo>
                  <a:pt x="9738" y="8360"/>
                </a:lnTo>
                <a:lnTo>
                  <a:pt x="4634" y="10178"/>
                </a:lnTo>
                <a:lnTo>
                  <a:pt x="119" y="7161"/>
                </a:lnTo>
                <a:cubicBezTo>
                  <a:pt x="154" y="5583"/>
                  <a:pt x="-30" y="1578"/>
                  <a:pt x="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D3D2EAC7-0439-51EE-B2A0-A89E68167082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3281859" y="5157153"/>
            <a:ext cx="212882" cy="26343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8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28AAF59-F4C4-99FC-A096-2730C6600B89}"/>
              </a:ext>
            </a:extLst>
          </p:cNvPr>
          <p:cNvSpPr txBox="1"/>
          <p:nvPr/>
        </p:nvSpPr>
        <p:spPr>
          <a:xfrm>
            <a:off x="-645878" y="415596"/>
            <a:ext cx="892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순환고속도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경인고속도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신천역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‧</a:t>
            </a:r>
            <a:r>
              <a:rPr lang="ko-KR" alt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은계역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예정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근접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E175DB-D3F3-1A2A-C2F4-432D5E9AF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8"/>
          <a:stretch/>
        </p:blipFill>
        <p:spPr>
          <a:xfrm>
            <a:off x="0" y="1933848"/>
            <a:ext cx="7559674" cy="34854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B5213F9-51EB-E338-8B57-2EB10AF7FA72}"/>
              </a:ext>
            </a:extLst>
          </p:cNvPr>
          <p:cNvSpPr/>
          <p:nvPr/>
        </p:nvSpPr>
        <p:spPr>
          <a:xfrm rot="19489227">
            <a:off x="4514696" y="4269295"/>
            <a:ext cx="3512866" cy="174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105B7F-E895-8E64-FD67-4228F02E8502}"/>
              </a:ext>
            </a:extLst>
          </p:cNvPr>
          <p:cNvSpPr/>
          <p:nvPr/>
        </p:nvSpPr>
        <p:spPr>
          <a:xfrm rot="3289227">
            <a:off x="4639533" y="3409010"/>
            <a:ext cx="3754393" cy="1682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AA524-B79F-3756-4089-1B331D8EFBD3}"/>
              </a:ext>
            </a:extLst>
          </p:cNvPr>
          <p:cNvSpPr txBox="1"/>
          <p:nvPr/>
        </p:nvSpPr>
        <p:spPr>
          <a:xfrm rot="19454011">
            <a:off x="4397460" y="4463687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경인고속도로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5A64-A8BE-7A21-D250-C1F09BDFD561}"/>
              </a:ext>
            </a:extLst>
          </p:cNvPr>
          <p:cNvSpPr txBox="1"/>
          <p:nvPr/>
        </p:nvSpPr>
        <p:spPr>
          <a:xfrm rot="3295422">
            <a:off x="5273476" y="2505003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외곽순환도로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9492254-F7A4-0857-664F-2A3049D574B0}"/>
              </a:ext>
            </a:extLst>
          </p:cNvPr>
          <p:cNvSpPr/>
          <p:nvPr/>
        </p:nvSpPr>
        <p:spPr>
          <a:xfrm rot="1364670">
            <a:off x="6496949" y="3571922"/>
            <a:ext cx="731342" cy="731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0D775-8052-1846-4390-07CE66D0DF2F}"/>
              </a:ext>
            </a:extLst>
          </p:cNvPr>
          <p:cNvSpPr txBox="1"/>
          <p:nvPr/>
        </p:nvSpPr>
        <p:spPr>
          <a:xfrm>
            <a:off x="6358383" y="3747489"/>
            <a:ext cx="95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안현</a:t>
            </a:r>
            <a:r>
              <a:rPr lang="en-US" altLang="ko-KR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JC</a:t>
            </a:r>
            <a:endParaRPr lang="ko-KR" altLang="en-US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5120197-E67F-15B6-87CF-77CA6CD77472}"/>
              </a:ext>
            </a:extLst>
          </p:cNvPr>
          <p:cNvSpPr/>
          <p:nvPr/>
        </p:nvSpPr>
        <p:spPr>
          <a:xfrm rot="17699380">
            <a:off x="504534" y="3344897"/>
            <a:ext cx="563678" cy="128150"/>
          </a:xfrm>
          <a:prstGeom prst="rect">
            <a:avLst/>
          </a:prstGeom>
          <a:solidFill>
            <a:srgbClr val="2BAF4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BD572-B61A-D8EC-8E12-8034716F1DAE}"/>
              </a:ext>
            </a:extLst>
          </p:cNvPr>
          <p:cNvSpPr txBox="1"/>
          <p:nvPr/>
        </p:nvSpPr>
        <p:spPr>
          <a:xfrm>
            <a:off x="0" y="2757116"/>
            <a:ext cx="173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서해선 신천역</a:t>
            </a:r>
            <a:endParaRPr lang="ko-KR" altLang="en-US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233C204-B05B-5009-1E46-15628DCC9ACC}"/>
              </a:ext>
            </a:extLst>
          </p:cNvPr>
          <p:cNvSpPr/>
          <p:nvPr/>
        </p:nvSpPr>
        <p:spPr>
          <a:xfrm>
            <a:off x="883920" y="3286808"/>
            <a:ext cx="4511040" cy="1135380"/>
          </a:xfrm>
          <a:custGeom>
            <a:avLst/>
            <a:gdLst>
              <a:gd name="connsiteX0" fmla="*/ 30480 w 4511040"/>
              <a:gd name="connsiteY0" fmla="*/ 0 h 1135380"/>
              <a:gd name="connsiteX1" fmla="*/ 449580 w 4511040"/>
              <a:gd name="connsiteY1" fmla="*/ 175260 h 1135380"/>
              <a:gd name="connsiteX2" fmla="*/ 1729740 w 4511040"/>
              <a:gd name="connsiteY2" fmla="*/ 190500 h 1135380"/>
              <a:gd name="connsiteX3" fmla="*/ 2072640 w 4511040"/>
              <a:gd name="connsiteY3" fmla="*/ 228600 h 1135380"/>
              <a:gd name="connsiteX4" fmla="*/ 3741420 w 4511040"/>
              <a:gd name="connsiteY4" fmla="*/ 632460 h 1135380"/>
              <a:gd name="connsiteX5" fmla="*/ 4244340 w 4511040"/>
              <a:gd name="connsiteY5" fmla="*/ 922020 h 1135380"/>
              <a:gd name="connsiteX6" fmla="*/ 4511040 w 4511040"/>
              <a:gd name="connsiteY6" fmla="*/ 1097280 h 1135380"/>
              <a:gd name="connsiteX7" fmla="*/ 4480560 w 4511040"/>
              <a:gd name="connsiteY7" fmla="*/ 1135380 h 1135380"/>
              <a:gd name="connsiteX8" fmla="*/ 3665220 w 4511040"/>
              <a:gd name="connsiteY8" fmla="*/ 655320 h 1135380"/>
              <a:gd name="connsiteX9" fmla="*/ 2049780 w 4511040"/>
              <a:gd name="connsiteY9" fmla="*/ 274320 h 1135380"/>
              <a:gd name="connsiteX10" fmla="*/ 1630680 w 4511040"/>
              <a:gd name="connsiteY10" fmla="*/ 274320 h 1135380"/>
              <a:gd name="connsiteX11" fmla="*/ 533400 w 4511040"/>
              <a:gd name="connsiteY11" fmla="*/ 236220 h 1135380"/>
              <a:gd name="connsiteX12" fmla="*/ 259080 w 4511040"/>
              <a:gd name="connsiteY12" fmla="*/ 205740 h 1135380"/>
              <a:gd name="connsiteX13" fmla="*/ 0 w 4511040"/>
              <a:gd name="connsiteY13" fmla="*/ 83820 h 1135380"/>
              <a:gd name="connsiteX14" fmla="*/ 30480 w 4511040"/>
              <a:gd name="connsiteY14" fmla="*/ 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1040" h="1135380">
                <a:moveTo>
                  <a:pt x="30480" y="0"/>
                </a:moveTo>
                <a:lnTo>
                  <a:pt x="449580" y="175260"/>
                </a:lnTo>
                <a:lnTo>
                  <a:pt x="1729740" y="190500"/>
                </a:lnTo>
                <a:lnTo>
                  <a:pt x="2072640" y="228600"/>
                </a:lnTo>
                <a:lnTo>
                  <a:pt x="3741420" y="632460"/>
                </a:lnTo>
                <a:lnTo>
                  <a:pt x="4244340" y="922020"/>
                </a:lnTo>
                <a:lnTo>
                  <a:pt x="4511040" y="1097280"/>
                </a:lnTo>
                <a:lnTo>
                  <a:pt x="4480560" y="1135380"/>
                </a:lnTo>
                <a:lnTo>
                  <a:pt x="3665220" y="655320"/>
                </a:lnTo>
                <a:lnTo>
                  <a:pt x="2049780" y="274320"/>
                </a:lnTo>
                <a:lnTo>
                  <a:pt x="1630680" y="274320"/>
                </a:lnTo>
                <a:lnTo>
                  <a:pt x="533400" y="236220"/>
                </a:lnTo>
                <a:lnTo>
                  <a:pt x="259080" y="205740"/>
                </a:lnTo>
                <a:lnTo>
                  <a:pt x="0" y="83820"/>
                </a:lnTo>
                <a:lnTo>
                  <a:pt x="30480" y="0"/>
                </a:lnTo>
                <a:close/>
              </a:path>
            </a:pathLst>
          </a:custGeom>
          <a:solidFill>
            <a:srgbClr val="D01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1C1C1E-2A8E-4B78-B6F0-3E8CB163EBF9}"/>
              </a:ext>
            </a:extLst>
          </p:cNvPr>
          <p:cNvSpPr txBox="1"/>
          <p:nvPr/>
        </p:nvSpPr>
        <p:spPr>
          <a:xfrm>
            <a:off x="2839811" y="3814129"/>
            <a:ext cx="166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인천</a:t>
            </a:r>
            <a:r>
              <a:rPr lang="en-US" altLang="ko-KR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호선</a:t>
            </a:r>
            <a:endParaRPr lang="en-US" altLang="ko-KR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ko-KR" altLang="en-US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은계역</a:t>
            </a:r>
            <a:r>
              <a:rPr lang="en-US" altLang="ko-KR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예정</a:t>
            </a:r>
            <a:r>
              <a:rPr lang="en-US" altLang="ko-KR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600F0-8B94-AE0A-491E-210A2C79CA05}"/>
              </a:ext>
            </a:extLst>
          </p:cNvPr>
          <p:cNvSpPr txBox="1"/>
          <p:nvPr/>
        </p:nvSpPr>
        <p:spPr>
          <a:xfrm>
            <a:off x="1129929" y="3558566"/>
            <a:ext cx="173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수인로</a:t>
            </a:r>
            <a:endParaRPr lang="ko-KR" altLang="en-US" sz="1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31" name="순서도: 다른 페이지 연결선 11">
            <a:extLst>
              <a:ext uri="{FF2B5EF4-FFF2-40B4-BE49-F238E27FC236}">
                <a16:creationId xmlns:a16="http://schemas.microsoft.com/office/drawing/2014/main" id="{3CD6368E-7302-78E2-B506-AF4391CC435E}"/>
              </a:ext>
            </a:extLst>
          </p:cNvPr>
          <p:cNvSpPr/>
          <p:nvPr/>
        </p:nvSpPr>
        <p:spPr>
          <a:xfrm rot="18545301">
            <a:off x="3102521" y="3353465"/>
            <a:ext cx="164531" cy="2170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107 w 10000"/>
              <a:gd name="connsiteY2" fmla="*/ 7286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733 w 10000"/>
              <a:gd name="connsiteY2" fmla="*/ 711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506"/>
              <a:gd name="connsiteX1" fmla="*/ 10000 w 10000"/>
              <a:gd name="connsiteY1" fmla="*/ 0 h 8506"/>
              <a:gd name="connsiteX2" fmla="*/ 9733 w 10000"/>
              <a:gd name="connsiteY2" fmla="*/ 7111 h 8506"/>
              <a:gd name="connsiteX3" fmla="*/ 4397 w 10000"/>
              <a:gd name="connsiteY3" fmla="*/ 8506 h 8506"/>
              <a:gd name="connsiteX4" fmla="*/ 0 w 10000"/>
              <a:gd name="connsiteY4" fmla="*/ 8000 h 8506"/>
              <a:gd name="connsiteX5" fmla="*/ 0 w 10000"/>
              <a:gd name="connsiteY5" fmla="*/ 0 h 8506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0 w 10000"/>
              <a:gd name="connsiteY4" fmla="*/ 9405 h 11154"/>
              <a:gd name="connsiteX5" fmla="*/ 0 w 10000"/>
              <a:gd name="connsiteY5" fmla="*/ 0 h 11154"/>
              <a:gd name="connsiteX0" fmla="*/ 0 w 10000"/>
              <a:gd name="connsiteY0" fmla="*/ 0 h 11154"/>
              <a:gd name="connsiteX1" fmla="*/ 10000 w 10000"/>
              <a:gd name="connsiteY1" fmla="*/ 0 h 11154"/>
              <a:gd name="connsiteX2" fmla="*/ 9733 w 10000"/>
              <a:gd name="connsiteY2" fmla="*/ 8360 h 11154"/>
              <a:gd name="connsiteX3" fmla="*/ 3839 w 10000"/>
              <a:gd name="connsiteY3" fmla="*/ 11154 h 11154"/>
              <a:gd name="connsiteX4" fmla="*/ 1991 w 10000"/>
              <a:gd name="connsiteY4" fmla="*/ 8092 h 11154"/>
              <a:gd name="connsiteX5" fmla="*/ 0 w 10000"/>
              <a:gd name="connsiteY5" fmla="*/ 0 h 11154"/>
              <a:gd name="connsiteX0" fmla="*/ 106 w 10106"/>
              <a:gd name="connsiteY0" fmla="*/ 0 h 11154"/>
              <a:gd name="connsiteX1" fmla="*/ 10106 w 10106"/>
              <a:gd name="connsiteY1" fmla="*/ 0 h 11154"/>
              <a:gd name="connsiteX2" fmla="*/ 9839 w 10106"/>
              <a:gd name="connsiteY2" fmla="*/ 8360 h 11154"/>
              <a:gd name="connsiteX3" fmla="*/ 3945 w 10106"/>
              <a:gd name="connsiteY3" fmla="*/ 11154 h 11154"/>
              <a:gd name="connsiteX4" fmla="*/ 0 w 10106"/>
              <a:gd name="connsiteY4" fmla="*/ 4735 h 11154"/>
              <a:gd name="connsiteX5" fmla="*/ 106 w 10106"/>
              <a:gd name="connsiteY5" fmla="*/ 0 h 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6" h="11154">
                <a:moveTo>
                  <a:pt x="106" y="0"/>
                </a:moveTo>
                <a:lnTo>
                  <a:pt x="10106" y="0"/>
                </a:lnTo>
                <a:lnTo>
                  <a:pt x="9839" y="8360"/>
                </a:lnTo>
                <a:lnTo>
                  <a:pt x="3945" y="11154"/>
                </a:lnTo>
                <a:lnTo>
                  <a:pt x="0" y="4735"/>
                </a:lnTo>
                <a:cubicBezTo>
                  <a:pt x="35" y="3157"/>
                  <a:pt x="71" y="1578"/>
                  <a:pt x="106" y="0"/>
                </a:cubicBezTo>
                <a:close/>
              </a:path>
            </a:pathLst>
          </a:custGeom>
          <a:solidFill>
            <a:srgbClr val="FA1E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655FE3F-41C2-C28B-EE66-C342E1DA814C}"/>
              </a:ext>
            </a:extLst>
          </p:cNvPr>
          <p:cNvCxnSpPr>
            <a:cxnSpLocks/>
          </p:cNvCxnSpPr>
          <p:nvPr/>
        </p:nvCxnSpPr>
        <p:spPr>
          <a:xfrm flipH="1" flipV="1">
            <a:off x="2839811" y="3051251"/>
            <a:ext cx="287517" cy="32485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899BCE99-8CCA-3C5A-718F-BE9439EC2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1" t="13405" r="61022" b="58086"/>
          <a:stretch/>
        </p:blipFill>
        <p:spPr>
          <a:xfrm>
            <a:off x="2317022" y="2553971"/>
            <a:ext cx="504506" cy="473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서해선 영업 개시···출퇴근 13분·평시 20분 간격 운행 - 국토일보">
            <a:extLst>
              <a:ext uri="{FF2B5EF4-FFF2-40B4-BE49-F238E27FC236}">
                <a16:creationId xmlns:a16="http://schemas.microsoft.com/office/drawing/2014/main" id="{7136CA4B-978E-BACE-616A-98FFFB544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/>
          <a:stretch/>
        </p:blipFill>
        <p:spPr bwMode="auto">
          <a:xfrm>
            <a:off x="248101" y="6135864"/>
            <a:ext cx="2617497" cy="2613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DCB6743-71B2-6970-6C30-2331AB019647}"/>
              </a:ext>
            </a:extLst>
          </p:cNvPr>
          <p:cNvSpPr txBox="1"/>
          <p:nvPr/>
        </p:nvSpPr>
        <p:spPr>
          <a:xfrm>
            <a:off x="283286" y="5674199"/>
            <a:ext cx="258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&lt;</a:t>
            </a:r>
            <a:r>
              <a:rPr lang="ko-KR" altLang="en-US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서해선 신천역</a:t>
            </a:r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&gt;</a:t>
            </a:r>
            <a:endParaRPr lang="ko-KR" altLang="en-US" sz="2400" i="1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1030" name="Picture 6" descr="제2경인선 예상 노선, 노선도, 착공, 준공, 개통 시기 정보 공유 : 네이버 블로그">
            <a:extLst>
              <a:ext uri="{FF2B5EF4-FFF2-40B4-BE49-F238E27FC236}">
                <a16:creationId xmlns:a16="http://schemas.microsoft.com/office/drawing/2014/main" id="{720E1ACB-7D47-311B-5661-4823AC4A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78" y="6135864"/>
            <a:ext cx="3873002" cy="1573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40F161-BF5A-A3F0-ABBC-FF4F424EDD9A}"/>
              </a:ext>
            </a:extLst>
          </p:cNvPr>
          <p:cNvSpPr txBox="1"/>
          <p:nvPr/>
        </p:nvSpPr>
        <p:spPr>
          <a:xfrm>
            <a:off x="3238369" y="5674199"/>
            <a:ext cx="40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&lt;</a:t>
            </a:r>
            <a:r>
              <a:rPr lang="ko-KR" altLang="en-US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제</a:t>
            </a:r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경인선 </a:t>
            </a:r>
            <a:r>
              <a:rPr lang="ko-KR" altLang="en-US" sz="2400" i="1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은계역</a:t>
            </a:r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예정</a:t>
            </a:r>
            <a:r>
              <a:rPr lang="en-US" altLang="ko-KR" sz="2400" i="1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)&gt;</a:t>
            </a:r>
            <a:endParaRPr lang="ko-KR" altLang="en-US" sz="2400" i="1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6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롯데건설 시흥시 은행2지구 개발사업 등 1조7000억원 수주 | 한경닷컴">
            <a:extLst>
              <a:ext uri="{FF2B5EF4-FFF2-40B4-BE49-F238E27FC236}">
                <a16:creationId xmlns:a16="http://schemas.microsoft.com/office/drawing/2014/main" id="{3AC52A23-EF5B-DFDB-629C-B4E62D3E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846"/>
            <a:ext cx="2529840" cy="26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주)한라, 3022억 시흥 은행2지구 B블록 공동주택 신축공사 수주 - 국토일보">
            <a:extLst>
              <a:ext uri="{FF2B5EF4-FFF2-40B4-BE49-F238E27FC236}">
                <a16:creationId xmlns:a16="http://schemas.microsoft.com/office/drawing/2014/main" id="{490A7447-AD03-923D-E215-49F9E2D1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16" y="6669716"/>
            <a:ext cx="3025740" cy="232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C7192AB6-FA76-76DB-8CC1-8798CD67B127}"/>
              </a:ext>
            </a:extLst>
          </p:cNvPr>
          <p:cNvGrpSpPr/>
          <p:nvPr/>
        </p:nvGrpSpPr>
        <p:grpSpPr>
          <a:xfrm>
            <a:off x="645739" y="3478506"/>
            <a:ext cx="6268196" cy="3191210"/>
            <a:chOff x="701674" y="3069801"/>
            <a:chExt cx="6156326" cy="313425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A5084F2-C137-02F0-5721-62A12A8F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674" y="3069801"/>
              <a:ext cx="6156326" cy="31342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4B56940-CF6E-778E-E505-7856844023FB}"/>
                </a:ext>
              </a:extLst>
            </p:cNvPr>
            <p:cNvSpPr/>
            <p:nvPr/>
          </p:nvSpPr>
          <p:spPr>
            <a:xfrm>
              <a:off x="2575878" y="3267612"/>
              <a:ext cx="1475422" cy="14342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6BE954-0423-8B67-CF37-DBB60F9FE93B}"/>
                </a:ext>
              </a:extLst>
            </p:cNvPr>
            <p:cNvSpPr txBox="1"/>
            <p:nvPr/>
          </p:nvSpPr>
          <p:spPr>
            <a:xfrm>
              <a:off x="2575878" y="3645744"/>
              <a:ext cx="1475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은행지구</a:t>
              </a: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3735E59-88BD-5E85-E87D-4EB7884DFF3F}"/>
                </a:ext>
              </a:extLst>
            </p:cNvPr>
            <p:cNvSpPr/>
            <p:nvPr/>
          </p:nvSpPr>
          <p:spPr>
            <a:xfrm>
              <a:off x="4105761" y="4215567"/>
              <a:ext cx="1661141" cy="1661141"/>
            </a:xfrm>
            <a:prstGeom prst="ellipse">
              <a:avLst/>
            </a:prstGeom>
            <a:solidFill>
              <a:srgbClr val="F7A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23E62A-3578-3787-4B2C-6A2AE593C8E0}"/>
                </a:ext>
              </a:extLst>
            </p:cNvPr>
            <p:cNvSpPr txBox="1"/>
            <p:nvPr/>
          </p:nvSpPr>
          <p:spPr>
            <a:xfrm>
              <a:off x="3947160" y="4747720"/>
              <a:ext cx="1978344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2400" dirty="0" err="1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은계지구</a:t>
              </a:r>
              <a:endPara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CF833-11C6-8365-2349-AC4E0ED74818}"/>
                </a:ext>
              </a:extLst>
            </p:cNvPr>
            <p:cNvSpPr txBox="1"/>
            <p:nvPr/>
          </p:nvSpPr>
          <p:spPr>
            <a:xfrm>
              <a:off x="2575878" y="4046290"/>
              <a:ext cx="14754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약 </a:t>
              </a:r>
              <a:r>
                <a:rPr lang="en-US" altLang="ko-KR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17,000</a:t>
              </a:r>
              <a:r>
                <a:rPr lang="ko-KR" altLang="en-US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세대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5BE690-F1D4-2D33-8A57-19FE8190C63E}"/>
                </a:ext>
              </a:extLst>
            </p:cNvPr>
            <p:cNvSpPr txBox="1"/>
            <p:nvPr/>
          </p:nvSpPr>
          <p:spPr>
            <a:xfrm>
              <a:off x="4184758" y="5138648"/>
              <a:ext cx="14754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약 </a:t>
              </a:r>
              <a:r>
                <a:rPr lang="en-US" altLang="ko-KR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13,000</a:t>
              </a:r>
              <a:r>
                <a:rPr lang="ko-KR" altLang="en-US" sz="1400" dirty="0">
                  <a:solidFill>
                    <a:srgbClr val="FFFF00"/>
                  </a:solidFill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세대</a:t>
              </a: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1F02421-00A2-A765-EE3A-AA3F98E8DDF9}"/>
                </a:ext>
              </a:extLst>
            </p:cNvPr>
            <p:cNvSpPr/>
            <p:nvPr/>
          </p:nvSpPr>
          <p:spPr>
            <a:xfrm>
              <a:off x="3159760" y="5247640"/>
              <a:ext cx="441960" cy="914400"/>
            </a:xfrm>
            <a:custGeom>
              <a:avLst/>
              <a:gdLst>
                <a:gd name="connsiteX0" fmla="*/ 299720 w 441960"/>
                <a:gd name="connsiteY0" fmla="*/ 0 h 914400"/>
                <a:gd name="connsiteX1" fmla="*/ 134620 w 441960"/>
                <a:gd name="connsiteY1" fmla="*/ 228600 h 914400"/>
                <a:gd name="connsiteX2" fmla="*/ 68580 w 441960"/>
                <a:gd name="connsiteY2" fmla="*/ 421640 h 914400"/>
                <a:gd name="connsiteX3" fmla="*/ 45720 w 441960"/>
                <a:gd name="connsiteY3" fmla="*/ 589280 h 914400"/>
                <a:gd name="connsiteX4" fmla="*/ 10160 w 441960"/>
                <a:gd name="connsiteY4" fmla="*/ 764540 h 914400"/>
                <a:gd name="connsiteX5" fmla="*/ 0 w 441960"/>
                <a:gd name="connsiteY5" fmla="*/ 868680 h 914400"/>
                <a:gd name="connsiteX6" fmla="*/ 200660 w 441960"/>
                <a:gd name="connsiteY6" fmla="*/ 914400 h 914400"/>
                <a:gd name="connsiteX7" fmla="*/ 441960 w 441960"/>
                <a:gd name="connsiteY7" fmla="*/ 38100 h 914400"/>
                <a:gd name="connsiteX8" fmla="*/ 299720 w 44196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960" h="914400">
                  <a:moveTo>
                    <a:pt x="299720" y="0"/>
                  </a:moveTo>
                  <a:lnTo>
                    <a:pt x="134620" y="228600"/>
                  </a:lnTo>
                  <a:lnTo>
                    <a:pt x="68580" y="421640"/>
                  </a:lnTo>
                  <a:lnTo>
                    <a:pt x="45720" y="589280"/>
                  </a:lnTo>
                  <a:lnTo>
                    <a:pt x="10160" y="764540"/>
                  </a:lnTo>
                  <a:lnTo>
                    <a:pt x="0" y="868680"/>
                  </a:lnTo>
                  <a:lnTo>
                    <a:pt x="200660" y="914400"/>
                  </a:lnTo>
                  <a:lnTo>
                    <a:pt x="441960" y="38100"/>
                  </a:lnTo>
                  <a:lnTo>
                    <a:pt x="299720" y="0"/>
                  </a:lnTo>
                  <a:close/>
                </a:path>
              </a:pathLst>
            </a:custGeom>
            <a:solidFill>
              <a:srgbClr val="F7A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AB35FB-C5E4-5411-6D59-6C83B77A66DB}"/>
                </a:ext>
              </a:extLst>
            </p:cNvPr>
            <p:cNvSpPr txBox="1"/>
            <p:nvPr/>
          </p:nvSpPr>
          <p:spPr>
            <a:xfrm>
              <a:off x="3204145" y="5403163"/>
              <a:ext cx="1112351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은행</a:t>
              </a:r>
              <a:r>
                <a:rPr lang="en-US" altLang="ko-KR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2</a:t>
              </a:r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지구</a:t>
              </a:r>
              <a:endPara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  <a:p>
              <a:pPr algn="ctr"/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롯데건설</a:t>
              </a:r>
              <a:endPara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  <a:p>
              <a:pPr algn="ctr"/>
              <a:r>
                <a:rPr lang="en-US" altLang="ko-KR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(</a:t>
              </a:r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약 </a:t>
              </a:r>
              <a:r>
                <a:rPr lang="en-US" altLang="ko-KR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2,166</a:t>
              </a:r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세대</a:t>
              </a:r>
              <a:r>
                <a:rPr lang="en-US" altLang="ko-KR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)</a:t>
              </a:r>
              <a:endParaRPr lang="ko-KR" altLang="en-US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A0A9982-A658-A0A8-EF30-B0FEB2B23699}"/>
                </a:ext>
              </a:extLst>
            </p:cNvPr>
            <p:cNvSpPr/>
            <p:nvPr/>
          </p:nvSpPr>
          <p:spPr>
            <a:xfrm>
              <a:off x="2918460" y="5140960"/>
              <a:ext cx="530860" cy="525780"/>
            </a:xfrm>
            <a:custGeom>
              <a:avLst/>
              <a:gdLst>
                <a:gd name="connsiteX0" fmla="*/ 248920 w 530860"/>
                <a:gd name="connsiteY0" fmla="*/ 0 h 525780"/>
                <a:gd name="connsiteX1" fmla="*/ 241300 w 530860"/>
                <a:gd name="connsiteY1" fmla="*/ 91440 h 525780"/>
                <a:gd name="connsiteX2" fmla="*/ 193040 w 530860"/>
                <a:gd name="connsiteY2" fmla="*/ 198120 h 525780"/>
                <a:gd name="connsiteX3" fmla="*/ 0 w 530860"/>
                <a:gd name="connsiteY3" fmla="*/ 264160 h 525780"/>
                <a:gd name="connsiteX4" fmla="*/ 81280 w 530860"/>
                <a:gd name="connsiteY4" fmla="*/ 373380 h 525780"/>
                <a:gd name="connsiteX5" fmla="*/ 193040 w 530860"/>
                <a:gd name="connsiteY5" fmla="*/ 500380 h 525780"/>
                <a:gd name="connsiteX6" fmla="*/ 297180 w 530860"/>
                <a:gd name="connsiteY6" fmla="*/ 525780 h 525780"/>
                <a:gd name="connsiteX7" fmla="*/ 353060 w 530860"/>
                <a:gd name="connsiteY7" fmla="*/ 320040 h 525780"/>
                <a:gd name="connsiteX8" fmla="*/ 530860 w 530860"/>
                <a:gd name="connsiteY8" fmla="*/ 8128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860" h="525780">
                  <a:moveTo>
                    <a:pt x="248920" y="0"/>
                  </a:moveTo>
                  <a:lnTo>
                    <a:pt x="241300" y="91440"/>
                  </a:lnTo>
                  <a:lnTo>
                    <a:pt x="193040" y="198120"/>
                  </a:lnTo>
                  <a:lnTo>
                    <a:pt x="0" y="264160"/>
                  </a:lnTo>
                  <a:lnTo>
                    <a:pt x="81280" y="373380"/>
                  </a:lnTo>
                  <a:lnTo>
                    <a:pt x="193040" y="500380"/>
                  </a:lnTo>
                  <a:lnTo>
                    <a:pt x="297180" y="525780"/>
                  </a:lnTo>
                  <a:lnTo>
                    <a:pt x="353060" y="320040"/>
                  </a:lnTo>
                  <a:lnTo>
                    <a:pt x="530860" y="81280"/>
                  </a:lnTo>
                </a:path>
              </a:pathLst>
            </a:custGeom>
            <a:solidFill>
              <a:srgbClr val="F7A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F8A1D5-8945-A648-4FAB-CC17475C5FE4}"/>
                </a:ext>
              </a:extLst>
            </p:cNvPr>
            <p:cNvSpPr txBox="1"/>
            <p:nvPr/>
          </p:nvSpPr>
          <p:spPr>
            <a:xfrm>
              <a:off x="2122353" y="4988204"/>
              <a:ext cx="1112351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은행</a:t>
              </a:r>
              <a:r>
                <a:rPr lang="en-US" altLang="ko-KR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2</a:t>
              </a:r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지구</a:t>
              </a:r>
              <a:endPara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  <a:p>
              <a:pPr algn="ctr"/>
              <a:r>
                <a:rPr lang="ko-KR" altLang="en-US" sz="14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한라건설</a:t>
              </a:r>
              <a:endParaRPr lang="en-US" altLang="ko-KR" sz="1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  <a:p>
              <a:pPr algn="ctr"/>
              <a:r>
                <a:rPr lang="en-US" altLang="ko-KR" sz="12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(</a:t>
              </a:r>
              <a:r>
                <a:rPr lang="ko-KR" altLang="en-US" sz="12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약 </a:t>
              </a:r>
              <a:r>
                <a:rPr lang="en-US" altLang="ko-KR" sz="12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1,297</a:t>
              </a:r>
              <a:r>
                <a:rPr lang="ko-KR" altLang="en-US" sz="12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세대</a:t>
              </a:r>
              <a:r>
                <a:rPr lang="en-US" altLang="ko-KR" sz="1200" dirty="0">
                  <a:latin typeface="KoPubWorld돋움체_Pro Bold" panose="00000800000000000000" pitchFamily="50" charset="-127"/>
                  <a:ea typeface="KoPubWorld돋움체_Pro Bold" panose="00000800000000000000" pitchFamily="50" charset="-127"/>
                  <a:cs typeface="KoPubWorld돋움체_Pro Bold" panose="00000800000000000000" pitchFamily="50" charset="-127"/>
                </a:rPr>
                <a:t>)</a:t>
              </a:r>
              <a:endParaRPr lang="ko-KR" altLang="en-US" sz="12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</p:grp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D009F905-1FF6-3E08-DAFF-D611320C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86242"/>
              </p:ext>
            </p:extLst>
          </p:nvPr>
        </p:nvGraphicFramePr>
        <p:xfrm>
          <a:off x="3182304" y="1724648"/>
          <a:ext cx="4023990" cy="15909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73949">
                  <a:extLst>
                    <a:ext uri="{9D8B030D-6E8A-4147-A177-3AD203B41FA5}">
                      <a16:colId xmlns:a16="http://schemas.microsoft.com/office/drawing/2014/main" val="4101399725"/>
                    </a:ext>
                  </a:extLst>
                </a:gridCol>
                <a:gridCol w="2750041">
                  <a:extLst>
                    <a:ext uri="{9D8B030D-6E8A-4147-A177-3AD203B41FA5}">
                      <a16:colId xmlns:a16="http://schemas.microsoft.com/office/drawing/2014/main" val="3225474256"/>
                    </a:ext>
                  </a:extLst>
                </a:gridCol>
              </a:tblGrid>
              <a:tr h="2174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내용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47320"/>
                  </a:ext>
                </a:extLst>
              </a:tr>
              <a:tr h="3004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 </a:t>
                      </a:r>
                      <a:r>
                        <a:rPr lang="ko-KR" altLang="en-US" dirty="0" err="1"/>
                        <a:t>세대수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 </a:t>
                      </a:r>
                      <a:r>
                        <a:rPr lang="en-US" altLang="ko-KR" dirty="0"/>
                        <a:t>2,166</a:t>
                      </a:r>
                      <a:r>
                        <a:rPr lang="ko-KR" altLang="en-US" dirty="0"/>
                        <a:t>세대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24526"/>
                  </a:ext>
                </a:extLst>
              </a:tr>
              <a:tr h="3004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건축 규모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지하 </a:t>
                      </a:r>
                      <a:r>
                        <a:rPr lang="en-US" altLang="ko-KR" dirty="0"/>
                        <a:t>4</a:t>
                      </a:r>
                      <a:r>
                        <a:rPr lang="ko-KR" altLang="en-US" dirty="0"/>
                        <a:t>층 </a:t>
                      </a:r>
                      <a:r>
                        <a:rPr lang="en-US" altLang="ko-KR" dirty="0"/>
                        <a:t>~ </a:t>
                      </a:r>
                      <a:r>
                        <a:rPr lang="ko-KR" altLang="en-US" dirty="0"/>
                        <a:t>지상 </a:t>
                      </a:r>
                      <a:r>
                        <a:rPr lang="en-US" altLang="ko-KR" dirty="0"/>
                        <a:t>45</a:t>
                      </a:r>
                      <a:r>
                        <a:rPr lang="ko-KR" altLang="en-US" dirty="0"/>
                        <a:t>층</a:t>
                      </a:r>
                      <a:r>
                        <a:rPr lang="en-US" altLang="ko-KR" dirty="0"/>
                        <a:t>, 16 </a:t>
                      </a:r>
                      <a:r>
                        <a:rPr lang="ko-KR" altLang="en-US" dirty="0" err="1"/>
                        <a:t>개동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198134"/>
                  </a:ext>
                </a:extLst>
              </a:tr>
              <a:tr h="3004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연면적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109,390</a:t>
                      </a:r>
                      <a:r>
                        <a:rPr lang="ko-KR" altLang="en-US" dirty="0"/>
                        <a:t> 평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89398"/>
                  </a:ext>
                </a:extLst>
              </a:tr>
              <a:tr h="3004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위치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시흥시 </a:t>
                      </a:r>
                      <a:r>
                        <a:rPr lang="ko-KR" altLang="en-US" dirty="0" err="1"/>
                        <a:t>은행동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247-3</a:t>
                      </a:r>
                      <a:r>
                        <a:rPr lang="ko-KR" altLang="en-US" dirty="0"/>
                        <a:t>번지 일원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57386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8945428-B93C-0396-BF6E-57D6CA9C5610}"/>
              </a:ext>
            </a:extLst>
          </p:cNvPr>
          <p:cNvSpPr txBox="1"/>
          <p:nvPr/>
        </p:nvSpPr>
        <p:spPr>
          <a:xfrm>
            <a:off x="3272631" y="980876"/>
            <a:ext cx="384333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은행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지구 롯데건설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예정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2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DAB54DB5-1503-AD54-A6B3-C42B7AD3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44016"/>
              </p:ext>
            </p:extLst>
          </p:nvPr>
        </p:nvGraphicFramePr>
        <p:xfrm>
          <a:off x="365557" y="7073461"/>
          <a:ext cx="3911085" cy="18730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38205">
                  <a:extLst>
                    <a:ext uri="{9D8B030D-6E8A-4147-A177-3AD203B41FA5}">
                      <a16:colId xmlns:a16="http://schemas.microsoft.com/office/drawing/2014/main" val="4101399725"/>
                    </a:ext>
                  </a:extLst>
                </a:gridCol>
                <a:gridCol w="2672880">
                  <a:extLst>
                    <a:ext uri="{9D8B030D-6E8A-4147-A177-3AD203B41FA5}">
                      <a16:colId xmlns:a16="http://schemas.microsoft.com/office/drawing/2014/main" val="3225474256"/>
                    </a:ext>
                  </a:extLst>
                </a:gridCol>
              </a:tblGrid>
              <a:tr h="2681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내용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47320"/>
                  </a:ext>
                </a:extLst>
              </a:tr>
              <a:tr h="2681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 </a:t>
                      </a:r>
                      <a:r>
                        <a:rPr lang="ko-KR" altLang="en-US" dirty="0" err="1"/>
                        <a:t>세대수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 </a:t>
                      </a:r>
                      <a:r>
                        <a:rPr lang="en-US" altLang="ko-KR" dirty="0"/>
                        <a:t>1,297</a:t>
                      </a:r>
                      <a:r>
                        <a:rPr lang="ko-KR" altLang="en-US" dirty="0"/>
                        <a:t>세대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24526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건축 규모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지하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층 </a:t>
                      </a:r>
                      <a:r>
                        <a:rPr lang="en-US" altLang="ko-KR" dirty="0"/>
                        <a:t>~ </a:t>
                      </a:r>
                      <a:r>
                        <a:rPr lang="ko-KR" altLang="en-US" dirty="0"/>
                        <a:t>지상 </a:t>
                      </a:r>
                      <a:r>
                        <a:rPr lang="en-US" altLang="ko-KR" dirty="0"/>
                        <a:t>47</a:t>
                      </a:r>
                      <a:r>
                        <a:rPr lang="ko-KR" altLang="en-US" dirty="0"/>
                        <a:t>층</a:t>
                      </a:r>
                      <a:r>
                        <a:rPr lang="en-US" altLang="ko-KR" dirty="0"/>
                        <a:t>, 6 </a:t>
                      </a:r>
                      <a:r>
                        <a:rPr lang="ko-KR" altLang="en-US" dirty="0" err="1"/>
                        <a:t>개동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198134"/>
                  </a:ext>
                </a:extLst>
              </a:tr>
              <a:tr h="2681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연면적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73,930</a:t>
                      </a:r>
                      <a:r>
                        <a:rPr lang="ko-KR" altLang="en-US" dirty="0"/>
                        <a:t> 평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89398"/>
                  </a:ext>
                </a:extLst>
              </a:tr>
              <a:tr h="45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위치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시흥시 </a:t>
                      </a:r>
                      <a:r>
                        <a:rPr lang="ko-KR" altLang="en-US" dirty="0" err="1"/>
                        <a:t>은행동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86-1</a:t>
                      </a:r>
                      <a:r>
                        <a:rPr lang="ko-KR" altLang="en-US" dirty="0"/>
                        <a:t>번지 일원</a:t>
                      </a:r>
                      <a:endParaRPr lang="ko-KR" altLang="en-US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57386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A397846-0BE3-DC75-1363-95D4386EF66F}"/>
              </a:ext>
            </a:extLst>
          </p:cNvPr>
          <p:cNvSpPr txBox="1"/>
          <p:nvPr/>
        </p:nvSpPr>
        <p:spPr>
          <a:xfrm>
            <a:off x="326654" y="6670525"/>
            <a:ext cx="384333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은행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지구 한라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(</a:t>
            </a:r>
            <a:r>
              <a:rPr lang="ko-KR" altLang="en-US" sz="2400" dirty="0" err="1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공사중</a:t>
            </a:r>
            <a:r>
              <a:rPr lang="en-US" altLang="ko-KR" sz="2400" dirty="0"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)</a:t>
            </a:r>
            <a:endParaRPr lang="ko-KR" altLang="en-US" sz="2400" dirty="0"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BA87B9-A35C-E87B-3EC4-05B244B43091}"/>
              </a:ext>
            </a:extLst>
          </p:cNvPr>
          <p:cNvSpPr txBox="1"/>
          <p:nvPr/>
        </p:nvSpPr>
        <p:spPr>
          <a:xfrm>
            <a:off x="-35498" y="157914"/>
            <a:ext cx="759453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인근 은행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지구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 3,400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세대 입주 예정</a:t>
            </a:r>
          </a:p>
        </p:txBody>
      </p:sp>
    </p:spTree>
    <p:extLst>
      <p:ext uri="{BB962C8B-B14F-4D97-AF65-F5344CB8AC3E}">
        <p14:creationId xmlns:p14="http://schemas.microsoft.com/office/powerpoint/2010/main" val="110603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2B636-86FC-0EEF-304E-CEE237471D89}"/>
              </a:ext>
            </a:extLst>
          </p:cNvPr>
          <p:cNvSpPr txBox="1"/>
          <p:nvPr/>
        </p:nvSpPr>
        <p:spPr>
          <a:xfrm>
            <a:off x="-645878" y="415596"/>
            <a:ext cx="89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층 임대 계획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E976CE4-4881-EDC7-979B-1D55EF0C21A3}"/>
              </a:ext>
            </a:extLst>
          </p:cNvPr>
          <p:cNvGrpSpPr/>
          <p:nvPr/>
        </p:nvGrpSpPr>
        <p:grpSpPr>
          <a:xfrm>
            <a:off x="0" y="1168597"/>
            <a:ext cx="7559675" cy="4797607"/>
            <a:chOff x="0" y="1591678"/>
            <a:chExt cx="7559675" cy="479760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B6D6718-AFDD-EF27-A600-E30FCBAF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91678"/>
              <a:ext cx="7559675" cy="4797607"/>
            </a:xfrm>
            <a:prstGeom prst="rect">
              <a:avLst/>
            </a:prstGeom>
          </p:spPr>
        </p:pic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DBFC604-2DAF-ED78-AEB2-96885194F394}"/>
                </a:ext>
              </a:extLst>
            </p:cNvPr>
            <p:cNvGrpSpPr/>
            <p:nvPr/>
          </p:nvGrpSpPr>
          <p:grpSpPr>
            <a:xfrm>
              <a:off x="1935480" y="2354580"/>
              <a:ext cx="4253633" cy="2657831"/>
              <a:chOff x="1935480" y="2354580"/>
              <a:chExt cx="4253633" cy="2657831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AB220C0-4D97-5391-E4C8-8D778493FA6A}"/>
                  </a:ext>
                </a:extLst>
              </p:cNvPr>
              <p:cNvSpPr/>
              <p:nvPr/>
            </p:nvSpPr>
            <p:spPr>
              <a:xfrm>
                <a:off x="1935480" y="2369820"/>
                <a:ext cx="1013460" cy="4876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103</a:t>
                </a:r>
                <a:endParaRPr lang="ko-KR" altLang="en-US" dirty="0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A09F04E5-CDD9-2A5F-935B-6B1DAE050346}"/>
                  </a:ext>
                </a:extLst>
              </p:cNvPr>
              <p:cNvSpPr/>
              <p:nvPr/>
            </p:nvSpPr>
            <p:spPr>
              <a:xfrm>
                <a:off x="1935480" y="2869101"/>
                <a:ext cx="1013460" cy="445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102</a:t>
                </a:r>
                <a:endParaRPr lang="ko-KR" altLang="en-US" dirty="0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4DB8395-8730-DC9A-E579-96B76DE3596F}"/>
                  </a:ext>
                </a:extLst>
              </p:cNvPr>
              <p:cNvSpPr/>
              <p:nvPr/>
            </p:nvSpPr>
            <p:spPr>
              <a:xfrm>
                <a:off x="1935480" y="3575351"/>
                <a:ext cx="1013460" cy="5853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101</a:t>
                </a:r>
                <a:endParaRPr lang="ko-KR" altLang="en-US" dirty="0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30D8C1F4-620E-322D-18FC-EE8A09120397}"/>
                  </a:ext>
                </a:extLst>
              </p:cNvPr>
              <p:cNvSpPr/>
              <p:nvPr/>
            </p:nvSpPr>
            <p:spPr>
              <a:xfrm>
                <a:off x="2948940" y="2369821"/>
                <a:ext cx="411480" cy="9448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104</a:t>
                </a:r>
                <a:endParaRPr lang="ko-KR" altLang="en-US" dirty="0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35DD5C0-A2CF-56C5-A23D-9EBDB689068C}"/>
                  </a:ext>
                </a:extLst>
              </p:cNvPr>
              <p:cNvSpPr/>
              <p:nvPr/>
            </p:nvSpPr>
            <p:spPr>
              <a:xfrm>
                <a:off x="3368357" y="2369821"/>
                <a:ext cx="411480" cy="9448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105</a:t>
                </a:r>
                <a:endParaRPr lang="ko-KR" altLang="en-US" dirty="0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4A98DE7F-DA31-5570-9814-A89EAC29C896}"/>
                  </a:ext>
                </a:extLst>
              </p:cNvPr>
              <p:cNvSpPr/>
              <p:nvPr/>
            </p:nvSpPr>
            <p:spPr>
              <a:xfrm>
                <a:off x="3792717" y="2369821"/>
                <a:ext cx="411480" cy="9448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106</a:t>
                </a:r>
                <a:endParaRPr lang="ko-KR" altLang="en-US" dirty="0"/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B42AD174-FF58-A2A8-D802-BD90875CEFA1}"/>
                  </a:ext>
                </a:extLst>
              </p:cNvPr>
              <p:cNvSpPr/>
              <p:nvPr/>
            </p:nvSpPr>
            <p:spPr>
              <a:xfrm>
                <a:off x="4226201" y="2369821"/>
                <a:ext cx="411480" cy="9448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107</a:t>
                </a:r>
                <a:endParaRPr lang="ko-KR" altLang="en-US" dirty="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603D5691-3A15-EA9F-DD52-84097F123900}"/>
                  </a:ext>
                </a:extLst>
              </p:cNvPr>
              <p:cNvSpPr/>
              <p:nvPr/>
            </p:nvSpPr>
            <p:spPr>
              <a:xfrm>
                <a:off x="4632960" y="2354580"/>
                <a:ext cx="1036320" cy="1318260"/>
              </a:xfrm>
              <a:custGeom>
                <a:avLst/>
                <a:gdLst>
                  <a:gd name="connsiteX0" fmla="*/ 22860 w 1036320"/>
                  <a:gd name="connsiteY0" fmla="*/ 0 h 1318260"/>
                  <a:gd name="connsiteX1" fmla="*/ 0 w 1036320"/>
                  <a:gd name="connsiteY1" fmla="*/ 960120 h 1318260"/>
                  <a:gd name="connsiteX2" fmla="*/ 175260 w 1036320"/>
                  <a:gd name="connsiteY2" fmla="*/ 1318260 h 1318260"/>
                  <a:gd name="connsiteX3" fmla="*/ 1036320 w 1036320"/>
                  <a:gd name="connsiteY3" fmla="*/ 883920 h 1318260"/>
                  <a:gd name="connsiteX4" fmla="*/ 632460 w 1036320"/>
                  <a:gd name="connsiteY4" fmla="*/ 38100 h 1318260"/>
                  <a:gd name="connsiteX5" fmla="*/ 22860 w 1036320"/>
                  <a:gd name="connsiteY5" fmla="*/ 0 h 131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320" h="1318260">
                    <a:moveTo>
                      <a:pt x="22860" y="0"/>
                    </a:moveTo>
                    <a:lnTo>
                      <a:pt x="0" y="960120"/>
                    </a:lnTo>
                    <a:lnTo>
                      <a:pt x="175260" y="1318260"/>
                    </a:lnTo>
                    <a:lnTo>
                      <a:pt x="1036320" y="883920"/>
                    </a:lnTo>
                    <a:lnTo>
                      <a:pt x="632460" y="3810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108</a:t>
                </a:r>
                <a:endPara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EAE8D081-E186-DCD6-116B-1F18675D7DD9}"/>
                  </a:ext>
                </a:extLst>
              </p:cNvPr>
              <p:cNvSpPr/>
              <p:nvPr/>
            </p:nvSpPr>
            <p:spPr>
              <a:xfrm rot="3741771">
                <a:off x="5138717" y="3157937"/>
                <a:ext cx="384245" cy="9864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109</a:t>
                </a:r>
                <a:endParaRPr lang="ko-KR" altLang="en-US" dirty="0"/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A9B8FCA-B478-1FB0-385E-FADB65597CB0}"/>
                  </a:ext>
                </a:extLst>
              </p:cNvPr>
              <p:cNvSpPr/>
              <p:nvPr/>
            </p:nvSpPr>
            <p:spPr>
              <a:xfrm rot="3741771">
                <a:off x="5305823" y="3497274"/>
                <a:ext cx="384245" cy="9864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110</a:t>
                </a:r>
                <a:endParaRPr lang="ko-KR" altLang="en-US" dirty="0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7BD286C8-EF0F-4A64-9466-8BC68C7F87D5}"/>
                  </a:ext>
                </a:extLst>
              </p:cNvPr>
              <p:cNvSpPr/>
              <p:nvPr/>
            </p:nvSpPr>
            <p:spPr>
              <a:xfrm rot="3741771">
                <a:off x="5463398" y="3872389"/>
                <a:ext cx="465017" cy="9864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</a:p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</a:p>
              <a:p>
                <a:pPr algn="ctr"/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dirty="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C1196C56-53C0-46F9-C405-C74FE0DBAD04}"/>
                  </a:ext>
                </a:extLst>
              </p:cNvPr>
              <p:cNvSpPr/>
              <p:nvPr/>
            </p:nvSpPr>
            <p:spPr>
              <a:xfrm rot="3741771">
                <a:off x="4572256" y="4408715"/>
                <a:ext cx="448349" cy="7590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</a:p>
              <a:p>
                <a:pPr algn="ctr"/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</a:p>
              <a:p>
                <a:pPr algn="ctr"/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1400" dirty="0"/>
              </a:p>
            </p:txBody>
          </p:sp>
        </p:grpSp>
      </p:grpSp>
      <p:graphicFrame>
        <p:nvGraphicFramePr>
          <p:cNvPr id="37" name="표 38">
            <a:extLst>
              <a:ext uri="{FF2B5EF4-FFF2-40B4-BE49-F238E27FC236}">
                <a16:creationId xmlns:a16="http://schemas.microsoft.com/office/drawing/2014/main" id="{4E5E6EC2-ECBD-B9CF-3048-B6ADD44F2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65826"/>
              </p:ext>
            </p:extLst>
          </p:nvPr>
        </p:nvGraphicFramePr>
        <p:xfrm>
          <a:off x="344771" y="6063139"/>
          <a:ext cx="6902188" cy="26906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5547">
                  <a:extLst>
                    <a:ext uri="{9D8B030D-6E8A-4147-A177-3AD203B41FA5}">
                      <a16:colId xmlns:a16="http://schemas.microsoft.com/office/drawing/2014/main" val="1536536380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642888809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415042362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40199396"/>
                    </a:ext>
                  </a:extLst>
                </a:gridCol>
              </a:tblGrid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호실</a:t>
                      </a: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전용면적</a:t>
                      </a: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보증금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월임대료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471724978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16.777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4.2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512161354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13.328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3.4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849254951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15.421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3.9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664857042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12.197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792746623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12.197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57714692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12.197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41597684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12.197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298694015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29.385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92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6.8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474112849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109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11.38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2259897007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11.38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027913203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13.476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2545428616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9.801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1.9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350371795"/>
                  </a:ext>
                </a:extLst>
              </a:tr>
            </a:tbl>
          </a:graphicData>
        </a:graphic>
      </p:graphicFrame>
      <p:sp>
        <p:nvSpPr>
          <p:cNvPr id="39" name="직사각형 38">
            <a:extLst>
              <a:ext uri="{FF2B5EF4-FFF2-40B4-BE49-F238E27FC236}">
                <a16:creationId xmlns:a16="http://schemas.microsoft.com/office/drawing/2014/main" id="{34B68D68-3850-7791-537C-AB0224253B21}"/>
              </a:ext>
            </a:extLst>
          </p:cNvPr>
          <p:cNvSpPr/>
          <p:nvPr/>
        </p:nvSpPr>
        <p:spPr>
          <a:xfrm>
            <a:off x="902994" y="2148840"/>
            <a:ext cx="680721" cy="3195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정면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11m 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도로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7F12012-4758-F592-70D2-C446C69B54DE}"/>
              </a:ext>
            </a:extLst>
          </p:cNvPr>
          <p:cNvSpPr/>
          <p:nvPr/>
        </p:nvSpPr>
        <p:spPr>
          <a:xfrm>
            <a:off x="1583715" y="1602674"/>
            <a:ext cx="4847565" cy="3320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좌측면</a:t>
            </a:r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 </a:t>
            </a:r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보행로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19A4BF2-0CC8-392C-9109-4B742EB16784}"/>
              </a:ext>
            </a:extLst>
          </p:cNvPr>
          <p:cNvSpPr/>
          <p:nvPr/>
        </p:nvSpPr>
        <p:spPr>
          <a:xfrm>
            <a:off x="6431279" y="2188511"/>
            <a:ext cx="680721" cy="3156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뒷면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중앙공원</a:t>
            </a:r>
          </a:p>
        </p:txBody>
      </p:sp>
    </p:spTree>
    <p:extLst>
      <p:ext uri="{BB962C8B-B14F-4D97-AF65-F5344CB8AC3E}">
        <p14:creationId xmlns:p14="http://schemas.microsoft.com/office/powerpoint/2010/main" val="164489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2903E-D34D-5D0D-0F28-5193E24EB57A}"/>
              </a:ext>
            </a:extLst>
          </p:cNvPr>
          <p:cNvSpPr txBox="1"/>
          <p:nvPr/>
        </p:nvSpPr>
        <p:spPr>
          <a:xfrm>
            <a:off x="-645878" y="415596"/>
            <a:ext cx="89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2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층 임대 계획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AE5DF34-8683-5752-2806-AB5E5EE960BE}"/>
              </a:ext>
            </a:extLst>
          </p:cNvPr>
          <p:cNvGrpSpPr/>
          <p:nvPr/>
        </p:nvGrpSpPr>
        <p:grpSpPr>
          <a:xfrm>
            <a:off x="-1" y="1505164"/>
            <a:ext cx="7559675" cy="4788206"/>
            <a:chOff x="-1" y="1505164"/>
            <a:chExt cx="7559675" cy="478820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5FC29B98-409B-2B01-CA8A-BD0E99D9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505164"/>
              <a:ext cx="7559675" cy="478820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9E0B331-3C82-77A4-A48A-C71BE6AD0597}"/>
                </a:ext>
              </a:extLst>
            </p:cNvPr>
            <p:cNvSpPr/>
            <p:nvPr/>
          </p:nvSpPr>
          <p:spPr>
            <a:xfrm>
              <a:off x="1935480" y="2270760"/>
              <a:ext cx="952500" cy="11810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203</a:t>
              </a:r>
              <a:endParaRPr lang="ko-KR" altLang="en-US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075B3B6-60A1-E976-BC79-DBB749426283}"/>
                </a:ext>
              </a:extLst>
            </p:cNvPr>
            <p:cNvSpPr/>
            <p:nvPr/>
          </p:nvSpPr>
          <p:spPr>
            <a:xfrm>
              <a:off x="2887979" y="2270760"/>
              <a:ext cx="880369" cy="11810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204</a:t>
              </a:r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F3E2FB9-0F6D-0FD9-C0BF-DD7BEC5A2450}"/>
                </a:ext>
              </a:extLst>
            </p:cNvPr>
            <p:cNvSpPr/>
            <p:nvPr/>
          </p:nvSpPr>
          <p:spPr>
            <a:xfrm>
              <a:off x="1935480" y="3451858"/>
              <a:ext cx="773430" cy="7200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202</a:t>
              </a:r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F725312-D00E-DA61-ADAB-9EFF92CB5C1B}"/>
                </a:ext>
              </a:extLst>
            </p:cNvPr>
            <p:cNvSpPr/>
            <p:nvPr/>
          </p:nvSpPr>
          <p:spPr>
            <a:xfrm>
              <a:off x="1935480" y="4152899"/>
              <a:ext cx="952500" cy="13335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</a:t>
              </a:r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E2742C8-2927-E520-F2B7-C0793211AF2A}"/>
                </a:ext>
              </a:extLst>
            </p:cNvPr>
            <p:cNvSpPr/>
            <p:nvPr/>
          </p:nvSpPr>
          <p:spPr>
            <a:xfrm>
              <a:off x="2887980" y="4152900"/>
              <a:ext cx="1280160" cy="518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209</a:t>
              </a:r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1F68E2-35FE-A482-055B-0ECB5E68B1DC}"/>
                </a:ext>
              </a:extLst>
            </p:cNvPr>
            <p:cNvSpPr/>
            <p:nvPr/>
          </p:nvSpPr>
          <p:spPr>
            <a:xfrm rot="19965467">
              <a:off x="4385112" y="4425871"/>
              <a:ext cx="886209" cy="4305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208</a:t>
              </a: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12AFD75-73F7-CFE9-11D8-3CDDEAA6E4E8}"/>
                </a:ext>
              </a:extLst>
            </p:cNvPr>
            <p:cNvSpPr/>
            <p:nvPr/>
          </p:nvSpPr>
          <p:spPr>
            <a:xfrm rot="19965467">
              <a:off x="4960688" y="3283913"/>
              <a:ext cx="1002383" cy="11984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207</a:t>
              </a:r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5D2543-5CD2-ADD9-BA3E-F90718C22838}"/>
                </a:ext>
              </a:extLst>
            </p:cNvPr>
            <p:cNvSpPr/>
            <p:nvPr/>
          </p:nvSpPr>
          <p:spPr>
            <a:xfrm>
              <a:off x="3768349" y="2270760"/>
              <a:ext cx="815340" cy="998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205</a:t>
              </a:r>
              <a:endParaRPr lang="ko-KR" altLang="en-US" dirty="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2F8A046-478C-76DB-C436-F9F7CA718EA4}"/>
                </a:ext>
              </a:extLst>
            </p:cNvPr>
            <p:cNvSpPr/>
            <p:nvPr/>
          </p:nvSpPr>
          <p:spPr>
            <a:xfrm>
              <a:off x="4579620" y="2255520"/>
              <a:ext cx="1021080" cy="1295400"/>
            </a:xfrm>
            <a:custGeom>
              <a:avLst/>
              <a:gdLst>
                <a:gd name="connsiteX0" fmla="*/ 30480 w 1021080"/>
                <a:gd name="connsiteY0" fmla="*/ 15240 h 1295400"/>
                <a:gd name="connsiteX1" fmla="*/ 0 w 1021080"/>
                <a:gd name="connsiteY1" fmla="*/ 1013460 h 1295400"/>
                <a:gd name="connsiteX2" fmla="*/ 152400 w 1021080"/>
                <a:gd name="connsiteY2" fmla="*/ 1295400 h 1295400"/>
                <a:gd name="connsiteX3" fmla="*/ 1021080 w 1021080"/>
                <a:gd name="connsiteY3" fmla="*/ 868680 h 1295400"/>
                <a:gd name="connsiteX4" fmla="*/ 609600 w 1021080"/>
                <a:gd name="connsiteY4" fmla="*/ 0 h 1295400"/>
                <a:gd name="connsiteX5" fmla="*/ 30480 w 1021080"/>
                <a:gd name="connsiteY5" fmla="*/ 1524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1080" h="1295400">
                  <a:moveTo>
                    <a:pt x="30480" y="15240"/>
                  </a:moveTo>
                  <a:lnTo>
                    <a:pt x="0" y="1013460"/>
                  </a:lnTo>
                  <a:lnTo>
                    <a:pt x="152400" y="1295400"/>
                  </a:lnTo>
                  <a:lnTo>
                    <a:pt x="1021080" y="868680"/>
                  </a:lnTo>
                  <a:lnTo>
                    <a:pt x="609600" y="0"/>
                  </a:lnTo>
                  <a:lnTo>
                    <a:pt x="30480" y="152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206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16" name="표 38">
            <a:extLst>
              <a:ext uri="{FF2B5EF4-FFF2-40B4-BE49-F238E27FC236}">
                <a16:creationId xmlns:a16="http://schemas.microsoft.com/office/drawing/2014/main" id="{62D66C7E-7A67-8A0B-1201-BE9EA3903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98507"/>
              </p:ext>
            </p:extLst>
          </p:nvPr>
        </p:nvGraphicFramePr>
        <p:xfrm>
          <a:off x="344771" y="6621939"/>
          <a:ext cx="6902188" cy="20697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5547">
                  <a:extLst>
                    <a:ext uri="{9D8B030D-6E8A-4147-A177-3AD203B41FA5}">
                      <a16:colId xmlns:a16="http://schemas.microsoft.com/office/drawing/2014/main" val="1536536380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642888809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415042362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40199396"/>
                    </a:ext>
                  </a:extLst>
                </a:gridCol>
              </a:tblGrid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호실</a:t>
                      </a: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전용면적</a:t>
                      </a: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보증금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월임대료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471724978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40.653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62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4.1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512161354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16.517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1.7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849254951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35.937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3.6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664857042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30.492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792746623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25.918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57714692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29.406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2.7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341597684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36.236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55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3.3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298694015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11.979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1.1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1474112849"/>
                  </a:ext>
                </a:extLst>
              </a:tr>
              <a:tr h="197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209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19.218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1.7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/>
                </a:tc>
                <a:extLst>
                  <a:ext uri="{0D108BD9-81ED-4DB2-BD59-A6C34878D82A}">
                    <a16:rowId xmlns:a16="http://schemas.microsoft.com/office/drawing/2014/main" val="2259897007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E5CED164-E115-5CBB-27B3-31D74092F2AE}"/>
              </a:ext>
            </a:extLst>
          </p:cNvPr>
          <p:cNvSpPr/>
          <p:nvPr/>
        </p:nvSpPr>
        <p:spPr>
          <a:xfrm>
            <a:off x="1243354" y="2148840"/>
            <a:ext cx="680721" cy="3195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정면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11m 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도로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1A71F2B-83E7-A180-0FAF-599710BE503D}"/>
              </a:ext>
            </a:extLst>
          </p:cNvPr>
          <p:cNvSpPr/>
          <p:nvPr/>
        </p:nvSpPr>
        <p:spPr>
          <a:xfrm>
            <a:off x="1583715" y="1843822"/>
            <a:ext cx="4847565" cy="426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좌측면</a:t>
            </a:r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 </a:t>
            </a:r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보행로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BA66C92-A8E5-BA06-E22E-2F096ED82E40}"/>
              </a:ext>
            </a:extLst>
          </p:cNvPr>
          <p:cNvSpPr/>
          <p:nvPr/>
        </p:nvSpPr>
        <p:spPr>
          <a:xfrm>
            <a:off x="6305324" y="2188511"/>
            <a:ext cx="680721" cy="3156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뒷면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중앙공원</a:t>
            </a:r>
          </a:p>
        </p:txBody>
      </p:sp>
    </p:spTree>
    <p:extLst>
      <p:ext uri="{BB962C8B-B14F-4D97-AF65-F5344CB8AC3E}">
        <p14:creationId xmlns:p14="http://schemas.microsoft.com/office/powerpoint/2010/main" val="27736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F27F68-4563-08A9-59D9-0DB02EFC4D8C}"/>
              </a:ext>
            </a:extLst>
          </p:cNvPr>
          <p:cNvSpPr txBox="1"/>
          <p:nvPr/>
        </p:nvSpPr>
        <p:spPr>
          <a:xfrm>
            <a:off x="-645878" y="415596"/>
            <a:ext cx="89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3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층 임대 계획</a:t>
            </a:r>
            <a:endParaRPr lang="en-US" altLang="ko-K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3DCD1B8-D980-6553-ABC2-A62D66B7B9B0}"/>
              </a:ext>
            </a:extLst>
          </p:cNvPr>
          <p:cNvGrpSpPr/>
          <p:nvPr/>
        </p:nvGrpSpPr>
        <p:grpSpPr>
          <a:xfrm>
            <a:off x="268490" y="1182957"/>
            <a:ext cx="7092462" cy="4665597"/>
            <a:chOff x="0" y="1346741"/>
            <a:chExt cx="7559675" cy="484825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CAD04B5-DC8B-295A-6116-CC02F998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0"/>
            <a:stretch/>
          </p:blipFill>
          <p:spPr>
            <a:xfrm>
              <a:off x="0" y="1346741"/>
              <a:ext cx="7559675" cy="4848259"/>
            </a:xfrm>
            <a:prstGeom prst="rect">
              <a:avLst/>
            </a:prstGeom>
          </p:spPr>
        </p:pic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C20A7FB-BA7A-C82A-6830-A3187C6423B7}"/>
                </a:ext>
              </a:extLst>
            </p:cNvPr>
            <p:cNvSpPr/>
            <p:nvPr/>
          </p:nvSpPr>
          <p:spPr>
            <a:xfrm>
              <a:off x="1935480" y="4034482"/>
              <a:ext cx="2282190" cy="1375718"/>
            </a:xfrm>
            <a:custGeom>
              <a:avLst/>
              <a:gdLst>
                <a:gd name="connsiteX0" fmla="*/ 0 w 2232660"/>
                <a:gd name="connsiteY0" fmla="*/ 0 h 1310320"/>
                <a:gd name="connsiteX1" fmla="*/ 952500 w 2232660"/>
                <a:gd name="connsiteY1" fmla="*/ 0 h 1310320"/>
                <a:gd name="connsiteX2" fmla="*/ 952500 w 2232660"/>
                <a:gd name="connsiteY2" fmla="*/ 21614 h 1310320"/>
                <a:gd name="connsiteX3" fmla="*/ 2232660 w 2232660"/>
                <a:gd name="connsiteY3" fmla="*/ 21614 h 1310320"/>
                <a:gd name="connsiteX4" fmla="*/ 2232660 w 2232660"/>
                <a:gd name="connsiteY4" fmla="*/ 516594 h 1310320"/>
                <a:gd name="connsiteX5" fmla="*/ 952500 w 2232660"/>
                <a:gd name="connsiteY5" fmla="*/ 516594 h 1310320"/>
                <a:gd name="connsiteX6" fmla="*/ 952500 w 2232660"/>
                <a:gd name="connsiteY6" fmla="*/ 1310320 h 1310320"/>
                <a:gd name="connsiteX7" fmla="*/ 0 w 2232660"/>
                <a:gd name="connsiteY7" fmla="*/ 1310320 h 13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2660" h="1310320">
                  <a:moveTo>
                    <a:pt x="0" y="0"/>
                  </a:moveTo>
                  <a:lnTo>
                    <a:pt x="952500" y="0"/>
                  </a:lnTo>
                  <a:lnTo>
                    <a:pt x="952500" y="21614"/>
                  </a:lnTo>
                  <a:lnTo>
                    <a:pt x="2232660" y="21614"/>
                  </a:lnTo>
                  <a:lnTo>
                    <a:pt x="2232660" y="516594"/>
                  </a:lnTo>
                  <a:lnTo>
                    <a:pt x="952500" y="516594"/>
                  </a:lnTo>
                  <a:lnTo>
                    <a:pt x="952500" y="1310320"/>
                  </a:lnTo>
                  <a:lnTo>
                    <a:pt x="0" y="13103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301</a:t>
              </a:r>
              <a:endParaRPr lang="ko-KR" altLang="en-US" dirty="0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1076192-E87A-FCD4-63D4-C2128721E556}"/>
                </a:ext>
              </a:extLst>
            </p:cNvPr>
            <p:cNvSpPr/>
            <p:nvPr/>
          </p:nvSpPr>
          <p:spPr>
            <a:xfrm>
              <a:off x="3788722" y="2148840"/>
              <a:ext cx="1875290" cy="1271330"/>
            </a:xfrm>
            <a:custGeom>
              <a:avLst/>
              <a:gdLst>
                <a:gd name="connsiteX0" fmla="*/ 1463810 w 1875290"/>
                <a:gd name="connsiteY0" fmla="*/ 0 h 1271330"/>
                <a:gd name="connsiteX1" fmla="*/ 1875290 w 1875290"/>
                <a:gd name="connsiteY1" fmla="*/ 852539 h 1271330"/>
                <a:gd name="connsiteX2" fmla="*/ 1006610 w 1875290"/>
                <a:gd name="connsiteY2" fmla="*/ 1271330 h 1271330"/>
                <a:gd name="connsiteX3" fmla="*/ 867953 w 1875290"/>
                <a:gd name="connsiteY3" fmla="*/ 1019580 h 1271330"/>
                <a:gd name="connsiteX4" fmla="*/ 0 w 1875290"/>
                <a:gd name="connsiteY4" fmla="*/ 1019580 h 1271330"/>
                <a:gd name="connsiteX5" fmla="*/ 0 w 1875290"/>
                <a:gd name="connsiteY5" fmla="*/ 21360 h 1271330"/>
                <a:gd name="connsiteX6" fmla="*/ 884491 w 1875290"/>
                <a:gd name="connsiteY6" fmla="*/ 21360 h 1271330"/>
                <a:gd name="connsiteX7" fmla="*/ 884690 w 1875290"/>
                <a:gd name="connsiteY7" fmla="*/ 14957 h 127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290" h="1271330">
                  <a:moveTo>
                    <a:pt x="1463810" y="0"/>
                  </a:moveTo>
                  <a:lnTo>
                    <a:pt x="1875290" y="852539"/>
                  </a:lnTo>
                  <a:lnTo>
                    <a:pt x="1006610" y="1271330"/>
                  </a:lnTo>
                  <a:lnTo>
                    <a:pt x="867953" y="1019580"/>
                  </a:lnTo>
                  <a:lnTo>
                    <a:pt x="0" y="1019580"/>
                  </a:lnTo>
                  <a:lnTo>
                    <a:pt x="0" y="21360"/>
                  </a:lnTo>
                  <a:lnTo>
                    <a:pt x="884491" y="21360"/>
                  </a:lnTo>
                  <a:lnTo>
                    <a:pt x="884690" y="1495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303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5840273-5F9D-E133-053A-914057735B70}"/>
                </a:ext>
              </a:extLst>
            </p:cNvPr>
            <p:cNvSpPr/>
            <p:nvPr/>
          </p:nvSpPr>
          <p:spPr>
            <a:xfrm>
              <a:off x="1935481" y="2152892"/>
              <a:ext cx="1832868" cy="1892398"/>
            </a:xfrm>
            <a:custGeom>
              <a:avLst/>
              <a:gdLst>
                <a:gd name="connsiteX0" fmla="*/ 0 w 1832868"/>
                <a:gd name="connsiteY0" fmla="*/ 0 h 1856779"/>
                <a:gd name="connsiteX1" fmla="*/ 1832868 w 1832868"/>
                <a:gd name="connsiteY1" fmla="*/ 0 h 1856779"/>
                <a:gd name="connsiteX2" fmla="*/ 1832868 w 1832868"/>
                <a:gd name="connsiteY2" fmla="*/ 1181099 h 1856779"/>
                <a:gd name="connsiteX3" fmla="*/ 800731 w 1832868"/>
                <a:gd name="connsiteY3" fmla="*/ 1181099 h 1856779"/>
                <a:gd name="connsiteX4" fmla="*/ 800731 w 1832868"/>
                <a:gd name="connsiteY4" fmla="*/ 1856779 h 1856779"/>
                <a:gd name="connsiteX5" fmla="*/ 0 w 1832868"/>
                <a:gd name="connsiteY5" fmla="*/ 1856779 h 1856779"/>
                <a:gd name="connsiteX6" fmla="*/ 0 w 1832868"/>
                <a:gd name="connsiteY6" fmla="*/ 1181099 h 1856779"/>
                <a:gd name="connsiteX7" fmla="*/ 0 w 1832868"/>
                <a:gd name="connsiteY7" fmla="*/ 1160172 h 185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868" h="1856779">
                  <a:moveTo>
                    <a:pt x="0" y="0"/>
                  </a:moveTo>
                  <a:lnTo>
                    <a:pt x="1832868" y="0"/>
                  </a:lnTo>
                  <a:lnTo>
                    <a:pt x="1832868" y="1181099"/>
                  </a:lnTo>
                  <a:lnTo>
                    <a:pt x="800731" y="1181099"/>
                  </a:lnTo>
                  <a:lnTo>
                    <a:pt x="800731" y="1856779"/>
                  </a:lnTo>
                  <a:lnTo>
                    <a:pt x="0" y="1856779"/>
                  </a:lnTo>
                  <a:lnTo>
                    <a:pt x="0" y="1181099"/>
                  </a:lnTo>
                  <a:lnTo>
                    <a:pt x="0" y="1160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302</a:t>
              </a:r>
              <a:endParaRPr lang="ko-KR" altLang="en-US" dirty="0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B040EC0-A807-355A-9D34-A056203B642B}"/>
                </a:ext>
              </a:extLst>
            </p:cNvPr>
            <p:cNvSpPr/>
            <p:nvPr/>
          </p:nvSpPr>
          <p:spPr>
            <a:xfrm rot="19965467">
              <a:off x="4683380" y="3235242"/>
              <a:ext cx="1368383" cy="1255651"/>
            </a:xfrm>
            <a:custGeom>
              <a:avLst/>
              <a:gdLst>
                <a:gd name="connsiteX0" fmla="*/ 1368383 w 1368383"/>
                <a:gd name="connsiteY0" fmla="*/ 0 h 1255651"/>
                <a:gd name="connsiteX1" fmla="*/ 1368383 w 1368383"/>
                <a:gd name="connsiteY1" fmla="*/ 1255651 h 1255651"/>
                <a:gd name="connsiteX2" fmla="*/ 366000 w 1368383"/>
                <a:gd name="connsiteY2" fmla="*/ 1255651 h 1255651"/>
                <a:gd name="connsiteX3" fmla="*/ 366000 w 1368383"/>
                <a:gd name="connsiteY3" fmla="*/ 1238625 h 1255651"/>
                <a:gd name="connsiteX4" fmla="*/ 0 w 1368383"/>
                <a:gd name="connsiteY4" fmla="*/ 1238625 h 1255651"/>
                <a:gd name="connsiteX5" fmla="*/ 0 w 1368383"/>
                <a:gd name="connsiteY5" fmla="*/ 498062 h 1255651"/>
                <a:gd name="connsiteX6" fmla="*/ 366000 w 1368383"/>
                <a:gd name="connsiteY6" fmla="*/ 498062 h 1255651"/>
                <a:gd name="connsiteX7" fmla="*/ 366000 w 1368383"/>
                <a:gd name="connsiteY7" fmla="*/ 0 h 125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83" h="1255651">
                  <a:moveTo>
                    <a:pt x="1368383" y="0"/>
                  </a:moveTo>
                  <a:lnTo>
                    <a:pt x="1368383" y="1255651"/>
                  </a:lnTo>
                  <a:lnTo>
                    <a:pt x="366000" y="1255651"/>
                  </a:lnTo>
                  <a:lnTo>
                    <a:pt x="366000" y="1238625"/>
                  </a:lnTo>
                  <a:lnTo>
                    <a:pt x="0" y="1238625"/>
                  </a:lnTo>
                  <a:lnTo>
                    <a:pt x="0" y="498062"/>
                  </a:lnTo>
                  <a:lnTo>
                    <a:pt x="366000" y="498062"/>
                  </a:lnTo>
                  <a:lnTo>
                    <a:pt x="36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dirty="0"/>
                <a:t>304</a:t>
              </a:r>
              <a:endParaRPr lang="ko-KR" altLang="en-US" dirty="0"/>
            </a:p>
          </p:txBody>
        </p:sp>
      </p:grpSp>
      <p:graphicFrame>
        <p:nvGraphicFramePr>
          <p:cNvPr id="23" name="표 38">
            <a:extLst>
              <a:ext uri="{FF2B5EF4-FFF2-40B4-BE49-F238E27FC236}">
                <a16:creationId xmlns:a16="http://schemas.microsoft.com/office/drawing/2014/main" id="{1FB8CA62-F305-6D45-507D-DF4E535EB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52639"/>
              </p:ext>
            </p:extLst>
          </p:nvPr>
        </p:nvGraphicFramePr>
        <p:xfrm>
          <a:off x="328743" y="6108299"/>
          <a:ext cx="6902188" cy="11648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5547">
                  <a:extLst>
                    <a:ext uri="{9D8B030D-6E8A-4147-A177-3AD203B41FA5}">
                      <a16:colId xmlns:a16="http://schemas.microsoft.com/office/drawing/2014/main" val="1536536380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642888809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415042362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340199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호실</a:t>
                      </a: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전용면적</a:t>
                      </a: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보증금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월임대료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백만</a:t>
                      </a:r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)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extLst>
                  <a:ext uri="{0D108BD9-81ED-4DB2-BD59-A6C34878D82A}">
                    <a16:rowId xmlns:a16="http://schemas.microsoft.com/office/drawing/2014/main" val="3471724978"/>
                  </a:ext>
                </a:extLst>
              </a:tr>
              <a:tr h="239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59.871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51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5.0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extLst>
                  <a:ext uri="{0D108BD9-81ED-4DB2-BD59-A6C34878D82A}">
                    <a16:rowId xmlns:a16="http://schemas.microsoft.com/office/drawing/2014/main" val="3512161354"/>
                  </a:ext>
                </a:extLst>
              </a:tr>
              <a:tr h="239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302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82.946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70.6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6.9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extLst>
                  <a:ext uri="{0D108BD9-81ED-4DB2-BD59-A6C34878D82A}">
                    <a16:rowId xmlns:a16="http://schemas.microsoft.com/office/drawing/2014/main" val="3849254951"/>
                  </a:ext>
                </a:extLst>
              </a:tr>
              <a:tr h="239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55.324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4.6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extLst>
                  <a:ext uri="{0D108BD9-81ED-4DB2-BD59-A6C34878D82A}">
                    <a16:rowId xmlns:a16="http://schemas.microsoft.com/office/drawing/2014/main" val="664857042"/>
                  </a:ext>
                </a:extLst>
              </a:tr>
              <a:tr h="239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304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43.303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37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3.6</a:t>
                      </a:r>
                      <a:endParaRPr lang="ko-KR" altLang="en-US" sz="1100" dirty="0"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marL="39335" marR="39335" marT="19667" marB="19667" anchor="ctr"/>
                </a:tc>
                <a:extLst>
                  <a:ext uri="{0D108BD9-81ED-4DB2-BD59-A6C34878D82A}">
                    <a16:rowId xmlns:a16="http://schemas.microsoft.com/office/drawing/2014/main" val="3792746623"/>
                  </a:ext>
                </a:extLst>
              </a:tr>
            </a:tbl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021B6A-3B5D-8BED-1B67-49F3864D256E}"/>
              </a:ext>
            </a:extLst>
          </p:cNvPr>
          <p:cNvSpPr/>
          <p:nvPr/>
        </p:nvSpPr>
        <p:spPr>
          <a:xfrm>
            <a:off x="902994" y="2148840"/>
            <a:ext cx="680721" cy="3195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정면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11m 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도로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E9F69C9-22C2-D81D-6EDE-EC79E2E37958}"/>
              </a:ext>
            </a:extLst>
          </p:cNvPr>
          <p:cNvSpPr/>
          <p:nvPr/>
        </p:nvSpPr>
        <p:spPr>
          <a:xfrm>
            <a:off x="1583715" y="1745091"/>
            <a:ext cx="4847565" cy="426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좌측면</a:t>
            </a:r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 </a:t>
            </a:r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은계중앙공원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보행로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99E1057-0DC8-C09B-9591-EECFA3928A26}"/>
              </a:ext>
            </a:extLst>
          </p:cNvPr>
          <p:cNvSpPr/>
          <p:nvPr/>
        </p:nvSpPr>
        <p:spPr>
          <a:xfrm>
            <a:off x="6431279" y="2188511"/>
            <a:ext cx="680721" cy="3156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뒷면</a:t>
            </a:r>
            <a:endParaRPr lang="en-US" altLang="ko-KR" b="1" dirty="0">
              <a:solidFill>
                <a:schemeClr val="tx1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:</a:t>
            </a:r>
          </a:p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은계</a:t>
            </a:r>
            <a:r>
              <a:rPr lang="ko-KR" altLang="en-US" b="1" dirty="0">
                <a:solidFill>
                  <a:schemeClr val="tx1"/>
                </a:solidFill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rPr>
              <a:t> 중앙공원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56B00-BDE2-FD92-3563-80473A5B538D}"/>
              </a:ext>
            </a:extLst>
          </p:cNvPr>
          <p:cNvSpPr txBox="1"/>
          <p:nvPr/>
        </p:nvSpPr>
        <p:spPr>
          <a:xfrm>
            <a:off x="597877" y="7889631"/>
            <a:ext cx="6514123" cy="6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A4D64-9635-4630-D696-3C20B71E648A}"/>
              </a:ext>
            </a:extLst>
          </p:cNvPr>
          <p:cNvSpPr txBox="1"/>
          <p:nvPr/>
        </p:nvSpPr>
        <p:spPr>
          <a:xfrm>
            <a:off x="422031" y="7445960"/>
            <a:ext cx="6689969" cy="155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64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252</TotalTime>
  <Words>498</Words>
  <Application>Microsoft Office PowerPoint</Application>
  <PresentationFormat>사용자 지정</PresentationFormat>
  <Paragraphs>271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HY헤드라인M</vt:lpstr>
      <vt:lpstr>KoPubWorld돋움체_Pro Bold</vt:lpstr>
      <vt:lpstr>KoPubWorld돋움체_Pro Light</vt:lpstr>
      <vt:lpstr>Sandoll 삼립호빵체 Basic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seongjae</dc:creator>
  <cp:lastModifiedBy> </cp:lastModifiedBy>
  <cp:revision>10</cp:revision>
  <cp:lastPrinted>2023-02-12T07:53:06Z</cp:lastPrinted>
  <dcterms:created xsi:type="dcterms:W3CDTF">2023-02-12T03:55:42Z</dcterms:created>
  <dcterms:modified xsi:type="dcterms:W3CDTF">2023-03-12T08:20:22Z</dcterms:modified>
</cp:coreProperties>
</file>