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71" r:id="rId6"/>
    <p:sldId id="268" r:id="rId7"/>
    <p:sldId id="262" r:id="rId8"/>
    <p:sldId id="263" r:id="rId9"/>
    <p:sldId id="264" r:id="rId10"/>
    <p:sldId id="265" r:id="rId11"/>
    <p:sldId id="267" r:id="rId12"/>
    <p:sldId id="269" r:id="rId13"/>
    <p:sldId id="272" r:id="rId14"/>
    <p:sldId id="273" r:id="rId15"/>
    <p:sldId id="274" r:id="rId16"/>
    <p:sldId id="276" r:id="rId17"/>
    <p:sldId id="277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F88"/>
    <a:srgbClr val="FCF600"/>
    <a:srgbClr val="F9F9F9"/>
    <a:srgbClr val="EDF9FD"/>
    <a:srgbClr val="EBF4FF"/>
    <a:srgbClr val="93D8F1"/>
    <a:srgbClr val="0252B2"/>
    <a:srgbClr val="0368E3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7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9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9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5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9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5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9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3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1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8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A2F2-8018-45CC-A3C1-C9F2217EF80D}" type="datetimeFigureOut">
              <a:rPr lang="ko-KR" altLang="en-US" smtClean="0"/>
              <a:t>2024-01-23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6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227934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4227934"/>
            <a:ext cx="9144000" cy="91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2865"/>
            <a:ext cx="1440160" cy="50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471" y="26240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2024.01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850" y="1628675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㈜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+mn-ea"/>
              </a:rPr>
              <a:t>탑글로벌</a:t>
            </a:r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 소개서</a:t>
            </a:r>
            <a:endParaRPr lang="ko-KR" altLang="en-US" sz="5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-268402"/>
            <a:ext cx="4895326" cy="4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410895" y="1707654"/>
            <a:ext cx="2520281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예정 상품 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(2024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2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월 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출시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97" y="2087875"/>
            <a:ext cx="1338078" cy="2212066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5212822" y="1707654"/>
            <a:ext cx="2520281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194873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54198" y="1359124"/>
            <a:ext cx="2433680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애플망고맛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(320g)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5580112" y="1969772"/>
            <a:ext cx="1872208" cy="2340921"/>
            <a:chOff x="5580112" y="1969772"/>
            <a:chExt cx="1872208" cy="234092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362" y="2077124"/>
              <a:ext cx="1339200" cy="2233569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5580112" y="1969772"/>
              <a:ext cx="1872208" cy="118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4996800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414821" y="1415775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청포도맛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(320g)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61295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예정 상품 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(2024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년 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2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월 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출시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48529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1858" y="1340761"/>
            <a:ext cx="2300631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애플망고맛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(80g)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5" y="2084160"/>
            <a:ext cx="1647092" cy="22709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85" y="2083855"/>
            <a:ext cx="1618841" cy="22716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8" y="1868843"/>
            <a:ext cx="1959419" cy="2701624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3266649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74261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65366" y="1340761"/>
            <a:ext cx="1685077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딸기맛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(80g)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972002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934413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163616" y="1340761"/>
            <a:ext cx="2008883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청포도맛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80g)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4712213" y="828657"/>
            <a:ext cx="0" cy="186905"/>
          </a:xfrm>
          <a:prstGeom prst="line">
            <a:avLst/>
          </a:prstGeom>
          <a:ln w="31750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6220" y="782845"/>
            <a:ext cx="264957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박스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80g x 12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봉지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 6pack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88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상품 공급 전략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766778" y="1442997"/>
            <a:ext cx="2753690" cy="2753690"/>
          </a:xfrm>
          <a:prstGeom prst="ellipse">
            <a:avLst/>
          </a:prstGeom>
          <a:solidFill>
            <a:srgbClr val="EB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195155" y="1442997"/>
            <a:ext cx="2753690" cy="2753690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623532" y="1442997"/>
            <a:ext cx="2753690" cy="2753690"/>
          </a:xfrm>
          <a:prstGeom prst="ellipse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61709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우수한 품질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3332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다양한 제품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0086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안정적 공급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7990" y="2931790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안정적인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제품 공급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루트 확보</a:t>
            </a:r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5723" y="2931790"/>
            <a:ext cx="183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생산업체와 소통을 통한</a:t>
            </a:r>
            <a:endParaRPr lang="en-US" altLang="ko-KR" sz="1200" dirty="0" smtClean="0"/>
          </a:p>
          <a:p>
            <a:pPr algn="ctr"/>
            <a:r>
              <a:rPr lang="ko-KR" altLang="en-US" sz="1200" dirty="0"/>
              <a:t>우</a:t>
            </a:r>
            <a:r>
              <a:rPr lang="ko-KR" altLang="en-US" sz="1200" dirty="0" smtClean="0"/>
              <a:t>수한 제품 확보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46207" y="293179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고객의 요구를 반영한 맞춤형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상품 개발 및 제공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3606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03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제품 인지도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1165777" y="4231689"/>
            <a:ext cx="2726680" cy="4838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제품 인지도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644448"/>
            <a:ext cx="3981740" cy="26544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2" y="1644685"/>
            <a:ext cx="3981030" cy="2654020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2071633" y="1089735"/>
            <a:ext cx="5000735" cy="55047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98680" y="1180304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rgbClr val="023F88"/>
                </a:solidFill>
              </a:rPr>
              <a:t>네이버</a:t>
            </a:r>
            <a:r>
              <a:rPr lang="ko-KR" altLang="en-US" b="1" dirty="0" smtClean="0">
                <a:solidFill>
                  <a:srgbClr val="023F88"/>
                </a:solidFill>
              </a:rPr>
              <a:t> 과자 전체 부분 </a:t>
            </a:r>
            <a:r>
              <a:rPr lang="en-US" altLang="ko-KR" b="1" dirty="0" smtClean="0">
                <a:solidFill>
                  <a:srgbClr val="023F88"/>
                </a:solidFill>
              </a:rPr>
              <a:t>1</a:t>
            </a:r>
            <a:r>
              <a:rPr lang="ko-KR" altLang="en-US" b="1" dirty="0" smtClean="0">
                <a:solidFill>
                  <a:srgbClr val="023F88"/>
                </a:solidFill>
              </a:rPr>
              <a:t>위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1506" y="4319738"/>
            <a:ext cx="197522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가장 많이 본 상품 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위</a:t>
            </a:r>
            <a:endParaRPr lang="ko-KR" altLang="en-US" sz="14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74347" y="2772322"/>
            <a:ext cx="58363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124590" y="2780273"/>
            <a:ext cx="58363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79" y="1078611"/>
            <a:ext cx="572718" cy="572718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5106223" y="4231689"/>
            <a:ext cx="2726680" cy="4838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71158" y="4319738"/>
            <a:ext cx="239681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가장 많이 구매 한 상품 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위</a:t>
            </a:r>
            <a:endParaRPr lang="ko-KR" altLang="en-US" sz="1400" b="1" dirty="0">
              <a:solidFill>
                <a:srgbClr val="023F88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10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네이버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평점 리뷰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62012" y="1984989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49" name="모서리가 둥근 직사각형 48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이등변 삼각형 49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57251" y="1125780"/>
            <a:ext cx="6624737" cy="966216"/>
            <a:chOff x="849442" y="1218900"/>
            <a:chExt cx="6313836" cy="526343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34" name="모서리가 둥근 직사각형 33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 rot="10273553">
              <a:off x="6661799" y="1615339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40422" y="1488902"/>
            <a:ext cx="639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이거 진짜 </a:t>
            </a:r>
            <a:r>
              <a:rPr lang="ko-KR" altLang="en-US" sz="1200" b="1" dirty="0" err="1" smtClean="0">
                <a:latin typeface="+mn-ea"/>
              </a:rPr>
              <a:t>맛있어요ㅠ</a:t>
            </a:r>
            <a:r>
              <a:rPr lang="ko-KR" altLang="en-US" sz="1200" b="1" dirty="0" smtClean="0">
                <a:latin typeface="+mn-ea"/>
              </a:rPr>
              <a:t> 떡도 아닌 게 젤리도 </a:t>
            </a:r>
            <a:r>
              <a:rPr lang="ko-KR" altLang="en-US" sz="1200" b="1" dirty="0" err="1" smtClean="0">
                <a:latin typeface="+mn-ea"/>
              </a:rPr>
              <a:t>아닌게</a:t>
            </a:r>
            <a:r>
              <a:rPr lang="en-US" altLang="ko-KR" sz="1200" b="1" dirty="0" smtClean="0">
                <a:latin typeface="+mn-ea"/>
              </a:rPr>
              <a:t>.. </a:t>
            </a:r>
            <a:r>
              <a:rPr lang="ko-KR" altLang="en-US" sz="1200" b="1" dirty="0" smtClean="0">
                <a:latin typeface="+mn-ea"/>
              </a:rPr>
              <a:t>손이 갑니다</a:t>
            </a:r>
            <a:r>
              <a:rPr lang="en-US" altLang="ko-KR" sz="1200" b="1" dirty="0" smtClean="0">
                <a:latin typeface="+mn-ea"/>
              </a:rPr>
              <a:t>. </a:t>
            </a:r>
            <a:r>
              <a:rPr lang="ko-KR" altLang="en-US" sz="1200" b="1" dirty="0" smtClean="0">
                <a:latin typeface="+mn-ea"/>
              </a:rPr>
              <a:t>수입해 주셔서 감사해요</a:t>
            </a:r>
            <a:r>
              <a:rPr lang="en-US" altLang="ko-KR" sz="1200" b="1" dirty="0" smtClean="0">
                <a:latin typeface="+mn-ea"/>
              </a:rPr>
              <a:t>!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516" y="2377605"/>
            <a:ext cx="6582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내가 먹어본 망고젤리 중에서 가장 맛있음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망고를 통째로 먹는듯한 맛</a:t>
            </a:r>
            <a:r>
              <a:rPr lang="en-US" altLang="ko-KR" sz="1200" b="1" dirty="0" smtClean="0">
                <a:latin typeface="+mn-ea"/>
              </a:rPr>
              <a:t>! </a:t>
            </a:r>
            <a:r>
              <a:rPr lang="ko-KR" altLang="en-US" sz="1200" b="1" dirty="0" smtClean="0">
                <a:latin typeface="+mn-ea"/>
              </a:rPr>
              <a:t>생각보다 달지도 않음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6" name="포인트가 5개인 별 5"/>
          <p:cNvSpPr/>
          <p:nvPr/>
        </p:nvSpPr>
        <p:spPr>
          <a:xfrm>
            <a:off x="2744552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포인트가 5개인 별 40"/>
          <p:cNvSpPr/>
          <p:nvPr/>
        </p:nvSpPr>
        <p:spPr>
          <a:xfrm>
            <a:off x="290762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5개인 별 41"/>
          <p:cNvSpPr/>
          <p:nvPr/>
        </p:nvSpPr>
        <p:spPr>
          <a:xfrm>
            <a:off x="3070706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포인트가 5개인 별 42"/>
          <p:cNvSpPr/>
          <p:nvPr/>
        </p:nvSpPr>
        <p:spPr>
          <a:xfrm>
            <a:off x="3233783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339685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2650832" y="1190993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64831" y="1136043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bg1">
                    <a:lumMod val="85000"/>
                  </a:schemeClr>
                </a:solidFill>
                <a:latin typeface="+mn-ea"/>
              </a:rPr>
              <a:t>d</a:t>
            </a:r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n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2040422" y="1432739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1" y="1096006"/>
            <a:ext cx="874418" cy="876218"/>
          </a:xfrm>
          <a:prstGeom prst="rect">
            <a:avLst/>
          </a:prstGeom>
        </p:spPr>
      </p:pic>
      <p:sp>
        <p:nvSpPr>
          <p:cNvPr id="55" name="포인트가 5개인 별 54"/>
          <p:cNvSpPr/>
          <p:nvPr/>
        </p:nvSpPr>
        <p:spPr>
          <a:xfrm>
            <a:off x="1857411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2020488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2183565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포인트가 5개인 별 57"/>
          <p:cNvSpPr/>
          <p:nvPr/>
        </p:nvSpPr>
        <p:spPr>
          <a:xfrm>
            <a:off x="2346642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포인트가 5개인 별 58"/>
          <p:cNvSpPr/>
          <p:nvPr/>
        </p:nvSpPr>
        <p:spPr>
          <a:xfrm>
            <a:off x="2509718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>
          <a:xfrm>
            <a:off x="1763691" y="2069817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71516" y="2014867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wooj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845182" y="2316869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/>
          <p:cNvGrpSpPr/>
          <p:nvPr/>
        </p:nvGrpSpPr>
        <p:grpSpPr>
          <a:xfrm>
            <a:off x="1857252" y="2857171"/>
            <a:ext cx="6624736" cy="1256087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67" name="모서리가 둥근 직사각형 66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10273553">
              <a:off x="6661799" y="1615338"/>
              <a:ext cx="315765" cy="129904"/>
            </a:xfrm>
            <a:prstGeom prst="triangle">
              <a:avLst>
                <a:gd name="adj" fmla="val 5826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포인트가 5개인 별 69"/>
          <p:cNvSpPr/>
          <p:nvPr/>
        </p:nvSpPr>
        <p:spPr>
          <a:xfrm>
            <a:off x="2744552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포인트가 5개인 별 70"/>
          <p:cNvSpPr/>
          <p:nvPr/>
        </p:nvSpPr>
        <p:spPr>
          <a:xfrm>
            <a:off x="2907629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포인트가 5개인 별 71"/>
          <p:cNvSpPr/>
          <p:nvPr/>
        </p:nvSpPr>
        <p:spPr>
          <a:xfrm>
            <a:off x="3070706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포인트가 5개인 별 72"/>
          <p:cNvSpPr/>
          <p:nvPr/>
        </p:nvSpPr>
        <p:spPr>
          <a:xfrm>
            <a:off x="3233783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포인트가 5개인 별 73"/>
          <p:cNvSpPr/>
          <p:nvPr/>
        </p:nvSpPr>
        <p:spPr>
          <a:xfrm>
            <a:off x="3396859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2650832" y="2922384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57430" y="2867434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luci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2040422" y="3164130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0" y="2916630"/>
            <a:ext cx="874800" cy="874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28616" y="3266753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옆에서 안 말리면 계속 먹을까 봐 하루에 </a:t>
            </a:r>
            <a:r>
              <a:rPr lang="en-US" altLang="ko-KR" sz="1200" b="1" dirty="0" smtClean="0">
                <a:latin typeface="+mn-ea"/>
              </a:rPr>
              <a:t>3</a:t>
            </a:r>
            <a:r>
              <a:rPr lang="ko-KR" altLang="en-US" sz="1200" b="1" dirty="0" smtClean="0">
                <a:latin typeface="+mn-ea"/>
              </a:rPr>
              <a:t>개씩만 먹으려고 엄청 </a:t>
            </a:r>
            <a:r>
              <a:rPr lang="ko-KR" altLang="en-US" sz="1200" b="1" dirty="0" err="1" smtClean="0">
                <a:latin typeface="+mn-ea"/>
              </a:rPr>
              <a:t>노력중이에요ㅎㅎ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맛있으니까 고민 말고 </a:t>
            </a:r>
            <a:r>
              <a:rPr lang="ko-KR" altLang="en-US" sz="1200" b="1" dirty="0" err="1" smtClean="0">
                <a:latin typeface="+mn-ea"/>
              </a:rPr>
              <a:t>사드세요</a:t>
            </a:r>
            <a:r>
              <a:rPr lang="en-US" altLang="ko-KR" sz="1200" b="1" dirty="0" smtClean="0">
                <a:latin typeface="+mn-ea"/>
              </a:rPr>
              <a:t>!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84" y="1984989"/>
            <a:ext cx="873004" cy="874800"/>
          </a:xfrm>
          <a:prstGeom prst="rect">
            <a:avLst/>
          </a:prstGeom>
        </p:spPr>
      </p:pic>
      <p:grpSp>
        <p:nvGrpSpPr>
          <p:cNvPr id="91" name="그룹 90"/>
          <p:cNvGrpSpPr/>
          <p:nvPr/>
        </p:nvGrpSpPr>
        <p:grpSpPr>
          <a:xfrm>
            <a:off x="662012" y="3924967"/>
            <a:ext cx="7277554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92" name="모서리가 둥근 직사각형 91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71516" y="4317583"/>
            <a:ext cx="657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너무 맛있어요 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봉지 </a:t>
            </a:r>
            <a:r>
              <a:rPr lang="ko-KR" altLang="en-US" sz="1200" b="1" dirty="0" err="1" smtClean="0">
                <a:latin typeface="+mn-ea"/>
              </a:rPr>
              <a:t>순삭</a:t>
            </a:r>
            <a:r>
              <a:rPr lang="en-US" altLang="ko-KR" sz="1200" b="1" dirty="0" smtClean="0">
                <a:latin typeface="+mn-ea"/>
              </a:rPr>
              <a:t>~! </a:t>
            </a:r>
            <a:r>
              <a:rPr lang="ko-KR" altLang="en-US" sz="1200" b="1" dirty="0" smtClean="0">
                <a:latin typeface="+mn-ea"/>
              </a:rPr>
              <a:t>세 봉지만 산 나</a:t>
            </a:r>
            <a:r>
              <a:rPr lang="en-US" altLang="ko-KR" sz="1200" b="1" dirty="0" smtClean="0">
                <a:latin typeface="+mn-ea"/>
              </a:rPr>
              <a:t>.. 3</a:t>
            </a:r>
            <a:r>
              <a:rPr lang="ko-KR" altLang="en-US" sz="1200" b="1" dirty="0" smtClean="0">
                <a:latin typeface="+mn-ea"/>
              </a:rPr>
              <a:t>일 분만 산 건가</a:t>
            </a:r>
            <a:r>
              <a:rPr lang="en-US" altLang="ko-KR" sz="1200" b="1" dirty="0" smtClean="0">
                <a:latin typeface="+mn-ea"/>
              </a:rPr>
              <a:t>?</a:t>
            </a:r>
            <a:r>
              <a:rPr lang="ko-KR" altLang="en-US" sz="1200" b="1" dirty="0" err="1" smtClean="0">
                <a:latin typeface="+mn-ea"/>
              </a:rPr>
              <a:t>ㅎ</a:t>
            </a:r>
            <a:r>
              <a:rPr lang="ko-KR" altLang="en-US" sz="1200" b="1" dirty="0" smtClean="0">
                <a:latin typeface="+mn-ea"/>
              </a:rPr>
              <a:t> 아이들도 너무 맛있대요</a:t>
            </a:r>
            <a:r>
              <a:rPr lang="en-US" altLang="ko-KR" sz="1200" b="1" dirty="0" smtClean="0">
                <a:latin typeface="+mn-ea"/>
              </a:rPr>
              <a:t>~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95" name="포인트가 5개인 별 94"/>
          <p:cNvSpPr/>
          <p:nvPr/>
        </p:nvSpPr>
        <p:spPr>
          <a:xfrm>
            <a:off x="1857411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포인트가 5개인 별 95"/>
          <p:cNvSpPr/>
          <p:nvPr/>
        </p:nvSpPr>
        <p:spPr>
          <a:xfrm>
            <a:off x="202048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포인트가 5개인 별 96"/>
          <p:cNvSpPr/>
          <p:nvPr/>
        </p:nvSpPr>
        <p:spPr>
          <a:xfrm>
            <a:off x="218356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포인트가 5개인 별 97"/>
          <p:cNvSpPr/>
          <p:nvPr/>
        </p:nvSpPr>
        <p:spPr>
          <a:xfrm>
            <a:off x="2346642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포인트가 5개인 별 98"/>
          <p:cNvSpPr/>
          <p:nvPr/>
        </p:nvSpPr>
        <p:spPr>
          <a:xfrm>
            <a:off x="250971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0" name="직선 연결선 99"/>
          <p:cNvCxnSpPr/>
          <p:nvPr/>
        </p:nvCxnSpPr>
        <p:spPr>
          <a:xfrm>
            <a:off x="1763691" y="4009795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71516" y="3954845"/>
            <a:ext cx="8595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hinb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845182" y="4256847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88" y="3870477"/>
            <a:ext cx="874800" cy="87480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네이버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평점 리뷰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661114" y="1984989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81" name="모서리가 둥근 직사각형 80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이등변 삼각형 81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56354" y="1125780"/>
            <a:ext cx="6624736" cy="966216"/>
            <a:chOff x="849442" y="1218900"/>
            <a:chExt cx="6313836" cy="526343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34" name="모서리가 둥근 직사각형 33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 rot="10273553">
              <a:off x="6661799" y="1615339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39524" y="1488902"/>
            <a:ext cx="5254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아니 </a:t>
            </a:r>
            <a:r>
              <a:rPr lang="ko-KR" altLang="en-US" sz="1200" b="1" dirty="0" err="1" smtClean="0">
                <a:latin typeface="+mn-ea"/>
              </a:rPr>
              <a:t>쫀득</a:t>
            </a:r>
            <a:r>
              <a:rPr lang="ko-KR" altLang="en-US" sz="1200" b="1" dirty="0" smtClean="0">
                <a:latin typeface="+mn-ea"/>
              </a:rPr>
              <a:t> 말랑 망고 맛나는 젤리가 아니라 망고 같은 젤리네요</a:t>
            </a:r>
            <a:r>
              <a:rPr lang="en-US" altLang="ko-KR" sz="1200" b="1" dirty="0" smtClean="0">
                <a:latin typeface="+mn-ea"/>
              </a:rPr>
              <a:t>~~</a:t>
            </a:r>
            <a:r>
              <a:rPr lang="ko-KR" altLang="en-US" sz="1200" b="1" dirty="0" smtClean="0">
                <a:latin typeface="+mn-ea"/>
              </a:rPr>
              <a:t> 강주</a:t>
            </a:r>
            <a:r>
              <a:rPr lang="en-US" altLang="ko-KR" sz="1200" b="1" dirty="0" smtClean="0">
                <a:latin typeface="+mn-ea"/>
              </a:rPr>
              <a:t>!!!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0618" y="2377605"/>
            <a:ext cx="637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와</a:t>
            </a:r>
            <a:r>
              <a:rPr lang="en-US" altLang="ko-KR" sz="1200" b="1" dirty="0" smtClean="0">
                <a:latin typeface="+mn-ea"/>
              </a:rPr>
              <a:t>…… </a:t>
            </a:r>
            <a:r>
              <a:rPr lang="ko-KR" altLang="en-US" sz="1200" b="1" dirty="0" smtClean="0">
                <a:latin typeface="+mn-ea"/>
              </a:rPr>
              <a:t>이거 무슨 새로운 인간 사료</a:t>
            </a:r>
            <a:r>
              <a:rPr lang="en-US" altLang="ko-KR" sz="1200" b="1" dirty="0" smtClean="0">
                <a:latin typeface="+mn-ea"/>
              </a:rPr>
              <a:t>.. </a:t>
            </a:r>
            <a:r>
              <a:rPr lang="ko-KR" altLang="en-US" sz="1200" b="1" dirty="0" smtClean="0">
                <a:latin typeface="+mn-ea"/>
              </a:rPr>
              <a:t>절대 한 개로 안 끝난다는 거 </a:t>
            </a:r>
            <a:r>
              <a:rPr lang="ko-KR" altLang="en-US" sz="1200" b="1" dirty="0" err="1" smtClean="0">
                <a:latin typeface="+mn-ea"/>
              </a:rPr>
              <a:t>ㅎㅎㅎ</a:t>
            </a:r>
            <a:r>
              <a:rPr lang="ko-KR" altLang="en-US" sz="1200" b="1" dirty="0" smtClean="0">
                <a:latin typeface="+mn-ea"/>
              </a:rPr>
              <a:t> 너무 맛있어요</a:t>
            </a:r>
            <a:r>
              <a:rPr lang="en-US" altLang="ko-KR" sz="1200" b="1" dirty="0" smtClean="0">
                <a:latin typeface="+mn-ea"/>
              </a:rPr>
              <a:t>!!!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6" name="포인트가 5개인 별 5"/>
          <p:cNvSpPr/>
          <p:nvPr/>
        </p:nvSpPr>
        <p:spPr>
          <a:xfrm>
            <a:off x="2761262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포인트가 5개인 별 40"/>
          <p:cNvSpPr/>
          <p:nvPr/>
        </p:nvSpPr>
        <p:spPr>
          <a:xfrm>
            <a:off x="292433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5개인 별 41"/>
          <p:cNvSpPr/>
          <p:nvPr/>
        </p:nvSpPr>
        <p:spPr>
          <a:xfrm>
            <a:off x="3087416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포인트가 5개인 별 42"/>
          <p:cNvSpPr/>
          <p:nvPr/>
        </p:nvSpPr>
        <p:spPr>
          <a:xfrm>
            <a:off x="3250493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341356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2667542" y="1190993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63933" y="1136043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pkh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5" name="포인트가 5개인 별 54"/>
          <p:cNvSpPr/>
          <p:nvPr/>
        </p:nvSpPr>
        <p:spPr>
          <a:xfrm>
            <a:off x="1689542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1852619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2015696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포인트가 5개인 별 57"/>
          <p:cNvSpPr/>
          <p:nvPr/>
        </p:nvSpPr>
        <p:spPr>
          <a:xfrm>
            <a:off x="2178773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포인트가 5개인 별 58"/>
          <p:cNvSpPr/>
          <p:nvPr/>
        </p:nvSpPr>
        <p:spPr>
          <a:xfrm>
            <a:off x="2341849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>
          <a:xfrm>
            <a:off x="1595822" y="2069817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70618" y="2014867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thgm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1856354" y="2857171"/>
            <a:ext cx="6624736" cy="1256087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67" name="모서리가 둥근 직사각형 66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10273553">
              <a:off x="6661799" y="1615338"/>
              <a:ext cx="315765" cy="129904"/>
            </a:xfrm>
            <a:prstGeom prst="triangle">
              <a:avLst>
                <a:gd name="adj" fmla="val 5826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포인트가 5개인 별 69"/>
          <p:cNvSpPr/>
          <p:nvPr/>
        </p:nvSpPr>
        <p:spPr>
          <a:xfrm>
            <a:off x="2608487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포인트가 5개인 별 70"/>
          <p:cNvSpPr/>
          <p:nvPr/>
        </p:nvSpPr>
        <p:spPr>
          <a:xfrm>
            <a:off x="2771564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포인트가 5개인 별 71"/>
          <p:cNvSpPr/>
          <p:nvPr/>
        </p:nvSpPr>
        <p:spPr>
          <a:xfrm>
            <a:off x="2934641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포인트가 5개인 별 72"/>
          <p:cNvSpPr/>
          <p:nvPr/>
        </p:nvSpPr>
        <p:spPr>
          <a:xfrm>
            <a:off x="3097718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포인트가 5개인 별 73"/>
          <p:cNvSpPr/>
          <p:nvPr/>
        </p:nvSpPr>
        <p:spPr>
          <a:xfrm>
            <a:off x="3260794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2514767" y="2922384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56532" y="2867434"/>
            <a:ext cx="577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wz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7718" y="3266753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망고가 근본인 줄 </a:t>
            </a:r>
            <a:r>
              <a:rPr lang="ko-KR" altLang="en-US" sz="1200" b="1" dirty="0">
                <a:latin typeface="+mn-ea"/>
              </a:rPr>
              <a:t>알았더니 딸기도 진짜 매력 </a:t>
            </a:r>
            <a:r>
              <a:rPr lang="ko-KR" altLang="en-US" sz="1200" b="1" dirty="0" err="1">
                <a:latin typeface="+mn-ea"/>
              </a:rPr>
              <a:t>쩌네요</a:t>
            </a:r>
            <a:r>
              <a:rPr lang="en-US" altLang="ko-KR" sz="1200" b="1" dirty="0">
                <a:latin typeface="+mn-ea"/>
              </a:rPr>
              <a:t>. </a:t>
            </a:r>
            <a:endParaRPr lang="ko-KR" altLang="en-US" sz="1200" b="1" dirty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반반 샀어도 </a:t>
            </a:r>
            <a:r>
              <a:rPr lang="ko-KR" altLang="en-US" sz="1200" b="1" dirty="0" smtClean="0">
                <a:latin typeface="+mn-ea"/>
              </a:rPr>
              <a:t>됐을 거 </a:t>
            </a:r>
            <a:r>
              <a:rPr lang="ko-KR" altLang="en-US" sz="1200" b="1" dirty="0">
                <a:latin typeface="+mn-ea"/>
              </a:rPr>
              <a:t>같아요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진짜 이 </a:t>
            </a:r>
            <a:r>
              <a:rPr lang="ko-KR" altLang="en-US" sz="1200" b="1" dirty="0" err="1">
                <a:latin typeface="+mn-ea"/>
              </a:rPr>
              <a:t>찰지고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쫀득한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식감이</a:t>
            </a:r>
            <a:r>
              <a:rPr lang="ko-KR" altLang="en-US" sz="1200" b="1" dirty="0">
                <a:latin typeface="+mn-ea"/>
              </a:rPr>
              <a:t> 중독적이에요 </a:t>
            </a:r>
            <a:r>
              <a:rPr lang="ko-KR" altLang="en-US" sz="1200" b="1" dirty="0" err="1" smtClean="0">
                <a:latin typeface="+mn-ea"/>
              </a:rPr>
              <a:t>ㅜㅜ</a:t>
            </a:r>
            <a:endParaRPr lang="ko-KR" altLang="en-US" sz="1200" b="1" dirty="0">
              <a:latin typeface="+mn-ea"/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661114" y="3924967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92" name="모서리가 둥근 직사각형 91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70618" y="4317583"/>
            <a:ext cx="632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제 생에서 맛있다는 젤리 먹고 진짜 맛있던 적 이 젤리가 처음이고요</a:t>
            </a:r>
            <a:r>
              <a:rPr lang="en-US" altLang="ko-KR" sz="1200" b="1" dirty="0" smtClean="0">
                <a:latin typeface="+mn-ea"/>
              </a:rPr>
              <a:t>! </a:t>
            </a:r>
            <a:r>
              <a:rPr lang="ko-KR" altLang="en-US" sz="1200" b="1" dirty="0" smtClean="0">
                <a:latin typeface="+mn-ea"/>
              </a:rPr>
              <a:t>선물을 제외한 내가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먹으려고 산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젤리는 얘가 처음이에요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95" name="포인트가 5개인 별 94"/>
          <p:cNvSpPr/>
          <p:nvPr/>
        </p:nvSpPr>
        <p:spPr>
          <a:xfrm>
            <a:off x="189626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포인트가 5개인 별 95"/>
          <p:cNvSpPr/>
          <p:nvPr/>
        </p:nvSpPr>
        <p:spPr>
          <a:xfrm>
            <a:off x="205934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포인트가 5개인 별 96"/>
          <p:cNvSpPr/>
          <p:nvPr/>
        </p:nvSpPr>
        <p:spPr>
          <a:xfrm>
            <a:off x="2222422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포인트가 5개인 별 97"/>
          <p:cNvSpPr/>
          <p:nvPr/>
        </p:nvSpPr>
        <p:spPr>
          <a:xfrm>
            <a:off x="2385499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포인트가 5개인 별 98"/>
          <p:cNvSpPr/>
          <p:nvPr/>
        </p:nvSpPr>
        <p:spPr>
          <a:xfrm>
            <a:off x="254857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0" name="직선 연결선 99"/>
          <p:cNvCxnSpPr/>
          <p:nvPr/>
        </p:nvCxnSpPr>
        <p:spPr>
          <a:xfrm>
            <a:off x="1802548" y="4009795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70618" y="3954845"/>
            <a:ext cx="960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flow*********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3" y="1096006"/>
            <a:ext cx="874800" cy="8748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86" y="1984989"/>
            <a:ext cx="874800" cy="8748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2" y="2916630"/>
            <a:ext cx="874800" cy="874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86" y="3870477"/>
            <a:ext cx="873004" cy="874800"/>
          </a:xfrm>
          <a:prstGeom prst="rect">
            <a:avLst/>
          </a:prstGeom>
        </p:spPr>
      </p:pic>
      <p:cxnSp>
        <p:nvCxnSpPr>
          <p:cNvPr id="84" name="직선 연결선 83"/>
          <p:cNvCxnSpPr/>
          <p:nvPr/>
        </p:nvCxnSpPr>
        <p:spPr>
          <a:xfrm>
            <a:off x="2039524" y="1432739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844284" y="2316869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2039524" y="3164130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844284" y="4256847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227934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4227934"/>
            <a:ext cx="9144000" cy="91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2865"/>
            <a:ext cx="1440160" cy="5057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-268402"/>
            <a:ext cx="4895326" cy="467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83518"/>
            <a:ext cx="444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현재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</a:rPr>
              <a:t>오픈마켓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</a:rPr>
              <a:t>네이버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쿠팡에서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젤리류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판매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위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를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하고 있습니다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앞으로도 차별화된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맛과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품질로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모든 과자에서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탑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(TOP)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이 되고자 노력하겠습니다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114" y="2768738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감사합니다</a:t>
            </a:r>
            <a:r>
              <a:rPr lang="en-US" altLang="ko-KR" sz="5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5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89229"/>
            <a:ext cx="261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CONTENTS</a:t>
            </a:r>
            <a:endParaRPr lang="ko-KR" altLang="en-US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519873" y="98161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033" y="2144707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02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소개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8033" y="78156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01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회사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033" y="3507854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03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2102" y="2545616"/>
            <a:ext cx="18473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335560"/>
            <a:ext cx="4895326" cy="4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01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소개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04256"/>
            <a:ext cx="2088231" cy="2160240"/>
          </a:xfrm>
          <a:prstGeom prst="rect">
            <a:avLst/>
          </a:prstGeom>
        </p:spPr>
      </p:pic>
      <p:grpSp>
        <p:nvGrpSpPr>
          <p:cNvPr id="27" name="그룹 1005"/>
          <p:cNvGrpSpPr/>
          <p:nvPr/>
        </p:nvGrpSpPr>
        <p:grpSpPr>
          <a:xfrm>
            <a:off x="4644009" y="2004256"/>
            <a:ext cx="2105280" cy="2160240"/>
            <a:chOff x="13106400" y="4068535"/>
            <a:chExt cx="4619608" cy="4074322"/>
          </a:xfrm>
        </p:grpSpPr>
        <p:pic>
          <p:nvPicPr>
            <p:cNvPr id="28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00" y="4068535"/>
              <a:ext cx="4619608" cy="4074322"/>
            </a:xfrm>
            <a:prstGeom prst="rect">
              <a:avLst/>
            </a:prstGeom>
          </p:spPr>
        </p:pic>
      </p:grp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회사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3612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Company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㈜</a:t>
            </a:r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탑글로벌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소개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" y="2004256"/>
            <a:ext cx="3938424" cy="216024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20524"/>
              </p:ext>
            </p:extLst>
          </p:nvPr>
        </p:nvGraphicFramePr>
        <p:xfrm>
          <a:off x="501758" y="1221548"/>
          <a:ext cx="39188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308"/>
                <a:gridCol w="319256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  <a:latin typeface="+mn-ea"/>
                          <a:ea typeface="+mn-ea"/>
                        </a:rPr>
                        <a:t>설립일</a:t>
                      </a:r>
                      <a:endParaRPr lang="ko-KR" altLang="en-US" sz="1200" b="1" dirty="0">
                        <a:solidFill>
                          <a:srgbClr val="023F88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  <a:latin typeface="+mn-ea"/>
                          <a:ea typeface="+mn-ea"/>
                        </a:rPr>
                        <a:t>사무실</a:t>
                      </a:r>
                      <a:endParaRPr lang="ko-KR" altLang="en-US" sz="1200" b="1" dirty="0">
                        <a:solidFill>
                          <a:srgbClr val="023F88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부산시 부산진구 신천대로</a:t>
                      </a:r>
                      <a:r>
                        <a:rPr lang="en-US" altLang="ko-KR" sz="12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200" spc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번길</a:t>
                      </a:r>
                      <a:r>
                        <a:rPr lang="ko-KR" altLang="en-US" sz="12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spc="-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55, 1305</a:t>
                      </a:r>
                      <a:r>
                        <a:rPr lang="ko-KR" altLang="en-US" sz="12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6744"/>
              </p:ext>
            </p:extLst>
          </p:nvPr>
        </p:nvGraphicFramePr>
        <p:xfrm>
          <a:off x="4651096" y="1221548"/>
          <a:ext cx="4204558" cy="7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254"/>
                <a:gridCol w="3425304"/>
              </a:tblGrid>
              <a:tr h="741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</a:rPr>
                        <a:t>창고</a:t>
                      </a:r>
                      <a:endParaRPr lang="ko-KR" altLang="en-US" sz="1200" b="1" dirty="0">
                        <a:solidFill>
                          <a:srgbClr val="023F88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부산 강서구 위치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.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 </a:t>
                      </a:r>
                      <a:endParaRPr lang="en-US" altLang="ko-KR" sz="1200" b="0" spc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40FT 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컨테이너 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2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대분 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4,400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박스 상시 재고 보유</a:t>
                      </a:r>
                      <a:endParaRPr lang="en-US" altLang="ko-KR" sz="1200" b="0" spc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" name="모서리가 둥근 직사각형 1"/>
          <p:cNvSpPr/>
          <p:nvPr/>
        </p:nvSpPr>
        <p:spPr>
          <a:xfrm>
            <a:off x="489560" y="4224951"/>
            <a:ext cx="8379186" cy="5040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  </a:t>
            </a:r>
            <a:r>
              <a:rPr lang="ko-KR" altLang="en-US" sz="1400" b="1" dirty="0" err="1" smtClean="0">
                <a:solidFill>
                  <a:srgbClr val="023F88"/>
                </a:solidFill>
                <a:latin typeface="+mn-ea"/>
              </a:rPr>
              <a:t>탑슈거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rgbClr val="023F88"/>
                </a:solidFill>
                <a:latin typeface="+mn-ea"/>
              </a:rPr>
              <a:t>-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설립일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2023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월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27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일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월부터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탑젤리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수입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6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02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상품 소개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상품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(320g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박스당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봉지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23" y="1498191"/>
            <a:ext cx="2520280" cy="2950665"/>
          </a:xfrm>
          <a:prstGeom prst="round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96" y="1498191"/>
            <a:ext cx="2520281" cy="2950665"/>
          </a:xfrm>
          <a:prstGeom prst="roundRect">
            <a:avLst/>
          </a:prstGeom>
        </p:spPr>
      </p:pic>
      <p:sp>
        <p:nvSpPr>
          <p:cNvPr id="33" name="모서리가 둥근 직사각형 32"/>
          <p:cNvSpPr/>
          <p:nvPr/>
        </p:nvSpPr>
        <p:spPr>
          <a:xfrm>
            <a:off x="1194873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17038" y="1323442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망고맛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996800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918965" y="14157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딸기맛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805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상품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박스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80g x 12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봉지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 6pack)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572576" y="1707654"/>
            <a:ext cx="5998848" cy="2952328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095837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18002" y="1307540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망고맛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47795"/>
            <a:ext cx="1824392" cy="2345646"/>
          </a:xfrm>
          <a:prstGeom prst="rect">
            <a:avLst/>
          </a:prstGeom>
        </p:spPr>
      </p:pic>
      <p:cxnSp>
        <p:nvCxnSpPr>
          <p:cNvPr id="19" name="직선 연결선 18"/>
          <p:cNvCxnSpPr/>
          <p:nvPr/>
        </p:nvCxnSpPr>
        <p:spPr>
          <a:xfrm>
            <a:off x="3995936" y="2372263"/>
            <a:ext cx="0" cy="18967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80728"/>
            <a:ext cx="2953586" cy="18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4072" y="4155477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1pack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6798559" y="2232293"/>
            <a:ext cx="612068" cy="27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498198" y="20553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12</a:t>
            </a:r>
            <a:r>
              <a:rPr lang="ko-KR" altLang="en-US" b="1" dirty="0" smtClean="0"/>
              <a:t>봉지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6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특징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645834" y="1298702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45834" y="2535538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1645834" y="3771880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01349" y="2792699"/>
            <a:ext cx="529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언제 먹어도 맛있는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탑젤리는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개별 포장으로 위생적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이고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하나씩 먹기 편함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1349" y="4029041"/>
            <a:ext cx="4665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부드러운 맛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을 원할 땐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상온 보관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쫀득한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맛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을 원할 땐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냉장 보관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1349" y="1371197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생과일을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먹는 듯한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프레쉬함과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쫀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득한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식감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과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인위적인 단맛이 아닌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은은한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생과일의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단맛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8" y="1121469"/>
            <a:ext cx="1145228" cy="11448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0" y="2357811"/>
            <a:ext cx="1146216" cy="114578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0" y="3595141"/>
            <a:ext cx="1144800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한글 표시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34" y="1163399"/>
            <a:ext cx="2237370" cy="1676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56513"/>
            <a:ext cx="2134954" cy="16901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03798"/>
            <a:ext cx="2134954" cy="169017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18" y="3018899"/>
            <a:ext cx="2240402" cy="16599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506</Words>
  <Application>Microsoft Office PowerPoint</Application>
  <PresentationFormat>화면 슬라이드 쇼(16:9)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106</cp:revision>
  <dcterms:created xsi:type="dcterms:W3CDTF">2024-01-02T07:47:11Z</dcterms:created>
  <dcterms:modified xsi:type="dcterms:W3CDTF">2024-01-23T01:38:16Z</dcterms:modified>
</cp:coreProperties>
</file>