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1" r:id="rId5"/>
    <p:sldId id="271" r:id="rId6"/>
    <p:sldId id="268" r:id="rId7"/>
    <p:sldId id="262" r:id="rId8"/>
    <p:sldId id="263" r:id="rId9"/>
    <p:sldId id="264" r:id="rId10"/>
    <p:sldId id="265" r:id="rId11"/>
    <p:sldId id="267" r:id="rId12"/>
    <p:sldId id="270" r:id="rId13"/>
    <p:sldId id="269" r:id="rId14"/>
    <p:sldId id="272" r:id="rId15"/>
    <p:sldId id="273" r:id="rId16"/>
    <p:sldId id="274" r:id="rId17"/>
    <p:sldId id="276" r:id="rId18"/>
    <p:sldId id="277" r:id="rId19"/>
  </p:sldIdLst>
  <p:sldSz cx="9144000" cy="5143500" type="screen16x9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F88"/>
    <a:srgbClr val="FCF600"/>
    <a:srgbClr val="F9F9F9"/>
    <a:srgbClr val="EDF9FD"/>
    <a:srgbClr val="EBF4FF"/>
    <a:srgbClr val="93D8F1"/>
    <a:srgbClr val="0252B2"/>
    <a:srgbClr val="0368E3"/>
    <a:srgbClr val="01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4" d="100"/>
          <a:sy n="174" d="100"/>
        </p:scale>
        <p:origin x="490" y="36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78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795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92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335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95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52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09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33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16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A2F2-8018-45CC-A3C1-C9F2217EF80D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89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A2F2-8018-45CC-A3C1-C9F2217EF80D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591F0-D434-4D57-898C-42618291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69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4227934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0" y="4227934"/>
            <a:ext cx="9144000" cy="91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432865"/>
            <a:ext cx="1440160" cy="505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1471" y="2624013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2024.03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7850" y="1628675"/>
            <a:ext cx="596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bg1"/>
                </a:solidFill>
                <a:latin typeface="+mn-ea"/>
              </a:rPr>
              <a:t>㈜</a:t>
            </a:r>
            <a:r>
              <a:rPr lang="ko-KR" altLang="en-US" sz="5400" b="1" dirty="0" err="1" smtClean="0">
                <a:solidFill>
                  <a:schemeClr val="bg1"/>
                </a:solidFill>
                <a:latin typeface="+mn-ea"/>
              </a:rPr>
              <a:t>탑글로벌</a:t>
            </a:r>
            <a:r>
              <a:rPr lang="ko-KR" altLang="en-US" sz="5400" b="1" dirty="0" smtClean="0">
                <a:solidFill>
                  <a:schemeClr val="bg1"/>
                </a:solidFill>
                <a:latin typeface="+mn-ea"/>
              </a:rPr>
              <a:t> 소개서</a:t>
            </a:r>
            <a:endParaRPr lang="ko-KR" altLang="en-US" sz="5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28" y="-268402"/>
            <a:ext cx="4895326" cy="467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410895" y="1707654"/>
            <a:ext cx="2520281" cy="2741202"/>
          </a:xfrm>
          <a:prstGeom prst="roundRect">
            <a:avLst/>
          </a:prstGeom>
          <a:noFill/>
          <a:ln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상품 소개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02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271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introduction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09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4025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rgbClr val="023F88"/>
                </a:solidFill>
                <a:latin typeface="+mn-ea"/>
              </a:rPr>
              <a:t>탑젤리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 판매 예정 상품 </a:t>
            </a:r>
            <a:r>
              <a:rPr lang="en-US" altLang="ko-KR" sz="1600" b="1" dirty="0" smtClean="0">
                <a:solidFill>
                  <a:srgbClr val="023F88"/>
                </a:solidFill>
                <a:latin typeface="+mn-ea"/>
              </a:rPr>
              <a:t>(2024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년 </a:t>
            </a:r>
            <a:r>
              <a:rPr lang="en-US" altLang="ko-KR" sz="1600" b="1" dirty="0" smtClean="0">
                <a:solidFill>
                  <a:srgbClr val="023F88"/>
                </a:solidFill>
                <a:latin typeface="+mn-ea"/>
              </a:rPr>
              <a:t>3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월 출시</a:t>
            </a:r>
            <a:r>
              <a:rPr lang="en-US" altLang="ko-KR" sz="1600" b="1" dirty="0" smtClean="0">
                <a:solidFill>
                  <a:srgbClr val="023F88"/>
                </a:solidFill>
                <a:latin typeface="+mn-ea"/>
              </a:rPr>
              <a:t>)</a:t>
            </a:r>
            <a:endParaRPr lang="ko-KR" altLang="en-US" sz="1600" b="1" dirty="0">
              <a:solidFill>
                <a:srgbClr val="023F88"/>
              </a:solidFill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97" y="2087875"/>
            <a:ext cx="1338078" cy="2212066"/>
          </a:xfrm>
          <a:prstGeom prst="rect">
            <a:avLst/>
          </a:prstGeom>
        </p:spPr>
      </p:pic>
      <p:sp>
        <p:nvSpPr>
          <p:cNvPr id="23" name="모서리가 둥근 직사각형 22"/>
          <p:cNvSpPr/>
          <p:nvPr/>
        </p:nvSpPr>
        <p:spPr>
          <a:xfrm>
            <a:off x="5428846" y="1715955"/>
            <a:ext cx="2520281" cy="2741202"/>
          </a:xfrm>
          <a:prstGeom prst="roundRect">
            <a:avLst/>
          </a:prstGeom>
          <a:noFill/>
          <a:ln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1194873" y="1323442"/>
            <a:ext cx="2952327" cy="646330"/>
          </a:xfrm>
          <a:prstGeom prst="roundRect">
            <a:avLst>
              <a:gd name="adj" fmla="val 50000"/>
            </a:avLst>
          </a:prstGeom>
          <a:solidFill>
            <a:srgbClr val="EDF9FD"/>
          </a:solidFill>
          <a:ln w="12700"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454198" y="1359124"/>
            <a:ext cx="2433680" cy="5749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애플망고맛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(320g)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4996800" y="1323442"/>
            <a:ext cx="2952327" cy="646330"/>
          </a:xfrm>
          <a:prstGeom prst="roundRect">
            <a:avLst>
              <a:gd name="adj" fmla="val 50000"/>
            </a:avLst>
          </a:prstGeom>
          <a:solidFill>
            <a:srgbClr val="EDF9FD"/>
          </a:solidFill>
          <a:ln w="12700"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5414821" y="1415775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청포도맛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(320g)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82" y="2074728"/>
            <a:ext cx="1353407" cy="22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6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561295" y="1707654"/>
            <a:ext cx="2282513" cy="2741202"/>
          </a:xfrm>
          <a:prstGeom prst="roundRect">
            <a:avLst/>
          </a:prstGeom>
          <a:noFill/>
          <a:ln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상품 소개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02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271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introduction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4025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rgbClr val="023F88"/>
                </a:solidFill>
                <a:latin typeface="+mn-ea"/>
              </a:rPr>
              <a:t>탑젤리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 판매 예정 상품 </a:t>
            </a:r>
            <a:r>
              <a:rPr lang="en-US" altLang="ko-KR" sz="1600" b="1" dirty="0">
                <a:solidFill>
                  <a:srgbClr val="023F88"/>
                </a:solidFill>
                <a:latin typeface="+mn-ea"/>
              </a:rPr>
              <a:t>(2024</a:t>
            </a:r>
            <a:r>
              <a:rPr lang="ko-KR" altLang="en-US" sz="1600" b="1" dirty="0">
                <a:solidFill>
                  <a:srgbClr val="023F88"/>
                </a:solidFill>
                <a:latin typeface="+mn-ea"/>
              </a:rPr>
              <a:t>년 </a:t>
            </a:r>
            <a:r>
              <a:rPr lang="en-US" altLang="ko-KR" sz="1600" b="1" dirty="0">
                <a:solidFill>
                  <a:srgbClr val="023F88"/>
                </a:solidFill>
                <a:latin typeface="+mn-ea"/>
              </a:rPr>
              <a:t>4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월 </a:t>
            </a:r>
            <a:r>
              <a:rPr lang="ko-KR" altLang="en-US" sz="1600" b="1" dirty="0">
                <a:solidFill>
                  <a:srgbClr val="023F88"/>
                </a:solidFill>
                <a:latin typeface="+mn-ea"/>
              </a:rPr>
              <a:t>출시</a:t>
            </a:r>
            <a:r>
              <a:rPr lang="en-US" altLang="ko-KR" sz="1600" b="1" dirty="0" smtClean="0">
                <a:solidFill>
                  <a:srgbClr val="023F88"/>
                </a:solidFill>
                <a:latin typeface="+mn-ea"/>
              </a:rPr>
              <a:t>)</a:t>
            </a:r>
            <a:endParaRPr lang="ko-KR" altLang="en-US" sz="1600" b="1" dirty="0">
              <a:solidFill>
                <a:srgbClr val="023F88"/>
              </a:solidFill>
              <a:latin typeface="+mn-ea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448529" y="1323442"/>
            <a:ext cx="2467288" cy="646330"/>
          </a:xfrm>
          <a:prstGeom prst="roundRect">
            <a:avLst>
              <a:gd name="adj" fmla="val 50000"/>
            </a:avLst>
          </a:prstGeom>
          <a:solidFill>
            <a:srgbClr val="EDF9FD"/>
          </a:solidFill>
          <a:ln w="12700"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31858" y="1340761"/>
            <a:ext cx="2300631" cy="5749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애플망고맛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(80g)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5" y="2084160"/>
            <a:ext cx="1647092" cy="227099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85" y="2083855"/>
            <a:ext cx="1618841" cy="22716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48" y="1868843"/>
            <a:ext cx="1959419" cy="2701624"/>
          </a:xfrm>
          <a:prstGeom prst="rect">
            <a:avLst/>
          </a:prstGeom>
        </p:spPr>
      </p:pic>
      <p:sp>
        <p:nvSpPr>
          <p:cNvPr id="29" name="모서리가 둥근 직사각형 28"/>
          <p:cNvSpPr/>
          <p:nvPr/>
        </p:nvSpPr>
        <p:spPr>
          <a:xfrm>
            <a:off x="3266649" y="1707654"/>
            <a:ext cx="2282513" cy="2741202"/>
          </a:xfrm>
          <a:prstGeom prst="roundRect">
            <a:avLst/>
          </a:prstGeom>
          <a:noFill/>
          <a:ln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3174261" y="1323442"/>
            <a:ext cx="2467288" cy="646330"/>
          </a:xfrm>
          <a:prstGeom prst="roundRect">
            <a:avLst>
              <a:gd name="adj" fmla="val 50000"/>
            </a:avLst>
          </a:prstGeom>
          <a:solidFill>
            <a:srgbClr val="EDF9FD"/>
          </a:solidFill>
          <a:ln w="12700"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565366" y="1340761"/>
            <a:ext cx="1685077" cy="5749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딸기맛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(80g)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972002" y="1707654"/>
            <a:ext cx="2282513" cy="2741202"/>
          </a:xfrm>
          <a:prstGeom prst="roundRect">
            <a:avLst/>
          </a:prstGeom>
          <a:noFill/>
          <a:ln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5934413" y="1323442"/>
            <a:ext cx="2467288" cy="646330"/>
          </a:xfrm>
          <a:prstGeom prst="roundRect">
            <a:avLst>
              <a:gd name="adj" fmla="val 50000"/>
            </a:avLst>
          </a:prstGeom>
          <a:solidFill>
            <a:srgbClr val="EDF9FD"/>
          </a:solidFill>
          <a:ln w="12700"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163616" y="1340761"/>
            <a:ext cx="2008883" cy="5749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청포도맛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80g)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4712213" y="828657"/>
            <a:ext cx="0" cy="186905"/>
          </a:xfrm>
          <a:prstGeom prst="line">
            <a:avLst/>
          </a:prstGeom>
          <a:ln w="31750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56220" y="782845"/>
            <a:ext cx="264957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박스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: 80g x 12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봉지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x 6pack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88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모서리가 둥근 직사각형 27"/>
          <p:cNvSpPr/>
          <p:nvPr/>
        </p:nvSpPr>
        <p:spPr>
          <a:xfrm>
            <a:off x="6230252" y="3783878"/>
            <a:ext cx="2304256" cy="791322"/>
          </a:xfrm>
          <a:prstGeom prst="roundRect">
            <a:avLst/>
          </a:prstGeom>
          <a:solidFill>
            <a:srgbClr val="ED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상품 소개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02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271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introduction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4363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㈜</a:t>
            </a:r>
            <a:r>
              <a:rPr lang="ko-KR" altLang="en-US" sz="1600" b="1" dirty="0" err="1" smtClean="0">
                <a:solidFill>
                  <a:srgbClr val="023F88"/>
                </a:solidFill>
                <a:latin typeface="+mn-ea"/>
              </a:rPr>
              <a:t>탑글로벌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 판매 예정 상품</a:t>
            </a:r>
            <a:r>
              <a:rPr lang="en-US" altLang="ko-KR" sz="1600" b="1" dirty="0">
                <a:solidFill>
                  <a:srgbClr val="023F88"/>
                </a:solidFill>
                <a:latin typeface="+mn-ea"/>
              </a:rPr>
              <a:t>(2024</a:t>
            </a:r>
            <a:r>
              <a:rPr lang="ko-KR" altLang="en-US" sz="1600" b="1" dirty="0">
                <a:solidFill>
                  <a:srgbClr val="023F88"/>
                </a:solidFill>
                <a:latin typeface="+mn-ea"/>
              </a:rPr>
              <a:t>년 </a:t>
            </a:r>
            <a:r>
              <a:rPr lang="en-US" altLang="ko-KR" sz="1600" b="1" dirty="0">
                <a:solidFill>
                  <a:srgbClr val="023F88"/>
                </a:solidFill>
                <a:latin typeface="+mn-ea"/>
              </a:rPr>
              <a:t>3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월 </a:t>
            </a:r>
            <a:r>
              <a:rPr lang="ko-KR" altLang="en-US" sz="1600" b="1" dirty="0">
                <a:solidFill>
                  <a:srgbClr val="023F88"/>
                </a:solidFill>
                <a:latin typeface="+mn-ea"/>
              </a:rPr>
              <a:t>출시</a:t>
            </a:r>
            <a:r>
              <a:rPr lang="en-US" altLang="ko-KR" sz="1600" b="1" dirty="0" smtClean="0">
                <a:solidFill>
                  <a:srgbClr val="023F88"/>
                </a:solidFill>
                <a:latin typeface="+mn-ea"/>
              </a:rPr>
              <a:t>)</a:t>
            </a:r>
            <a:endParaRPr lang="en-US" altLang="ko-KR" sz="1600" b="1" dirty="0">
              <a:solidFill>
                <a:srgbClr val="023F88"/>
              </a:solidFill>
              <a:latin typeface="+mn-ea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0" y="1850505"/>
            <a:ext cx="2058546" cy="167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474" y="1690166"/>
            <a:ext cx="1123052" cy="19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68" y="1698783"/>
            <a:ext cx="1067172" cy="19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직선 연결선 16"/>
          <p:cNvCxnSpPr/>
          <p:nvPr/>
        </p:nvCxnSpPr>
        <p:spPr>
          <a:xfrm>
            <a:off x="3131840" y="1938545"/>
            <a:ext cx="0" cy="15003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13129" y="1291285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코코넛칩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0g)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683568" y="3804479"/>
            <a:ext cx="2062070" cy="791322"/>
          </a:xfrm>
          <a:prstGeom prst="roundRect">
            <a:avLst/>
          </a:prstGeom>
          <a:solidFill>
            <a:srgbClr val="ED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30126" y="1306674"/>
            <a:ext cx="2837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크리스피</a:t>
            </a:r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코코넛 초콜릿 컵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(90g)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35054" y="1306674"/>
            <a:ext cx="2651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밀크 초콜릿 코코넛 </a:t>
            </a:r>
            <a:r>
              <a:rPr lang="ko-KR" altLang="en-US" sz="16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와플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(90g)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6" name="직선 연결선 45"/>
          <p:cNvCxnSpPr/>
          <p:nvPr/>
        </p:nvCxnSpPr>
        <p:spPr>
          <a:xfrm>
            <a:off x="6084168" y="1938545"/>
            <a:ext cx="0" cy="15003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모서리가 둥근 직사각형 25"/>
          <p:cNvSpPr/>
          <p:nvPr/>
        </p:nvSpPr>
        <p:spPr>
          <a:xfrm>
            <a:off x="3419871" y="3804479"/>
            <a:ext cx="2304256" cy="791322"/>
          </a:xfrm>
          <a:prstGeom prst="roundRect">
            <a:avLst/>
          </a:prstGeom>
          <a:solidFill>
            <a:srgbClr val="ED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363976" y="3923141"/>
            <a:ext cx="2416046" cy="524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b="1" dirty="0" smtClean="0"/>
              <a:t>바삭바삭한 스낵에 부드러운 초콜릿을</a:t>
            </a:r>
            <a:endParaRPr lang="en-US" altLang="ko-KR" sz="1000" b="1" dirty="0" smtClean="0"/>
          </a:p>
          <a:p>
            <a:pPr algn="ctr">
              <a:lnSpc>
                <a:spcPct val="150000"/>
              </a:lnSpc>
            </a:pPr>
            <a:r>
              <a:rPr lang="ko-KR" altLang="en-US" sz="1000" b="1" dirty="0" smtClean="0"/>
              <a:t>버무려 고소함과 달콤함의 조화가 좋음</a:t>
            </a:r>
            <a:endParaRPr lang="ko-KR" altLang="en-US" sz="1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179968" y="3923141"/>
            <a:ext cx="2404824" cy="524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b="1" dirty="0" smtClean="0"/>
              <a:t>밀가루를 사용하지 않아</a:t>
            </a:r>
            <a:r>
              <a:rPr lang="en-US" altLang="ko-KR" sz="1000" b="1" dirty="0" smtClean="0"/>
              <a:t>, </a:t>
            </a:r>
            <a:r>
              <a:rPr lang="ko-KR" altLang="en-US" sz="1000" b="1" dirty="0" smtClean="0"/>
              <a:t>건강하면서도</a:t>
            </a:r>
            <a:endParaRPr lang="en-US" altLang="ko-KR" sz="1000" b="1" dirty="0" smtClean="0"/>
          </a:p>
          <a:p>
            <a:pPr algn="ctr">
              <a:lnSpc>
                <a:spcPct val="150000"/>
              </a:lnSpc>
            </a:pPr>
            <a:r>
              <a:rPr lang="ko-KR" altLang="en-US" sz="1000" b="1" dirty="0" smtClean="0"/>
              <a:t>중독적인 달콤함을 느낄 수 있음</a:t>
            </a:r>
            <a:endParaRPr lang="en-US" altLang="ko-KR" sz="1000" b="1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849622" y="3923141"/>
            <a:ext cx="17299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b="1" dirty="0" smtClean="0"/>
              <a:t>코코넛 과육을 </a:t>
            </a:r>
            <a:r>
              <a:rPr lang="ko-KR" altLang="en-US" sz="1000" b="1" dirty="0" err="1" smtClean="0"/>
              <a:t>깍아</a:t>
            </a:r>
            <a:r>
              <a:rPr lang="ko-KR" altLang="en-US" sz="1000" b="1" dirty="0" smtClean="0"/>
              <a:t> 오븐에</a:t>
            </a:r>
            <a:endParaRPr lang="en-US" altLang="ko-KR" sz="1000" b="1" dirty="0" smtClean="0"/>
          </a:p>
          <a:p>
            <a:pPr algn="ctr">
              <a:lnSpc>
                <a:spcPct val="150000"/>
              </a:lnSpc>
            </a:pPr>
            <a:r>
              <a:rPr lang="ko-KR" altLang="en-US" sz="1000" b="1" dirty="0" smtClean="0"/>
              <a:t>구워 만든 </a:t>
            </a:r>
            <a:r>
              <a:rPr lang="ko-KR" altLang="en-US" sz="1000" b="1" dirty="0" err="1" smtClean="0"/>
              <a:t>코코넛칩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2048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상품 소개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02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271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introduction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상품 공급 전략</a:t>
            </a:r>
            <a:endParaRPr lang="ko-KR" altLang="en-US" sz="1600" b="1" dirty="0">
              <a:solidFill>
                <a:srgbClr val="023F88"/>
              </a:solidFill>
              <a:latin typeface="+mn-ea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5766778" y="1442997"/>
            <a:ext cx="2753690" cy="2753690"/>
          </a:xfrm>
          <a:prstGeom prst="ellipse">
            <a:avLst/>
          </a:prstGeom>
          <a:solidFill>
            <a:srgbClr val="EB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3195155" y="1442997"/>
            <a:ext cx="2753690" cy="2753690"/>
          </a:xfrm>
          <a:prstGeom prst="ellips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623532" y="1442997"/>
            <a:ext cx="2753690" cy="2753690"/>
          </a:xfrm>
          <a:prstGeom prst="ellipse">
            <a:avLst/>
          </a:prstGeom>
          <a:solidFill>
            <a:srgbClr val="ED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861709" y="2214119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23F88"/>
                </a:solidFill>
              </a:rPr>
              <a:t>우수한 품질</a:t>
            </a:r>
            <a:endParaRPr lang="ko-KR" altLang="en-US" b="1" dirty="0">
              <a:solidFill>
                <a:srgbClr val="023F8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33332" y="2214119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23F88"/>
                </a:solidFill>
              </a:rPr>
              <a:t>다양한 제품</a:t>
            </a:r>
            <a:endParaRPr lang="ko-KR" altLang="en-US" b="1" dirty="0">
              <a:solidFill>
                <a:srgbClr val="023F8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0086" y="2214119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23F88"/>
                </a:solidFill>
              </a:rPr>
              <a:t>안정적 공급</a:t>
            </a:r>
            <a:endParaRPr lang="ko-KR" altLang="en-US" b="1" dirty="0">
              <a:solidFill>
                <a:srgbClr val="023F8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7990" y="2931790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smtClean="0"/>
              <a:t>안정적인</a:t>
            </a:r>
            <a:r>
              <a:rPr lang="en-US" altLang="ko-KR" sz="1200" dirty="0"/>
              <a:t> </a:t>
            </a:r>
            <a:r>
              <a:rPr lang="ko-KR" altLang="en-US" sz="1200" dirty="0" smtClean="0"/>
              <a:t>제품 공급</a:t>
            </a:r>
            <a:endParaRPr lang="en-US" altLang="ko-KR" sz="1200" dirty="0" smtClean="0"/>
          </a:p>
          <a:p>
            <a:pPr algn="ctr"/>
            <a:r>
              <a:rPr lang="ko-KR" altLang="en-US" sz="1200" dirty="0" smtClean="0"/>
              <a:t>루트 확보</a:t>
            </a:r>
            <a:endParaRPr lang="ko-KR" alt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655723" y="2931790"/>
            <a:ext cx="1832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smtClean="0"/>
              <a:t>생산업체와 소통을 통한</a:t>
            </a:r>
            <a:endParaRPr lang="en-US" altLang="ko-KR" sz="1200" dirty="0" smtClean="0"/>
          </a:p>
          <a:p>
            <a:pPr algn="ctr"/>
            <a:r>
              <a:rPr lang="ko-KR" altLang="en-US" sz="1200" dirty="0"/>
              <a:t>우</a:t>
            </a:r>
            <a:r>
              <a:rPr lang="ko-KR" altLang="en-US" sz="1200" dirty="0" smtClean="0"/>
              <a:t>수한 제품 확보</a:t>
            </a:r>
            <a:endParaRPr lang="ko-KR" alt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046207" y="2931790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smtClean="0"/>
              <a:t>고객의 요구를 반영한 맞춤형</a:t>
            </a:r>
            <a:endParaRPr lang="en-US" altLang="ko-KR" sz="1200" dirty="0" smtClean="0"/>
          </a:p>
          <a:p>
            <a:pPr algn="ctr"/>
            <a:r>
              <a:rPr lang="ko-KR" altLang="en-US" sz="1200" dirty="0" smtClean="0"/>
              <a:t>상품 개발 및 제공</a:t>
            </a: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33606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제품관련\01. 탑젤리_망고맛+딸기맛\05. 젤리촬영사진\촬영원본\KakaoTalk_20230706_144933236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041" y="-3213758"/>
            <a:ext cx="6470408" cy="862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0368E3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779912" y="0"/>
            <a:ext cx="536408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2893681" y="1644892"/>
            <a:ext cx="1853716" cy="1853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2956443" y="1707654"/>
            <a:ext cx="1728192" cy="1728192"/>
          </a:xfrm>
          <a:prstGeom prst="ellipse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31650" y="2217807"/>
            <a:ext cx="777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kern="100" dirty="0" smtClean="0">
                <a:solidFill>
                  <a:schemeClr val="bg1"/>
                </a:solidFill>
              </a:rPr>
              <a:t>03</a:t>
            </a:r>
            <a:endParaRPr lang="ko-KR" altLang="en-US" sz="4000" b="1" kern="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2310140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제품 인지도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33"/>
          <p:cNvSpPr/>
          <p:nvPr/>
        </p:nvSpPr>
        <p:spPr>
          <a:xfrm>
            <a:off x="1165777" y="4231689"/>
            <a:ext cx="2726680" cy="4838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제품 인지도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03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165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awareness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1282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제품 인지도</a:t>
            </a:r>
            <a:endParaRPr lang="ko-KR" altLang="en-US" sz="1600" b="1" dirty="0">
              <a:solidFill>
                <a:srgbClr val="023F88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3" y="1644448"/>
            <a:ext cx="3981740" cy="265449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2" y="1644685"/>
            <a:ext cx="3981030" cy="2654020"/>
          </a:xfrm>
          <a:prstGeom prst="rect">
            <a:avLst/>
          </a:prstGeom>
        </p:spPr>
      </p:pic>
      <p:sp>
        <p:nvSpPr>
          <p:cNvPr id="27" name="모서리가 둥근 직사각형 26"/>
          <p:cNvSpPr/>
          <p:nvPr/>
        </p:nvSpPr>
        <p:spPr>
          <a:xfrm>
            <a:off x="2071633" y="1089735"/>
            <a:ext cx="5000735" cy="550470"/>
          </a:xfrm>
          <a:prstGeom prst="roundRect">
            <a:avLst>
              <a:gd name="adj" fmla="val 50000"/>
            </a:avLst>
          </a:prstGeom>
          <a:solidFill>
            <a:srgbClr val="ED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098680" y="1180304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rgbClr val="023F88"/>
                </a:solidFill>
              </a:rPr>
              <a:t>네이버</a:t>
            </a:r>
            <a:r>
              <a:rPr lang="ko-KR" altLang="en-US" b="1" dirty="0" smtClean="0">
                <a:solidFill>
                  <a:srgbClr val="023F88"/>
                </a:solidFill>
              </a:rPr>
              <a:t> 과자 전체 부분 </a:t>
            </a:r>
            <a:r>
              <a:rPr lang="en-US" altLang="ko-KR" b="1" dirty="0" smtClean="0">
                <a:solidFill>
                  <a:srgbClr val="023F88"/>
                </a:solidFill>
              </a:rPr>
              <a:t>1</a:t>
            </a:r>
            <a:r>
              <a:rPr lang="ko-KR" altLang="en-US" b="1" dirty="0" smtClean="0">
                <a:solidFill>
                  <a:srgbClr val="023F88"/>
                </a:solidFill>
              </a:rPr>
              <a:t>위</a:t>
            </a:r>
            <a:endParaRPr lang="ko-KR" altLang="en-US" b="1" dirty="0">
              <a:solidFill>
                <a:srgbClr val="023F88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41506" y="4319738"/>
            <a:ext cx="197522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rgbClr val="023F88"/>
                </a:solidFill>
                <a:latin typeface="+mn-ea"/>
              </a:rPr>
              <a:t>가장 많이 본 상품 </a:t>
            </a:r>
            <a:r>
              <a:rPr lang="en-US" altLang="ko-KR" sz="1400" b="1" dirty="0" smtClean="0">
                <a:solidFill>
                  <a:srgbClr val="023F88"/>
                </a:solidFill>
                <a:latin typeface="+mn-ea"/>
              </a:rPr>
              <a:t>1</a:t>
            </a:r>
            <a:r>
              <a:rPr lang="ko-KR" altLang="en-US" sz="1400" b="1" dirty="0" smtClean="0">
                <a:solidFill>
                  <a:srgbClr val="023F88"/>
                </a:solidFill>
                <a:latin typeface="+mn-ea"/>
              </a:rPr>
              <a:t>위</a:t>
            </a:r>
            <a:endParaRPr lang="ko-KR" altLang="en-US" sz="1400" b="1" dirty="0">
              <a:solidFill>
                <a:srgbClr val="023F88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74347" y="2772322"/>
            <a:ext cx="583636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124590" y="2780273"/>
            <a:ext cx="583636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79" y="1078611"/>
            <a:ext cx="572718" cy="572718"/>
          </a:xfrm>
          <a:prstGeom prst="rect">
            <a:avLst/>
          </a:prstGeom>
        </p:spPr>
      </p:pic>
      <p:sp>
        <p:nvSpPr>
          <p:cNvPr id="32" name="모서리가 둥근 직사각형 31"/>
          <p:cNvSpPr/>
          <p:nvPr/>
        </p:nvSpPr>
        <p:spPr>
          <a:xfrm>
            <a:off x="5106223" y="4231689"/>
            <a:ext cx="2726680" cy="4838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5271158" y="4319738"/>
            <a:ext cx="239681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rgbClr val="023F88"/>
                </a:solidFill>
                <a:latin typeface="+mn-ea"/>
              </a:rPr>
              <a:t>가장 많이 구매 한 상품 </a:t>
            </a:r>
            <a:r>
              <a:rPr lang="en-US" altLang="ko-KR" sz="1400" b="1" dirty="0" smtClean="0">
                <a:solidFill>
                  <a:srgbClr val="023F88"/>
                </a:solidFill>
                <a:latin typeface="+mn-ea"/>
              </a:rPr>
              <a:t>1</a:t>
            </a:r>
            <a:r>
              <a:rPr lang="ko-KR" altLang="en-US" sz="1400" b="1" dirty="0" smtClean="0">
                <a:solidFill>
                  <a:srgbClr val="023F88"/>
                </a:solidFill>
                <a:latin typeface="+mn-ea"/>
              </a:rPr>
              <a:t>위</a:t>
            </a:r>
            <a:endParaRPr lang="ko-KR" altLang="en-US" sz="1400" b="1" dirty="0">
              <a:solidFill>
                <a:srgbClr val="023F88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10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제품 인지도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03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165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awareness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176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rgbClr val="023F88"/>
                </a:solidFill>
                <a:latin typeface="+mn-ea"/>
              </a:rPr>
              <a:t>네이버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 평점 리뷰</a:t>
            </a:r>
            <a:endParaRPr lang="ko-KR" altLang="en-US" sz="1600" b="1" dirty="0">
              <a:solidFill>
                <a:srgbClr val="023F88"/>
              </a:solidFill>
              <a:latin typeface="+mn-ea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662012" y="1984989"/>
            <a:ext cx="7140812" cy="966214"/>
            <a:chOff x="849442" y="1218900"/>
            <a:chExt cx="6313836" cy="526342"/>
          </a:xfrm>
          <a:effectLst>
            <a:outerShdw blurRad="114300" dist="38100" dir="2700000" sx="98000" sy="98000" algn="tl" rotWithShape="0">
              <a:prstClr val="black">
                <a:alpha val="8000"/>
              </a:prstClr>
            </a:outerShdw>
          </a:effectLst>
        </p:grpSpPr>
        <p:sp>
          <p:nvSpPr>
            <p:cNvPr id="49" name="모서리가 둥근 직사각형 48"/>
            <p:cNvSpPr/>
            <p:nvPr/>
          </p:nvSpPr>
          <p:spPr>
            <a:xfrm>
              <a:off x="849442" y="1218900"/>
              <a:ext cx="6313836" cy="416746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이등변 삼각형 49"/>
            <p:cNvSpPr/>
            <p:nvPr/>
          </p:nvSpPr>
          <p:spPr>
            <a:xfrm rot="11259932">
              <a:off x="1258387" y="1615338"/>
              <a:ext cx="315765" cy="129904"/>
            </a:xfrm>
            <a:prstGeom prst="triangle">
              <a:avLst>
                <a:gd name="adj" fmla="val 50381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857251" y="1125780"/>
            <a:ext cx="6624737" cy="966216"/>
            <a:chOff x="849442" y="1218900"/>
            <a:chExt cx="6313836" cy="526343"/>
          </a:xfrm>
          <a:effectLst>
            <a:outerShdw blurRad="114300" dist="38100" dir="2700000" sx="98000" sy="98000" algn="tl" rotWithShape="0">
              <a:prstClr val="black">
                <a:alpha val="8000"/>
              </a:prstClr>
            </a:outerShdw>
          </a:effectLst>
        </p:grpSpPr>
        <p:sp>
          <p:nvSpPr>
            <p:cNvPr id="34" name="모서리가 둥근 직사각형 33"/>
            <p:cNvSpPr/>
            <p:nvPr/>
          </p:nvSpPr>
          <p:spPr>
            <a:xfrm>
              <a:off x="849442" y="1218900"/>
              <a:ext cx="6313836" cy="416746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/>
            <p:cNvSpPr/>
            <p:nvPr/>
          </p:nvSpPr>
          <p:spPr>
            <a:xfrm rot="10273553">
              <a:off x="6661799" y="1615339"/>
              <a:ext cx="315765" cy="129904"/>
            </a:xfrm>
            <a:prstGeom prst="triangle">
              <a:avLst>
                <a:gd name="adj" fmla="val 50381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40422" y="1488902"/>
            <a:ext cx="6394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이거 진짜 </a:t>
            </a:r>
            <a:r>
              <a:rPr lang="ko-KR" altLang="en-US" sz="1200" b="1" dirty="0" err="1" smtClean="0">
                <a:latin typeface="+mn-ea"/>
              </a:rPr>
              <a:t>맛있어요ㅠ</a:t>
            </a:r>
            <a:r>
              <a:rPr lang="ko-KR" altLang="en-US" sz="1200" b="1" dirty="0" smtClean="0">
                <a:latin typeface="+mn-ea"/>
              </a:rPr>
              <a:t> 떡도 아닌 게 젤리도 </a:t>
            </a:r>
            <a:r>
              <a:rPr lang="ko-KR" altLang="en-US" sz="1200" b="1" dirty="0" err="1" smtClean="0">
                <a:latin typeface="+mn-ea"/>
              </a:rPr>
              <a:t>아닌게</a:t>
            </a:r>
            <a:r>
              <a:rPr lang="en-US" altLang="ko-KR" sz="1200" b="1" dirty="0" smtClean="0">
                <a:latin typeface="+mn-ea"/>
              </a:rPr>
              <a:t>.. </a:t>
            </a:r>
            <a:r>
              <a:rPr lang="ko-KR" altLang="en-US" sz="1200" b="1" dirty="0" smtClean="0">
                <a:latin typeface="+mn-ea"/>
              </a:rPr>
              <a:t>손이 갑니다</a:t>
            </a:r>
            <a:r>
              <a:rPr lang="en-US" altLang="ko-KR" sz="1200" b="1" dirty="0" smtClean="0">
                <a:latin typeface="+mn-ea"/>
              </a:rPr>
              <a:t>. </a:t>
            </a:r>
            <a:r>
              <a:rPr lang="ko-KR" altLang="en-US" sz="1200" b="1" dirty="0" smtClean="0">
                <a:latin typeface="+mn-ea"/>
              </a:rPr>
              <a:t>수입해 주셔서 감사해요</a:t>
            </a:r>
            <a:r>
              <a:rPr lang="en-US" altLang="ko-KR" sz="1200" b="1" dirty="0" smtClean="0">
                <a:latin typeface="+mn-ea"/>
              </a:rPr>
              <a:t>!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1516" y="2377605"/>
            <a:ext cx="6582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내가 먹어본 망고젤리 중에서 가장 맛있음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 smtClean="0">
                <a:latin typeface="+mn-ea"/>
              </a:rPr>
              <a:t>망고를 통째로 먹는듯한 맛</a:t>
            </a:r>
            <a:r>
              <a:rPr lang="en-US" altLang="ko-KR" sz="1200" b="1" dirty="0" smtClean="0">
                <a:latin typeface="+mn-ea"/>
              </a:rPr>
              <a:t>! </a:t>
            </a:r>
            <a:r>
              <a:rPr lang="ko-KR" altLang="en-US" sz="1200" b="1" dirty="0" smtClean="0">
                <a:latin typeface="+mn-ea"/>
              </a:rPr>
              <a:t>생각보다 달지도 않음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6" name="포인트가 5개인 별 5"/>
          <p:cNvSpPr/>
          <p:nvPr/>
        </p:nvSpPr>
        <p:spPr>
          <a:xfrm>
            <a:off x="2744552" y="1185239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포인트가 5개인 별 40"/>
          <p:cNvSpPr/>
          <p:nvPr/>
        </p:nvSpPr>
        <p:spPr>
          <a:xfrm>
            <a:off x="2907629" y="1185239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포인트가 5개인 별 41"/>
          <p:cNvSpPr/>
          <p:nvPr/>
        </p:nvSpPr>
        <p:spPr>
          <a:xfrm>
            <a:off x="3070706" y="1185239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포인트가 5개인 별 42"/>
          <p:cNvSpPr/>
          <p:nvPr/>
        </p:nvSpPr>
        <p:spPr>
          <a:xfrm>
            <a:off x="3233783" y="1185239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포인트가 5개인 별 43"/>
          <p:cNvSpPr/>
          <p:nvPr/>
        </p:nvSpPr>
        <p:spPr>
          <a:xfrm>
            <a:off x="3396859" y="1185239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2650832" y="1190993"/>
            <a:ext cx="0" cy="14401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064831" y="1136043"/>
            <a:ext cx="5757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>
                <a:solidFill>
                  <a:schemeClr val="bg1">
                    <a:lumMod val="85000"/>
                  </a:schemeClr>
                </a:solidFill>
                <a:latin typeface="+mn-ea"/>
              </a:rPr>
              <a:t>d</a:t>
            </a:r>
            <a:r>
              <a:rPr lang="en-US" altLang="ko-KR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n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****</a:t>
            </a:r>
            <a:endParaRPr lang="ko-KR" altLang="en-US" sz="105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2040422" y="1432739"/>
            <a:ext cx="6181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61" y="1096006"/>
            <a:ext cx="874418" cy="876218"/>
          </a:xfrm>
          <a:prstGeom prst="rect">
            <a:avLst/>
          </a:prstGeom>
        </p:spPr>
      </p:pic>
      <p:sp>
        <p:nvSpPr>
          <p:cNvPr id="55" name="포인트가 5개인 별 54"/>
          <p:cNvSpPr/>
          <p:nvPr/>
        </p:nvSpPr>
        <p:spPr>
          <a:xfrm>
            <a:off x="1857411" y="2064063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포인트가 5개인 별 55"/>
          <p:cNvSpPr/>
          <p:nvPr/>
        </p:nvSpPr>
        <p:spPr>
          <a:xfrm>
            <a:off x="2020488" y="2064063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포인트가 5개인 별 56"/>
          <p:cNvSpPr/>
          <p:nvPr/>
        </p:nvSpPr>
        <p:spPr>
          <a:xfrm>
            <a:off x="2183565" y="2064063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포인트가 5개인 별 57"/>
          <p:cNvSpPr/>
          <p:nvPr/>
        </p:nvSpPr>
        <p:spPr>
          <a:xfrm>
            <a:off x="2346642" y="2064063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포인트가 5개인 별 58"/>
          <p:cNvSpPr/>
          <p:nvPr/>
        </p:nvSpPr>
        <p:spPr>
          <a:xfrm>
            <a:off x="2509718" y="2064063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0" name="직선 연결선 59"/>
          <p:cNvCxnSpPr/>
          <p:nvPr/>
        </p:nvCxnSpPr>
        <p:spPr>
          <a:xfrm>
            <a:off x="1763691" y="2069817"/>
            <a:ext cx="0" cy="14401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71516" y="2014867"/>
            <a:ext cx="8819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wooj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*******</a:t>
            </a:r>
            <a:endParaRPr lang="ko-KR" altLang="en-US" sz="105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845182" y="2316869"/>
            <a:ext cx="66286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그룹 65"/>
          <p:cNvGrpSpPr/>
          <p:nvPr/>
        </p:nvGrpSpPr>
        <p:grpSpPr>
          <a:xfrm>
            <a:off x="1857252" y="2857171"/>
            <a:ext cx="6624736" cy="1256087"/>
            <a:chOff x="849442" y="1218900"/>
            <a:chExt cx="6313836" cy="526342"/>
          </a:xfrm>
          <a:effectLst>
            <a:outerShdw blurRad="114300" dist="38100" dir="2700000" sx="98000" sy="98000" algn="tl" rotWithShape="0">
              <a:prstClr val="black">
                <a:alpha val="8000"/>
              </a:prstClr>
            </a:outerShdw>
          </a:effectLst>
        </p:grpSpPr>
        <p:sp>
          <p:nvSpPr>
            <p:cNvPr id="67" name="모서리가 둥근 직사각형 66"/>
            <p:cNvSpPr/>
            <p:nvPr/>
          </p:nvSpPr>
          <p:spPr>
            <a:xfrm>
              <a:off x="849442" y="1218900"/>
              <a:ext cx="6313836" cy="416746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이등변 삼각형 67"/>
            <p:cNvSpPr/>
            <p:nvPr/>
          </p:nvSpPr>
          <p:spPr>
            <a:xfrm rot="10273553">
              <a:off x="6661799" y="1615338"/>
              <a:ext cx="315765" cy="129904"/>
            </a:xfrm>
            <a:prstGeom prst="triangle">
              <a:avLst>
                <a:gd name="adj" fmla="val 58262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0" name="포인트가 5개인 별 69"/>
          <p:cNvSpPr/>
          <p:nvPr/>
        </p:nvSpPr>
        <p:spPr>
          <a:xfrm>
            <a:off x="2744552" y="2916630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포인트가 5개인 별 70"/>
          <p:cNvSpPr/>
          <p:nvPr/>
        </p:nvSpPr>
        <p:spPr>
          <a:xfrm>
            <a:off x="2907629" y="2916630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포인트가 5개인 별 71"/>
          <p:cNvSpPr/>
          <p:nvPr/>
        </p:nvSpPr>
        <p:spPr>
          <a:xfrm>
            <a:off x="3070706" y="2916630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포인트가 5개인 별 72"/>
          <p:cNvSpPr/>
          <p:nvPr/>
        </p:nvSpPr>
        <p:spPr>
          <a:xfrm>
            <a:off x="3233783" y="2916630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포인트가 5개인 별 73"/>
          <p:cNvSpPr/>
          <p:nvPr/>
        </p:nvSpPr>
        <p:spPr>
          <a:xfrm>
            <a:off x="3396859" y="2916630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5" name="직선 연결선 74"/>
          <p:cNvCxnSpPr/>
          <p:nvPr/>
        </p:nvCxnSpPr>
        <p:spPr>
          <a:xfrm>
            <a:off x="2650832" y="2922384"/>
            <a:ext cx="0" cy="14401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957430" y="2867434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luci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*****</a:t>
            </a:r>
            <a:endParaRPr lang="ko-KR" altLang="en-US" sz="105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cxnSp>
        <p:nvCxnSpPr>
          <p:cNvPr id="77" name="직선 연결선 76"/>
          <p:cNvCxnSpPr/>
          <p:nvPr/>
        </p:nvCxnSpPr>
        <p:spPr>
          <a:xfrm>
            <a:off x="2040422" y="3164130"/>
            <a:ext cx="6181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그림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70" y="2916630"/>
            <a:ext cx="874800" cy="8748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28616" y="3266753"/>
            <a:ext cx="589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옆에서 안 말리면 계속 먹을까 봐 하루에 </a:t>
            </a:r>
            <a:r>
              <a:rPr lang="en-US" altLang="ko-KR" sz="1200" b="1" dirty="0" smtClean="0">
                <a:latin typeface="+mn-ea"/>
              </a:rPr>
              <a:t>3</a:t>
            </a:r>
            <a:r>
              <a:rPr lang="ko-KR" altLang="en-US" sz="1200" b="1" dirty="0" smtClean="0">
                <a:latin typeface="+mn-ea"/>
              </a:rPr>
              <a:t>개씩만 먹으려고 엄청 </a:t>
            </a:r>
            <a:r>
              <a:rPr lang="ko-KR" altLang="en-US" sz="1200" b="1" dirty="0" err="1" smtClean="0">
                <a:latin typeface="+mn-ea"/>
              </a:rPr>
              <a:t>노력중이에요ㅎㅎ</a:t>
            </a:r>
            <a:endParaRPr lang="en-US" altLang="ko-KR" sz="1200" b="1" dirty="0" smtClean="0">
              <a:latin typeface="+mn-ea"/>
            </a:endParaRPr>
          </a:p>
          <a:p>
            <a:r>
              <a:rPr lang="ko-KR" altLang="en-US" sz="1200" b="1" dirty="0" smtClean="0">
                <a:latin typeface="+mn-ea"/>
              </a:rPr>
              <a:t>맛있으니까 고민 말고 </a:t>
            </a:r>
            <a:r>
              <a:rPr lang="ko-KR" altLang="en-US" sz="1200" b="1" dirty="0" err="1" smtClean="0">
                <a:latin typeface="+mn-ea"/>
              </a:rPr>
              <a:t>사드세요</a:t>
            </a:r>
            <a:r>
              <a:rPr lang="en-US" altLang="ko-KR" sz="1200" b="1" dirty="0" smtClean="0">
                <a:latin typeface="+mn-ea"/>
              </a:rPr>
              <a:t>!</a:t>
            </a:r>
            <a:endParaRPr lang="ko-KR" altLang="en-US" sz="1200" b="1" dirty="0">
              <a:latin typeface="+mn-ea"/>
            </a:endParaRP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84" y="1984989"/>
            <a:ext cx="873004" cy="874800"/>
          </a:xfrm>
          <a:prstGeom prst="rect">
            <a:avLst/>
          </a:prstGeom>
        </p:spPr>
      </p:pic>
      <p:grpSp>
        <p:nvGrpSpPr>
          <p:cNvPr id="91" name="그룹 90"/>
          <p:cNvGrpSpPr/>
          <p:nvPr/>
        </p:nvGrpSpPr>
        <p:grpSpPr>
          <a:xfrm>
            <a:off x="662012" y="3924967"/>
            <a:ext cx="7277554" cy="966214"/>
            <a:chOff x="849442" y="1218900"/>
            <a:chExt cx="6313836" cy="526342"/>
          </a:xfrm>
          <a:effectLst>
            <a:outerShdw blurRad="114300" dist="38100" dir="2700000" sx="98000" sy="98000" algn="tl" rotWithShape="0">
              <a:prstClr val="black">
                <a:alpha val="8000"/>
              </a:prstClr>
            </a:outerShdw>
          </a:effectLst>
        </p:grpSpPr>
        <p:sp>
          <p:nvSpPr>
            <p:cNvPr id="92" name="모서리가 둥근 직사각형 91"/>
            <p:cNvSpPr/>
            <p:nvPr/>
          </p:nvSpPr>
          <p:spPr>
            <a:xfrm>
              <a:off x="849442" y="1218900"/>
              <a:ext cx="6313836" cy="416746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이등변 삼각형 92"/>
            <p:cNvSpPr/>
            <p:nvPr/>
          </p:nvSpPr>
          <p:spPr>
            <a:xfrm rot="11259932">
              <a:off x="1258387" y="1615338"/>
              <a:ext cx="315765" cy="129904"/>
            </a:xfrm>
            <a:prstGeom prst="triangle">
              <a:avLst>
                <a:gd name="adj" fmla="val 50381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871516" y="4317583"/>
            <a:ext cx="6571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너무 맛있어요 </a:t>
            </a:r>
            <a:r>
              <a:rPr lang="en-US" altLang="ko-KR" sz="1200" b="1" dirty="0" smtClean="0">
                <a:latin typeface="+mn-ea"/>
              </a:rPr>
              <a:t>1</a:t>
            </a:r>
            <a:r>
              <a:rPr lang="ko-KR" altLang="en-US" sz="1200" b="1" dirty="0" smtClean="0">
                <a:latin typeface="+mn-ea"/>
              </a:rPr>
              <a:t>봉지 </a:t>
            </a:r>
            <a:r>
              <a:rPr lang="ko-KR" altLang="en-US" sz="1200" b="1" dirty="0" err="1" smtClean="0">
                <a:latin typeface="+mn-ea"/>
              </a:rPr>
              <a:t>순삭</a:t>
            </a:r>
            <a:r>
              <a:rPr lang="en-US" altLang="ko-KR" sz="1200" b="1" dirty="0" smtClean="0">
                <a:latin typeface="+mn-ea"/>
              </a:rPr>
              <a:t>~! </a:t>
            </a:r>
            <a:r>
              <a:rPr lang="ko-KR" altLang="en-US" sz="1200" b="1" dirty="0" smtClean="0">
                <a:latin typeface="+mn-ea"/>
              </a:rPr>
              <a:t>세 봉지만 산 나</a:t>
            </a:r>
            <a:r>
              <a:rPr lang="en-US" altLang="ko-KR" sz="1200" b="1" dirty="0" smtClean="0">
                <a:latin typeface="+mn-ea"/>
              </a:rPr>
              <a:t>.. 3</a:t>
            </a:r>
            <a:r>
              <a:rPr lang="ko-KR" altLang="en-US" sz="1200" b="1" dirty="0" smtClean="0">
                <a:latin typeface="+mn-ea"/>
              </a:rPr>
              <a:t>일 분만 산 건가</a:t>
            </a:r>
            <a:r>
              <a:rPr lang="en-US" altLang="ko-KR" sz="1200" b="1" dirty="0" smtClean="0">
                <a:latin typeface="+mn-ea"/>
              </a:rPr>
              <a:t>?</a:t>
            </a:r>
            <a:r>
              <a:rPr lang="ko-KR" altLang="en-US" sz="1200" b="1" dirty="0" err="1" smtClean="0">
                <a:latin typeface="+mn-ea"/>
              </a:rPr>
              <a:t>ㅎ</a:t>
            </a:r>
            <a:r>
              <a:rPr lang="ko-KR" altLang="en-US" sz="1200" b="1" dirty="0" smtClean="0">
                <a:latin typeface="+mn-ea"/>
              </a:rPr>
              <a:t> 아이들도 너무 맛있대요</a:t>
            </a:r>
            <a:r>
              <a:rPr lang="en-US" altLang="ko-KR" sz="1200" b="1" dirty="0" smtClean="0">
                <a:latin typeface="+mn-ea"/>
              </a:rPr>
              <a:t>~</a:t>
            </a:r>
            <a:endParaRPr lang="en-US" altLang="ko-KR" sz="1200" b="1" dirty="0">
              <a:latin typeface="+mn-ea"/>
            </a:endParaRPr>
          </a:p>
        </p:txBody>
      </p:sp>
      <p:sp>
        <p:nvSpPr>
          <p:cNvPr id="95" name="포인트가 5개인 별 94"/>
          <p:cNvSpPr/>
          <p:nvPr/>
        </p:nvSpPr>
        <p:spPr>
          <a:xfrm>
            <a:off x="1857411" y="4004041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포인트가 5개인 별 95"/>
          <p:cNvSpPr/>
          <p:nvPr/>
        </p:nvSpPr>
        <p:spPr>
          <a:xfrm>
            <a:off x="2020488" y="4004041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포인트가 5개인 별 96"/>
          <p:cNvSpPr/>
          <p:nvPr/>
        </p:nvSpPr>
        <p:spPr>
          <a:xfrm>
            <a:off x="2183565" y="4004041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포인트가 5개인 별 97"/>
          <p:cNvSpPr/>
          <p:nvPr/>
        </p:nvSpPr>
        <p:spPr>
          <a:xfrm>
            <a:off x="2346642" y="4004041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포인트가 5개인 별 98"/>
          <p:cNvSpPr/>
          <p:nvPr/>
        </p:nvSpPr>
        <p:spPr>
          <a:xfrm>
            <a:off x="2509718" y="4004041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0" name="직선 연결선 99"/>
          <p:cNvCxnSpPr/>
          <p:nvPr/>
        </p:nvCxnSpPr>
        <p:spPr>
          <a:xfrm>
            <a:off x="1763691" y="4009795"/>
            <a:ext cx="0" cy="14401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871516" y="3954845"/>
            <a:ext cx="8595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hinb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*******</a:t>
            </a:r>
            <a:endParaRPr lang="ko-KR" altLang="en-US" sz="105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cxnSp>
        <p:nvCxnSpPr>
          <p:cNvPr id="102" name="직선 연결선 101"/>
          <p:cNvCxnSpPr/>
          <p:nvPr/>
        </p:nvCxnSpPr>
        <p:spPr>
          <a:xfrm>
            <a:off x="845182" y="4256847"/>
            <a:ext cx="66286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88" y="3870477"/>
            <a:ext cx="874800" cy="87480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7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제품 인지도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03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165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awareness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176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rgbClr val="023F88"/>
                </a:solidFill>
                <a:latin typeface="+mn-ea"/>
              </a:rPr>
              <a:t>네이버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 평점 리뷰</a:t>
            </a:r>
            <a:endParaRPr lang="ko-KR" altLang="en-US" sz="1600" b="1" dirty="0">
              <a:solidFill>
                <a:srgbClr val="023F88"/>
              </a:solidFill>
              <a:latin typeface="+mn-ea"/>
            </a:endParaRPr>
          </a:p>
        </p:txBody>
      </p:sp>
      <p:grpSp>
        <p:nvGrpSpPr>
          <p:cNvPr id="80" name="그룹 79"/>
          <p:cNvGrpSpPr/>
          <p:nvPr/>
        </p:nvGrpSpPr>
        <p:grpSpPr>
          <a:xfrm>
            <a:off x="661114" y="1984989"/>
            <a:ext cx="7140812" cy="966214"/>
            <a:chOff x="849442" y="1218900"/>
            <a:chExt cx="6313836" cy="526342"/>
          </a:xfrm>
          <a:effectLst>
            <a:outerShdw blurRad="114300" dist="38100" dir="2700000" sx="98000" sy="98000" algn="tl" rotWithShape="0">
              <a:prstClr val="black">
                <a:alpha val="8000"/>
              </a:prstClr>
            </a:outerShdw>
          </a:effectLst>
        </p:grpSpPr>
        <p:sp>
          <p:nvSpPr>
            <p:cNvPr id="81" name="모서리가 둥근 직사각형 80"/>
            <p:cNvSpPr/>
            <p:nvPr/>
          </p:nvSpPr>
          <p:spPr>
            <a:xfrm>
              <a:off x="849442" y="1218900"/>
              <a:ext cx="6313836" cy="416746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이등변 삼각형 81"/>
            <p:cNvSpPr/>
            <p:nvPr/>
          </p:nvSpPr>
          <p:spPr>
            <a:xfrm rot="11259932">
              <a:off x="1258387" y="1615338"/>
              <a:ext cx="315765" cy="129904"/>
            </a:xfrm>
            <a:prstGeom prst="triangle">
              <a:avLst>
                <a:gd name="adj" fmla="val 50381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856354" y="1125780"/>
            <a:ext cx="6624736" cy="966216"/>
            <a:chOff x="849442" y="1218900"/>
            <a:chExt cx="6313836" cy="526343"/>
          </a:xfrm>
          <a:effectLst>
            <a:outerShdw blurRad="114300" dist="38100" dir="2700000" sx="98000" sy="98000" algn="tl" rotWithShape="0">
              <a:prstClr val="black">
                <a:alpha val="8000"/>
              </a:prstClr>
            </a:outerShdw>
          </a:effectLst>
        </p:grpSpPr>
        <p:sp>
          <p:nvSpPr>
            <p:cNvPr id="34" name="모서리가 둥근 직사각형 33"/>
            <p:cNvSpPr/>
            <p:nvPr/>
          </p:nvSpPr>
          <p:spPr>
            <a:xfrm>
              <a:off x="849442" y="1218900"/>
              <a:ext cx="6313836" cy="416746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/>
            <p:cNvSpPr/>
            <p:nvPr/>
          </p:nvSpPr>
          <p:spPr>
            <a:xfrm rot="10273553">
              <a:off x="6661799" y="1615339"/>
              <a:ext cx="315765" cy="129904"/>
            </a:xfrm>
            <a:prstGeom prst="triangle">
              <a:avLst>
                <a:gd name="adj" fmla="val 50381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39524" y="1488902"/>
            <a:ext cx="5254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아니 </a:t>
            </a:r>
            <a:r>
              <a:rPr lang="ko-KR" altLang="en-US" sz="1200" b="1" dirty="0" err="1" smtClean="0">
                <a:latin typeface="+mn-ea"/>
              </a:rPr>
              <a:t>쫀득</a:t>
            </a:r>
            <a:r>
              <a:rPr lang="ko-KR" altLang="en-US" sz="1200" b="1" dirty="0" smtClean="0">
                <a:latin typeface="+mn-ea"/>
              </a:rPr>
              <a:t> 말랑 망고 맛나는 젤리가 아니라 망고 같은 젤리네요</a:t>
            </a:r>
            <a:r>
              <a:rPr lang="en-US" altLang="ko-KR" sz="1200" b="1" dirty="0" smtClean="0">
                <a:latin typeface="+mn-ea"/>
              </a:rPr>
              <a:t>~~</a:t>
            </a:r>
            <a:r>
              <a:rPr lang="ko-KR" altLang="en-US" sz="1200" b="1" dirty="0" smtClean="0">
                <a:latin typeface="+mn-ea"/>
              </a:rPr>
              <a:t> 강주</a:t>
            </a:r>
            <a:r>
              <a:rPr lang="en-US" altLang="ko-KR" sz="1200" b="1" dirty="0" smtClean="0">
                <a:latin typeface="+mn-ea"/>
              </a:rPr>
              <a:t>!!!</a:t>
            </a:r>
            <a:endParaRPr lang="en-US" altLang="ko-KR" sz="1200" b="1" dirty="0"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0618" y="2377605"/>
            <a:ext cx="6373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와</a:t>
            </a:r>
            <a:r>
              <a:rPr lang="en-US" altLang="ko-KR" sz="1200" b="1" dirty="0" smtClean="0">
                <a:latin typeface="+mn-ea"/>
              </a:rPr>
              <a:t>…… </a:t>
            </a:r>
            <a:r>
              <a:rPr lang="ko-KR" altLang="en-US" sz="1200" b="1" dirty="0" smtClean="0">
                <a:latin typeface="+mn-ea"/>
              </a:rPr>
              <a:t>이거 무슨 새로운 인간 사료</a:t>
            </a:r>
            <a:r>
              <a:rPr lang="en-US" altLang="ko-KR" sz="1200" b="1" dirty="0" smtClean="0">
                <a:latin typeface="+mn-ea"/>
              </a:rPr>
              <a:t>.. </a:t>
            </a:r>
            <a:r>
              <a:rPr lang="ko-KR" altLang="en-US" sz="1200" b="1" dirty="0" smtClean="0">
                <a:latin typeface="+mn-ea"/>
              </a:rPr>
              <a:t>절대 한 개로 안 끝난다는 거 </a:t>
            </a:r>
            <a:r>
              <a:rPr lang="ko-KR" altLang="en-US" sz="1200" b="1" dirty="0" err="1" smtClean="0">
                <a:latin typeface="+mn-ea"/>
              </a:rPr>
              <a:t>ㅎㅎㅎ</a:t>
            </a:r>
            <a:r>
              <a:rPr lang="ko-KR" altLang="en-US" sz="1200" b="1" dirty="0" smtClean="0">
                <a:latin typeface="+mn-ea"/>
              </a:rPr>
              <a:t> 너무 맛있어요</a:t>
            </a:r>
            <a:r>
              <a:rPr lang="en-US" altLang="ko-KR" sz="1200" b="1" dirty="0" smtClean="0">
                <a:latin typeface="+mn-ea"/>
              </a:rPr>
              <a:t>!!!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6" name="포인트가 5개인 별 5"/>
          <p:cNvSpPr/>
          <p:nvPr/>
        </p:nvSpPr>
        <p:spPr>
          <a:xfrm>
            <a:off x="2761262" y="1185239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포인트가 5개인 별 40"/>
          <p:cNvSpPr/>
          <p:nvPr/>
        </p:nvSpPr>
        <p:spPr>
          <a:xfrm>
            <a:off x="2924339" y="1185239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포인트가 5개인 별 41"/>
          <p:cNvSpPr/>
          <p:nvPr/>
        </p:nvSpPr>
        <p:spPr>
          <a:xfrm>
            <a:off x="3087416" y="1185239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포인트가 5개인 별 42"/>
          <p:cNvSpPr/>
          <p:nvPr/>
        </p:nvSpPr>
        <p:spPr>
          <a:xfrm>
            <a:off x="3250493" y="1185239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포인트가 5개인 별 43"/>
          <p:cNvSpPr/>
          <p:nvPr/>
        </p:nvSpPr>
        <p:spPr>
          <a:xfrm>
            <a:off x="3413569" y="1185239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2667542" y="1190993"/>
            <a:ext cx="0" cy="14401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063933" y="1136043"/>
            <a:ext cx="6415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pkh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****</a:t>
            </a:r>
            <a:endParaRPr lang="ko-KR" altLang="en-US" sz="105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55" name="포인트가 5개인 별 54"/>
          <p:cNvSpPr/>
          <p:nvPr/>
        </p:nvSpPr>
        <p:spPr>
          <a:xfrm>
            <a:off x="1689542" y="2064063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포인트가 5개인 별 55"/>
          <p:cNvSpPr/>
          <p:nvPr/>
        </p:nvSpPr>
        <p:spPr>
          <a:xfrm>
            <a:off x="1852619" y="2064063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포인트가 5개인 별 56"/>
          <p:cNvSpPr/>
          <p:nvPr/>
        </p:nvSpPr>
        <p:spPr>
          <a:xfrm>
            <a:off x="2015696" y="2064063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포인트가 5개인 별 57"/>
          <p:cNvSpPr/>
          <p:nvPr/>
        </p:nvSpPr>
        <p:spPr>
          <a:xfrm>
            <a:off x="2178773" y="2064063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포인트가 5개인 별 58"/>
          <p:cNvSpPr/>
          <p:nvPr/>
        </p:nvSpPr>
        <p:spPr>
          <a:xfrm>
            <a:off x="2341849" y="2064063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0" name="직선 연결선 59"/>
          <p:cNvCxnSpPr/>
          <p:nvPr/>
        </p:nvCxnSpPr>
        <p:spPr>
          <a:xfrm>
            <a:off x="1595822" y="2069817"/>
            <a:ext cx="0" cy="14401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70618" y="2014867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thgm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****</a:t>
            </a:r>
            <a:endParaRPr lang="ko-KR" altLang="en-US" sz="105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grpSp>
        <p:nvGrpSpPr>
          <p:cNvPr id="66" name="그룹 65"/>
          <p:cNvGrpSpPr/>
          <p:nvPr/>
        </p:nvGrpSpPr>
        <p:grpSpPr>
          <a:xfrm>
            <a:off x="1856354" y="2857171"/>
            <a:ext cx="6624736" cy="1256087"/>
            <a:chOff x="849442" y="1218900"/>
            <a:chExt cx="6313836" cy="526342"/>
          </a:xfrm>
          <a:effectLst>
            <a:outerShdw blurRad="114300" dist="38100" dir="2700000" sx="98000" sy="98000" algn="tl" rotWithShape="0">
              <a:prstClr val="black">
                <a:alpha val="8000"/>
              </a:prstClr>
            </a:outerShdw>
          </a:effectLst>
        </p:grpSpPr>
        <p:sp>
          <p:nvSpPr>
            <p:cNvPr id="67" name="모서리가 둥근 직사각형 66"/>
            <p:cNvSpPr/>
            <p:nvPr/>
          </p:nvSpPr>
          <p:spPr>
            <a:xfrm>
              <a:off x="849442" y="1218900"/>
              <a:ext cx="6313836" cy="416746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이등변 삼각형 67"/>
            <p:cNvSpPr/>
            <p:nvPr/>
          </p:nvSpPr>
          <p:spPr>
            <a:xfrm rot="10273553">
              <a:off x="6661799" y="1615338"/>
              <a:ext cx="315765" cy="129904"/>
            </a:xfrm>
            <a:prstGeom prst="triangle">
              <a:avLst>
                <a:gd name="adj" fmla="val 58262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0" name="포인트가 5개인 별 69"/>
          <p:cNvSpPr/>
          <p:nvPr/>
        </p:nvSpPr>
        <p:spPr>
          <a:xfrm>
            <a:off x="2608487" y="2916630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포인트가 5개인 별 70"/>
          <p:cNvSpPr/>
          <p:nvPr/>
        </p:nvSpPr>
        <p:spPr>
          <a:xfrm>
            <a:off x="2771564" y="2916630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포인트가 5개인 별 71"/>
          <p:cNvSpPr/>
          <p:nvPr/>
        </p:nvSpPr>
        <p:spPr>
          <a:xfrm>
            <a:off x="2934641" y="2916630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포인트가 5개인 별 72"/>
          <p:cNvSpPr/>
          <p:nvPr/>
        </p:nvSpPr>
        <p:spPr>
          <a:xfrm>
            <a:off x="3097718" y="2916630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포인트가 5개인 별 73"/>
          <p:cNvSpPr/>
          <p:nvPr/>
        </p:nvSpPr>
        <p:spPr>
          <a:xfrm>
            <a:off x="3260794" y="2916630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5" name="직선 연결선 74"/>
          <p:cNvCxnSpPr/>
          <p:nvPr/>
        </p:nvCxnSpPr>
        <p:spPr>
          <a:xfrm>
            <a:off x="2514767" y="2922384"/>
            <a:ext cx="0" cy="14401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956532" y="2867434"/>
            <a:ext cx="5774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wz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****</a:t>
            </a:r>
            <a:endParaRPr lang="ko-KR" altLang="en-US" sz="105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27718" y="3266753"/>
            <a:ext cx="5594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망고가 근본인 줄 </a:t>
            </a:r>
            <a:r>
              <a:rPr lang="ko-KR" altLang="en-US" sz="1200" b="1" dirty="0">
                <a:latin typeface="+mn-ea"/>
              </a:rPr>
              <a:t>알았더니 딸기도 진짜 매력 </a:t>
            </a:r>
            <a:r>
              <a:rPr lang="ko-KR" altLang="en-US" sz="1200" b="1" dirty="0" err="1">
                <a:latin typeface="+mn-ea"/>
              </a:rPr>
              <a:t>쩌네요</a:t>
            </a:r>
            <a:r>
              <a:rPr lang="en-US" altLang="ko-KR" sz="1200" b="1" dirty="0">
                <a:latin typeface="+mn-ea"/>
              </a:rPr>
              <a:t>. </a:t>
            </a:r>
            <a:endParaRPr lang="ko-KR" altLang="en-US" sz="1200" b="1" dirty="0">
              <a:latin typeface="+mn-ea"/>
            </a:endParaRPr>
          </a:p>
          <a:p>
            <a:r>
              <a:rPr lang="ko-KR" altLang="en-US" sz="1200" b="1" dirty="0">
                <a:latin typeface="+mn-ea"/>
              </a:rPr>
              <a:t>반반 샀어도 </a:t>
            </a:r>
            <a:r>
              <a:rPr lang="ko-KR" altLang="en-US" sz="1200" b="1" dirty="0" smtClean="0">
                <a:latin typeface="+mn-ea"/>
              </a:rPr>
              <a:t>됐을 거 </a:t>
            </a:r>
            <a:r>
              <a:rPr lang="ko-KR" altLang="en-US" sz="1200" b="1" dirty="0">
                <a:latin typeface="+mn-ea"/>
              </a:rPr>
              <a:t>같아요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진짜 이 </a:t>
            </a:r>
            <a:r>
              <a:rPr lang="ko-KR" altLang="en-US" sz="1200" b="1" dirty="0" err="1">
                <a:latin typeface="+mn-ea"/>
              </a:rPr>
              <a:t>찰지고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ko-KR" altLang="en-US" sz="1200" b="1" dirty="0" err="1">
                <a:latin typeface="+mn-ea"/>
              </a:rPr>
              <a:t>쫀득한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ko-KR" altLang="en-US" sz="1200" b="1" dirty="0" err="1">
                <a:latin typeface="+mn-ea"/>
              </a:rPr>
              <a:t>식감이</a:t>
            </a:r>
            <a:r>
              <a:rPr lang="ko-KR" altLang="en-US" sz="1200" b="1" dirty="0">
                <a:latin typeface="+mn-ea"/>
              </a:rPr>
              <a:t> 중독적이에요 </a:t>
            </a:r>
            <a:r>
              <a:rPr lang="ko-KR" altLang="en-US" sz="1200" b="1" dirty="0" err="1" smtClean="0">
                <a:latin typeface="+mn-ea"/>
              </a:rPr>
              <a:t>ㅜㅜ</a:t>
            </a:r>
            <a:endParaRPr lang="ko-KR" altLang="en-US" sz="1200" b="1" dirty="0">
              <a:latin typeface="+mn-ea"/>
            </a:endParaRPr>
          </a:p>
        </p:txBody>
      </p:sp>
      <p:grpSp>
        <p:nvGrpSpPr>
          <p:cNvPr id="91" name="그룹 90"/>
          <p:cNvGrpSpPr/>
          <p:nvPr/>
        </p:nvGrpSpPr>
        <p:grpSpPr>
          <a:xfrm>
            <a:off x="661114" y="3924967"/>
            <a:ext cx="7140812" cy="966214"/>
            <a:chOff x="849442" y="1218900"/>
            <a:chExt cx="6313836" cy="526342"/>
          </a:xfrm>
          <a:effectLst>
            <a:outerShdw blurRad="114300" dist="38100" dir="2700000" sx="98000" sy="98000" algn="tl" rotWithShape="0">
              <a:prstClr val="black">
                <a:alpha val="8000"/>
              </a:prstClr>
            </a:outerShdw>
          </a:effectLst>
        </p:grpSpPr>
        <p:sp>
          <p:nvSpPr>
            <p:cNvPr id="92" name="모서리가 둥근 직사각형 91"/>
            <p:cNvSpPr/>
            <p:nvPr/>
          </p:nvSpPr>
          <p:spPr>
            <a:xfrm>
              <a:off x="849442" y="1218900"/>
              <a:ext cx="6313836" cy="416746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이등변 삼각형 92"/>
            <p:cNvSpPr/>
            <p:nvPr/>
          </p:nvSpPr>
          <p:spPr>
            <a:xfrm rot="11259932">
              <a:off x="1258387" y="1615338"/>
              <a:ext cx="315765" cy="129904"/>
            </a:xfrm>
            <a:prstGeom prst="triangle">
              <a:avLst>
                <a:gd name="adj" fmla="val 50381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870618" y="4317583"/>
            <a:ext cx="6328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제 생에서 맛있다는 젤리 먹고 진짜 맛있던 적 이 젤리가 처음이고요</a:t>
            </a:r>
            <a:r>
              <a:rPr lang="en-US" altLang="ko-KR" sz="1200" b="1" dirty="0" smtClean="0">
                <a:latin typeface="+mn-ea"/>
              </a:rPr>
              <a:t>! </a:t>
            </a:r>
            <a:r>
              <a:rPr lang="ko-KR" altLang="en-US" sz="1200" b="1" dirty="0" smtClean="0">
                <a:latin typeface="+mn-ea"/>
              </a:rPr>
              <a:t>선물을 제외한 내가</a:t>
            </a:r>
            <a:endParaRPr lang="en-US" altLang="ko-KR" sz="1200" b="1" dirty="0" smtClean="0">
              <a:latin typeface="+mn-ea"/>
            </a:endParaRPr>
          </a:p>
          <a:p>
            <a:r>
              <a:rPr lang="ko-KR" altLang="en-US" sz="1200" b="1" dirty="0" smtClean="0">
                <a:latin typeface="+mn-ea"/>
              </a:rPr>
              <a:t>먹으려고 산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 smtClean="0">
                <a:latin typeface="+mn-ea"/>
              </a:rPr>
              <a:t>젤리는 얘가 처음이에요</a:t>
            </a:r>
            <a:r>
              <a:rPr lang="en-US" altLang="ko-KR" sz="1200" b="1" dirty="0" smtClean="0">
                <a:latin typeface="+mn-ea"/>
              </a:rPr>
              <a:t>.</a:t>
            </a:r>
            <a:endParaRPr lang="en-US" altLang="ko-KR" sz="1200" b="1" dirty="0">
              <a:latin typeface="+mn-ea"/>
            </a:endParaRPr>
          </a:p>
        </p:txBody>
      </p:sp>
      <p:sp>
        <p:nvSpPr>
          <p:cNvPr id="95" name="포인트가 5개인 별 94"/>
          <p:cNvSpPr/>
          <p:nvPr/>
        </p:nvSpPr>
        <p:spPr>
          <a:xfrm>
            <a:off x="1896268" y="4004041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포인트가 5개인 별 95"/>
          <p:cNvSpPr/>
          <p:nvPr/>
        </p:nvSpPr>
        <p:spPr>
          <a:xfrm>
            <a:off x="2059345" y="4004041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포인트가 5개인 별 96"/>
          <p:cNvSpPr/>
          <p:nvPr/>
        </p:nvSpPr>
        <p:spPr>
          <a:xfrm>
            <a:off x="2222422" y="4004041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포인트가 5개인 별 97"/>
          <p:cNvSpPr/>
          <p:nvPr/>
        </p:nvSpPr>
        <p:spPr>
          <a:xfrm>
            <a:off x="2385499" y="4004041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포인트가 5개인 별 98"/>
          <p:cNvSpPr/>
          <p:nvPr/>
        </p:nvSpPr>
        <p:spPr>
          <a:xfrm>
            <a:off x="2548575" y="4004041"/>
            <a:ext cx="155524" cy="1555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0" name="직선 연결선 99"/>
          <p:cNvCxnSpPr/>
          <p:nvPr/>
        </p:nvCxnSpPr>
        <p:spPr>
          <a:xfrm>
            <a:off x="1802548" y="4009795"/>
            <a:ext cx="0" cy="14401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870618" y="3954845"/>
            <a:ext cx="9605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flow*********</a:t>
            </a:r>
            <a:endParaRPr lang="ko-KR" altLang="en-US" sz="105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63" y="1096006"/>
            <a:ext cx="874800" cy="8748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86" y="1984989"/>
            <a:ext cx="874800" cy="8748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72" y="2916630"/>
            <a:ext cx="874800" cy="8748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86" y="3870477"/>
            <a:ext cx="873004" cy="874800"/>
          </a:xfrm>
          <a:prstGeom prst="rect">
            <a:avLst/>
          </a:prstGeom>
        </p:spPr>
      </p:pic>
      <p:cxnSp>
        <p:nvCxnSpPr>
          <p:cNvPr id="84" name="직선 연결선 83"/>
          <p:cNvCxnSpPr/>
          <p:nvPr/>
        </p:nvCxnSpPr>
        <p:spPr>
          <a:xfrm>
            <a:off x="2039524" y="1432739"/>
            <a:ext cx="6181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/>
          <p:nvPr/>
        </p:nvCxnSpPr>
        <p:spPr>
          <a:xfrm>
            <a:off x="844284" y="2316869"/>
            <a:ext cx="66286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>
            <a:off x="2039524" y="3164130"/>
            <a:ext cx="6181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/>
          <p:nvPr/>
        </p:nvCxnSpPr>
        <p:spPr>
          <a:xfrm>
            <a:off x="844284" y="4256847"/>
            <a:ext cx="662869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4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4227934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0" y="4227934"/>
            <a:ext cx="9144000" cy="91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432865"/>
            <a:ext cx="1440160" cy="50570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28" y="-268402"/>
            <a:ext cx="4895326" cy="467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83518"/>
            <a:ext cx="44438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현재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</a:rPr>
              <a:t>오픈마켓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</a:rPr>
              <a:t>네이버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쿠팡에서</a:t>
            </a:r>
            <a:endParaRPr lang="en-US" altLang="ko-KR" sz="16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chemeClr val="bg1"/>
                </a:solidFill>
                <a:latin typeface="+mn-ea"/>
              </a:rPr>
              <a:t>젤리류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판매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위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를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하고 있습니다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앞으로도 차별화된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맛과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품질로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모든 과자에서</a:t>
            </a:r>
            <a:endParaRPr lang="en-US" altLang="ko-KR" sz="16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탑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(TOP)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이 되고자 노력하겠습니다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0114" y="2768738"/>
            <a:ext cx="3828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bg1"/>
                </a:solidFill>
                <a:latin typeface="+mn-ea"/>
              </a:rPr>
              <a:t>감사합니다</a:t>
            </a:r>
            <a:r>
              <a:rPr lang="en-US" altLang="ko-KR" sz="54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ko-KR" altLang="en-US" sz="54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74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89229"/>
            <a:ext cx="2618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n-ea"/>
              </a:rPr>
              <a:t>CONTENTS</a:t>
            </a:r>
            <a:endParaRPr lang="ko-KR" altLang="en-US" sz="36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3519873" y="981616"/>
            <a:ext cx="17281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38033" y="2144707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ea"/>
              </a:rPr>
              <a:t>02 </a:t>
            </a:r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상품 </a:t>
            </a:r>
            <a:r>
              <a:rPr lang="ko-KR" altLang="en-US" sz="2400" b="1" dirty="0">
                <a:solidFill>
                  <a:schemeClr val="bg1"/>
                </a:solidFill>
                <a:latin typeface="+mn-ea"/>
              </a:rPr>
              <a:t>소개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38033" y="781561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ea"/>
              </a:rPr>
              <a:t>01 </a:t>
            </a:r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회사 소개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8033" y="3507854"/>
            <a:ext cx="2297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ea"/>
              </a:rPr>
              <a:t>03 </a:t>
            </a:r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제품 인지도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2102" y="2545616"/>
            <a:ext cx="184731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1335560"/>
            <a:ext cx="4895326" cy="467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제품관련\01. 탑젤리_망고맛+딸기맛\05. 젤리촬영사진\촬영원본\KakaoTalk_20230706_144933236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041" y="-3213758"/>
            <a:ext cx="6470408" cy="862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0368E3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779912" y="0"/>
            <a:ext cx="536408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2893681" y="1644892"/>
            <a:ext cx="1853716" cy="1853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2956443" y="1707654"/>
            <a:ext cx="1728192" cy="1728192"/>
          </a:xfrm>
          <a:prstGeom prst="ellipse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31650" y="2217807"/>
            <a:ext cx="777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kern="100" dirty="0" smtClean="0">
                <a:solidFill>
                  <a:schemeClr val="bg1"/>
                </a:solidFill>
              </a:rPr>
              <a:t>01</a:t>
            </a:r>
            <a:endParaRPr lang="ko-KR" altLang="en-US" sz="4000" b="1" kern="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2310140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회사 소개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004256"/>
            <a:ext cx="2088231" cy="2160240"/>
          </a:xfrm>
          <a:prstGeom prst="rect">
            <a:avLst/>
          </a:prstGeom>
        </p:spPr>
      </p:pic>
      <p:grpSp>
        <p:nvGrpSpPr>
          <p:cNvPr id="27" name="그룹 1005"/>
          <p:cNvGrpSpPr/>
          <p:nvPr/>
        </p:nvGrpSpPr>
        <p:grpSpPr>
          <a:xfrm>
            <a:off x="4644009" y="2004256"/>
            <a:ext cx="2105280" cy="2160240"/>
            <a:chOff x="13106400" y="4068535"/>
            <a:chExt cx="4619608" cy="4074322"/>
          </a:xfrm>
        </p:grpSpPr>
        <p:pic>
          <p:nvPicPr>
            <p:cNvPr id="28" name="Object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400" y="4068535"/>
              <a:ext cx="4619608" cy="4074322"/>
            </a:xfrm>
            <a:prstGeom prst="rect">
              <a:avLst/>
            </a:prstGeom>
          </p:spPr>
        </p:pic>
      </p:grpSp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회사 소개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01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3612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Company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03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169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㈜</a:t>
            </a:r>
            <a:r>
              <a:rPr lang="ko-KR" altLang="en-US" sz="1600" b="1" dirty="0" err="1" smtClean="0">
                <a:solidFill>
                  <a:srgbClr val="023F88"/>
                </a:solidFill>
                <a:latin typeface="+mn-ea"/>
              </a:rPr>
              <a:t>탑글로벌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 소개</a:t>
            </a:r>
            <a:endParaRPr lang="ko-KR" altLang="en-US" sz="1600" b="1" dirty="0">
              <a:solidFill>
                <a:srgbClr val="023F88"/>
              </a:soli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0" y="2004256"/>
            <a:ext cx="3938424" cy="2160240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811988"/>
              </p:ext>
            </p:extLst>
          </p:nvPr>
        </p:nvGraphicFramePr>
        <p:xfrm>
          <a:off x="501758" y="1221548"/>
          <a:ext cx="391887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023F88"/>
                          </a:solidFill>
                          <a:latin typeface="+mn-ea"/>
                          <a:ea typeface="+mn-ea"/>
                        </a:rPr>
                        <a:t>설립일</a:t>
                      </a:r>
                      <a:endParaRPr lang="ko-KR" altLang="en-US" sz="1200" b="1" dirty="0">
                        <a:solidFill>
                          <a:srgbClr val="023F88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3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2023</a:t>
                      </a: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22</a:t>
                      </a: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23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023F88"/>
                          </a:solidFill>
                          <a:latin typeface="+mn-ea"/>
                          <a:ea typeface="+mn-ea"/>
                        </a:rPr>
                        <a:t>사무실</a:t>
                      </a:r>
                      <a:endParaRPr lang="ko-KR" altLang="en-US" sz="1200" b="1" dirty="0">
                        <a:solidFill>
                          <a:srgbClr val="023F88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부산시 부산진구 중앙대로</a:t>
                      </a:r>
                      <a:r>
                        <a:rPr lang="en-US" altLang="ko-KR" sz="105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635</a:t>
                      </a:r>
                      <a:r>
                        <a:rPr lang="ko-KR" altLang="en-US" sz="1050" spc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번길</a:t>
                      </a:r>
                      <a:r>
                        <a:rPr lang="ko-KR" altLang="en-US" sz="105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50" spc="-15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9,</a:t>
                      </a:r>
                      <a:r>
                        <a:rPr lang="en-US" altLang="ko-KR" sz="1050" spc="-15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50" spc="-15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국민빌딩</a:t>
                      </a:r>
                      <a:r>
                        <a:rPr lang="en-US" altLang="ko-KR" sz="1050" spc="-15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502</a:t>
                      </a:r>
                      <a:r>
                        <a:rPr lang="ko-KR" altLang="en-US" sz="105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86744"/>
              </p:ext>
            </p:extLst>
          </p:nvPr>
        </p:nvGraphicFramePr>
        <p:xfrm>
          <a:off x="4651096" y="1221548"/>
          <a:ext cx="4204558" cy="7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5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6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023F88"/>
                          </a:solidFill>
                        </a:rPr>
                        <a:t>창고</a:t>
                      </a:r>
                      <a:endParaRPr lang="ko-KR" altLang="en-US" sz="1200" b="1" dirty="0">
                        <a:solidFill>
                          <a:srgbClr val="023F88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3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부산 강서구 위치</a:t>
                      </a:r>
                      <a:r>
                        <a:rPr lang="en-US" altLang="ko-KR" sz="1200" b="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.</a:t>
                      </a:r>
                      <a:r>
                        <a:rPr lang="ko-KR" altLang="en-US" sz="1200" b="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 </a:t>
                      </a:r>
                      <a:endParaRPr lang="en-US" altLang="ko-KR" sz="1200" b="0" spc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40FT </a:t>
                      </a:r>
                      <a:r>
                        <a:rPr lang="ko-KR" altLang="en-US" sz="1200" b="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컨테이너 </a:t>
                      </a:r>
                      <a:r>
                        <a:rPr lang="en-US" altLang="ko-KR" sz="1200" b="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2</a:t>
                      </a:r>
                      <a:r>
                        <a:rPr lang="ko-KR" altLang="en-US" sz="1200" b="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대분 </a:t>
                      </a:r>
                      <a:r>
                        <a:rPr lang="en-US" altLang="ko-KR" sz="1200" b="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4,400</a:t>
                      </a:r>
                      <a:r>
                        <a:rPr lang="ko-KR" altLang="en-US" sz="1200" b="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박스 상시 재고 보유</a:t>
                      </a:r>
                      <a:endParaRPr lang="en-US" altLang="ko-KR" sz="1200" b="0" spc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3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모서리가 둥근 직사각형 1"/>
          <p:cNvSpPr/>
          <p:nvPr/>
        </p:nvSpPr>
        <p:spPr>
          <a:xfrm>
            <a:off x="489560" y="4224951"/>
            <a:ext cx="8379186" cy="50405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rgbClr val="023F88"/>
                </a:solidFill>
                <a:latin typeface="+mn-ea"/>
              </a:rPr>
              <a:t>  </a:t>
            </a:r>
            <a:r>
              <a:rPr lang="ko-KR" altLang="en-US" sz="1400" b="1" dirty="0" err="1" smtClean="0">
                <a:solidFill>
                  <a:srgbClr val="023F88"/>
                </a:solidFill>
                <a:latin typeface="+mn-ea"/>
              </a:rPr>
              <a:t>탑슈거</a:t>
            </a:r>
            <a:r>
              <a:rPr lang="ko-KR" altLang="en-US" sz="1400" b="1" dirty="0" smtClean="0">
                <a:solidFill>
                  <a:srgbClr val="023F88"/>
                </a:solidFill>
                <a:latin typeface="+mn-ea"/>
              </a:rPr>
              <a:t> </a:t>
            </a:r>
            <a:r>
              <a:rPr lang="en-US" altLang="ko-KR" sz="1400" b="1" dirty="0">
                <a:solidFill>
                  <a:srgbClr val="023F88"/>
                </a:solidFill>
                <a:latin typeface="+mn-ea"/>
              </a:rPr>
              <a:t>-</a:t>
            </a:r>
            <a:r>
              <a:rPr lang="en-US" altLang="ko-KR" sz="1400" b="1" dirty="0" smtClean="0">
                <a:solidFill>
                  <a:srgbClr val="023F88"/>
                </a:solidFill>
                <a:latin typeface="+mn-ea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설립일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: 2023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년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02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월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27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일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2023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년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6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월부터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탑젤리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수입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진행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65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제품관련\01. 탑젤리_망고맛+딸기맛\05. 젤리촬영사진\촬영원본\KakaoTalk_20230706_144933236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041" y="-3213758"/>
            <a:ext cx="6470408" cy="862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0368E3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779912" y="0"/>
            <a:ext cx="536408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2893681" y="1644892"/>
            <a:ext cx="1853716" cy="1853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2956443" y="1707654"/>
            <a:ext cx="1728192" cy="1728192"/>
          </a:xfrm>
          <a:prstGeom prst="ellipse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31650" y="2217807"/>
            <a:ext cx="777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kern="100" dirty="0" smtClean="0">
                <a:solidFill>
                  <a:schemeClr val="bg1"/>
                </a:solidFill>
              </a:rPr>
              <a:t>02</a:t>
            </a:r>
            <a:endParaRPr lang="ko-KR" altLang="en-US" sz="4000" b="1" kern="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2310140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상품 소개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상품 소개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02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271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introduction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05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3995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rgbClr val="023F88"/>
                </a:solidFill>
                <a:latin typeface="+mn-ea"/>
              </a:rPr>
              <a:t>탑젤리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 판매 상품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(320g 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박스당 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24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봉지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23" y="1498191"/>
            <a:ext cx="2520280" cy="2950665"/>
          </a:xfrm>
          <a:prstGeom prst="round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96" y="1498191"/>
            <a:ext cx="2520281" cy="2950665"/>
          </a:xfrm>
          <a:prstGeom prst="roundRect">
            <a:avLst/>
          </a:prstGeom>
        </p:spPr>
      </p:pic>
      <p:sp>
        <p:nvSpPr>
          <p:cNvPr id="33" name="모서리가 둥근 직사각형 32"/>
          <p:cNvSpPr/>
          <p:nvPr/>
        </p:nvSpPr>
        <p:spPr>
          <a:xfrm>
            <a:off x="1194873" y="1323442"/>
            <a:ext cx="2952327" cy="646330"/>
          </a:xfrm>
          <a:prstGeom prst="roundRect">
            <a:avLst>
              <a:gd name="adj" fmla="val 50000"/>
            </a:avLst>
          </a:prstGeom>
          <a:solidFill>
            <a:srgbClr val="EDF9FD"/>
          </a:solidFill>
          <a:ln w="12700"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117038" y="1323442"/>
            <a:ext cx="110799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망고맛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4996800" y="1323442"/>
            <a:ext cx="2952327" cy="646330"/>
          </a:xfrm>
          <a:prstGeom prst="roundRect">
            <a:avLst>
              <a:gd name="adj" fmla="val 50000"/>
            </a:avLst>
          </a:prstGeom>
          <a:solidFill>
            <a:srgbClr val="EDF9FD"/>
          </a:solidFill>
          <a:ln w="12700"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5918965" y="141577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딸기맛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22827"/>
            <a:ext cx="3064895" cy="211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상품 소개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02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271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introduction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06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4805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rgbClr val="023F88"/>
                </a:solidFill>
                <a:latin typeface="+mn-ea"/>
              </a:rPr>
              <a:t>탑젤리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 판매 상품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(1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박스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: 80g x 12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봉지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x 6pack)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572576" y="1707654"/>
            <a:ext cx="5998848" cy="2952328"/>
          </a:xfrm>
          <a:prstGeom prst="roundRect">
            <a:avLst/>
          </a:prstGeom>
          <a:noFill/>
          <a:ln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3095837" y="1323442"/>
            <a:ext cx="2952327" cy="646330"/>
          </a:xfrm>
          <a:prstGeom prst="roundRect">
            <a:avLst>
              <a:gd name="adj" fmla="val 50000"/>
            </a:avLst>
          </a:prstGeom>
          <a:solidFill>
            <a:srgbClr val="EDF9FD"/>
          </a:solidFill>
          <a:ln w="12700">
            <a:solidFill>
              <a:srgbClr val="0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018002" y="1307540"/>
            <a:ext cx="110799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망고맛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47795"/>
            <a:ext cx="1824392" cy="2345646"/>
          </a:xfrm>
          <a:prstGeom prst="rect">
            <a:avLst/>
          </a:prstGeom>
        </p:spPr>
      </p:pic>
      <p:cxnSp>
        <p:nvCxnSpPr>
          <p:cNvPr id="19" name="직선 연결선 18"/>
          <p:cNvCxnSpPr/>
          <p:nvPr/>
        </p:nvCxnSpPr>
        <p:spPr>
          <a:xfrm>
            <a:off x="3995936" y="2372263"/>
            <a:ext cx="0" cy="18967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44072" y="4155477"/>
            <a:ext cx="82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1pack</a:t>
            </a:r>
            <a:endParaRPr lang="ko-KR" alt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498198" y="2055341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12</a:t>
            </a:r>
            <a:r>
              <a:rPr lang="ko-KR" altLang="en-US" b="1" dirty="0" smtClean="0"/>
              <a:t>봉지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469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상품 소개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02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271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introduction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07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1282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rgbClr val="023F88"/>
                </a:solidFill>
                <a:latin typeface="+mn-ea"/>
              </a:rPr>
              <a:t>탑젤리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 특징</a:t>
            </a:r>
            <a:endParaRPr lang="ko-KR" altLang="en-US" sz="1600" b="1" dirty="0">
              <a:solidFill>
                <a:srgbClr val="023F88"/>
              </a:solidFill>
              <a:latin typeface="+mn-ea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645834" y="1298702"/>
            <a:ext cx="6313836" cy="791322"/>
          </a:xfrm>
          <a:prstGeom prst="roundRect">
            <a:avLst/>
          </a:prstGeom>
          <a:solidFill>
            <a:srgbClr val="ED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1645834" y="2535538"/>
            <a:ext cx="6313836" cy="791322"/>
          </a:xfrm>
          <a:prstGeom prst="roundRect">
            <a:avLst/>
          </a:prstGeom>
          <a:solidFill>
            <a:srgbClr val="ED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1645834" y="3771880"/>
            <a:ext cx="6313836" cy="791322"/>
          </a:xfrm>
          <a:prstGeom prst="roundRect">
            <a:avLst/>
          </a:prstGeom>
          <a:solidFill>
            <a:srgbClr val="ED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401349" y="2792699"/>
            <a:ext cx="5291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언제 먹어도 맛있는 </a:t>
            </a: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탑젤리는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개별 포장으로 위생적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이고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하나씩 먹기 편함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01349" y="4029041"/>
            <a:ext cx="4665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부드러운 맛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을 원할 땐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상온 보관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쫀득한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맛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을 원할 땐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냉장 보관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01349" y="1371197"/>
            <a:ext cx="492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생과일을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먹는 듯한 </a:t>
            </a: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프레쉬함과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쫀</a:t>
            </a: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득한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식감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과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인위적인 단맛이 아닌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은은한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생과일의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단맛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18" y="1121469"/>
            <a:ext cx="1145228" cy="114480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0" y="2357811"/>
            <a:ext cx="1146216" cy="1145788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60" y="3595141"/>
            <a:ext cx="1144800" cy="11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6294"/>
            <a:ext cx="9144000" cy="61225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57" y="68999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상품 소개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0" y="74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02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5" y="4797141"/>
            <a:ext cx="1271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introduction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24128" y="0"/>
            <a:ext cx="4032448" cy="612250"/>
          </a:xfrm>
          <a:prstGeom prst="parallelogram">
            <a:avLst>
              <a:gd name="adj" fmla="val 550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6" y="133095"/>
            <a:ext cx="1002378" cy="35198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288347" y="4785892"/>
            <a:ext cx="8567307" cy="0"/>
          </a:xfrm>
          <a:prstGeom prst="line">
            <a:avLst/>
          </a:prstGeom>
          <a:ln w="9525">
            <a:solidFill>
              <a:srgbClr val="02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9787" y="479714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08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75926" y="785899"/>
            <a:ext cx="263929" cy="272421"/>
            <a:chOff x="511467" y="1048337"/>
            <a:chExt cx="263929" cy="27242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1467" y="1048337"/>
              <a:ext cx="227269" cy="227269"/>
            </a:xfrm>
            <a:prstGeom prst="roundRect">
              <a:avLst/>
            </a:prstGeom>
            <a:solidFill>
              <a:srgbClr val="02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 rot="5400000">
              <a:off x="548127" y="1093489"/>
              <a:ext cx="227269" cy="227269"/>
            </a:xfrm>
            <a:prstGeom prst="roundRect">
              <a:avLst/>
            </a:prstGeom>
            <a:noFill/>
            <a:ln w="9525">
              <a:gradFill>
                <a:gsLst>
                  <a:gs pos="0">
                    <a:srgbClr val="023F88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EBF4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1761" y="752832"/>
            <a:ext cx="176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rgbClr val="023F88"/>
                </a:solidFill>
                <a:latin typeface="+mn-ea"/>
              </a:rPr>
              <a:t>탑젤리</a:t>
            </a:r>
            <a:r>
              <a:rPr lang="ko-KR" altLang="en-US" sz="1600" b="1" dirty="0" smtClean="0">
                <a:solidFill>
                  <a:srgbClr val="023F88"/>
                </a:solidFill>
                <a:latin typeface="+mn-ea"/>
              </a:rPr>
              <a:t> 한글 표시</a:t>
            </a:r>
            <a:endParaRPr lang="ko-KR" altLang="en-US" sz="1600" b="1" dirty="0">
              <a:solidFill>
                <a:srgbClr val="023F88"/>
              </a:solidFill>
              <a:latin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334" y="1163399"/>
            <a:ext cx="2237370" cy="16764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56513"/>
            <a:ext cx="2134954" cy="169017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03798"/>
            <a:ext cx="2134954" cy="169017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18" y="3018899"/>
            <a:ext cx="2240402" cy="165997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569</Words>
  <Application>Microsoft Office PowerPoint</Application>
  <PresentationFormat>화면 슬라이드 쇼(16:9)</PresentationFormat>
  <Paragraphs>140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109</cp:revision>
  <cp:lastPrinted>2024-03-13T02:13:15Z</cp:lastPrinted>
  <dcterms:created xsi:type="dcterms:W3CDTF">2024-01-02T07:47:11Z</dcterms:created>
  <dcterms:modified xsi:type="dcterms:W3CDTF">2024-03-21T05:00:45Z</dcterms:modified>
</cp:coreProperties>
</file>