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733" r:id="rId2"/>
    <p:sldId id="732" r:id="rId3"/>
    <p:sldId id="731" r:id="rId4"/>
    <p:sldId id="736" r:id="rId5"/>
    <p:sldId id="735" r:id="rId6"/>
    <p:sldId id="734" r:id="rId7"/>
    <p:sldId id="738" r:id="rId8"/>
    <p:sldId id="737" r:id="rId9"/>
    <p:sldId id="73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사용자" initials="W사" lastIdx="1" clrIdx="0">
    <p:extLst>
      <p:ext uri="{19B8F6BF-5375-455C-9EA6-DF929625EA0E}">
        <p15:presenceInfo xmlns:p15="http://schemas.microsoft.com/office/powerpoint/2012/main" userId="Windows 사용자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0FF"/>
    <a:srgbClr val="404040"/>
    <a:srgbClr val="FFF2CC"/>
    <a:srgbClr val="4DC8E1"/>
    <a:srgbClr val="D93637"/>
    <a:srgbClr val="FD7394"/>
    <a:srgbClr val="988677"/>
    <a:srgbClr val="253340"/>
    <a:srgbClr val="AD7F6E"/>
    <a:srgbClr val="37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40" autoAdjust="0"/>
    <p:restoredTop sz="85797" autoAdjust="0"/>
  </p:normalViewPr>
  <p:slideViewPr>
    <p:cSldViewPr snapToGrid="0">
      <p:cViewPr varScale="1">
        <p:scale>
          <a:sx n="95" d="100"/>
          <a:sy n="95" d="100"/>
        </p:scale>
        <p:origin x="2292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FD73-F359-4C40-A9FA-4B79D06DE926}" type="datetimeFigureOut">
              <a:rPr lang="ko-KR" altLang="en-US" smtClean="0"/>
              <a:t>2024-03-05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7190CF-D20D-4D2E-8511-EC8B043644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2803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7190CF-D20D-4D2E-8511-EC8B043644E8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795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90CF-D20D-4D2E-8511-EC8B043644E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4687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7190CF-D20D-4D2E-8511-EC8B043644E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4536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7078"/>
          <a:stretch/>
        </p:blipFill>
        <p:spPr>
          <a:xfrm>
            <a:off x="-1658" y="6021"/>
            <a:ext cx="9144000" cy="263799"/>
          </a:xfrm>
          <a:prstGeom prst="rect">
            <a:avLst/>
          </a:prstGeom>
        </p:spPr>
      </p:pic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48"/>
          <a:stretch/>
        </p:blipFill>
        <p:spPr>
          <a:xfrm>
            <a:off x="-5" y="269820"/>
            <a:ext cx="9144000" cy="660099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805B68-44DA-447F-8D1C-7F86E2DBB03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7E1BB02-9F77-48C3-A863-94C42E4303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-28956" y="6649412"/>
            <a:ext cx="83440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1050" b="1" dirty="0" smtClean="0">
                <a:solidFill>
                  <a:srgbClr val="FF0000"/>
                </a:solidFill>
                <a:latin typeface="삼성둥근고딕OTF Medium" pitchFamily="34" charset="-127"/>
                <a:ea typeface="삼성둥근고딕OTF Medium" pitchFamily="34" charset="-127"/>
              </a:rPr>
              <a:t>※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본 자료는 사내 </a:t>
            </a:r>
            <a:r>
              <a:rPr lang="ko-KR" altLang="ko-KR" sz="1050" b="1" kern="12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교육용이므로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온라인 매체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(SNS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등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게재 포함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</a:t>
            </a:r>
            <a:r>
              <a:rPr lang="en-US" altLang="ko-KR" sz="1050" b="1" kern="1200" baseline="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고객 설명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광고 자료로 활용 행위는 법으로 금지됨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982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5151"/>
          <a:stretch/>
        </p:blipFill>
        <p:spPr>
          <a:xfrm>
            <a:off x="0" y="0"/>
            <a:ext cx="9144000" cy="1018374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-28956" y="6649412"/>
            <a:ext cx="83440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1050" b="1" dirty="0" smtClean="0">
                <a:solidFill>
                  <a:srgbClr val="FF0000"/>
                </a:solidFill>
                <a:latin typeface="삼성둥근고딕OTF Medium" pitchFamily="34" charset="-127"/>
                <a:ea typeface="삼성둥근고딕OTF Medium" pitchFamily="34" charset="-127"/>
              </a:rPr>
              <a:t>※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본 자료는 사내 </a:t>
            </a:r>
            <a:r>
              <a:rPr lang="ko-KR" altLang="ko-KR" sz="1050" b="1" kern="12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교육용이므로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온라인 매체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(SNS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등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게재 포함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</a:t>
            </a:r>
            <a:r>
              <a:rPr lang="en-US" altLang="ko-KR" sz="1050" b="1" kern="1200" baseline="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고객 설명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광고 자료로 활용 행위는 법으로 금지됨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4486275" y="15905"/>
            <a:ext cx="468919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ko-KR" altLang="en-US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sym typeface="Helvetica"/>
              </a:rPr>
              <a:t>「판매자 교육용」</a:t>
            </a:r>
            <a:r>
              <a:rPr lang="en-US" altLang="ko-KR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sym typeface="Helvetica"/>
              </a:rPr>
              <a:t>,</a:t>
            </a:r>
            <a:r>
              <a:rPr lang="ko-KR" altLang="en-US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sym typeface="Helvetica"/>
              </a:rPr>
              <a:t>「대외비」</a:t>
            </a:r>
            <a:r>
              <a:rPr lang="en-US" altLang="ko-KR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ko-KR" altLang="en-US" sz="1000" b="1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영업개발</a:t>
            </a:r>
            <a:r>
              <a:rPr lang="en-US" altLang="ko-KR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P </a:t>
            </a:r>
            <a:r>
              <a:rPr lang="ko-KR" altLang="en-US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제</a:t>
            </a:r>
            <a:r>
              <a:rPr lang="en-US" altLang="ko-KR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23-087</a:t>
            </a:r>
            <a:r>
              <a:rPr lang="ko-KR" altLang="en-US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호 </a:t>
            </a:r>
            <a:r>
              <a:rPr lang="en-US" altLang="ko-KR" sz="1000" b="1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('23.6.26~'24.6.25) </a:t>
            </a:r>
          </a:p>
        </p:txBody>
      </p:sp>
    </p:spTree>
    <p:extLst>
      <p:ext uri="{BB962C8B-B14F-4D97-AF65-F5344CB8AC3E}">
        <p14:creationId xmlns:p14="http://schemas.microsoft.com/office/powerpoint/2010/main" val="3855223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1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B1805B68-44DA-447F-8D1C-7F86E2DBB03B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2024-03-05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F7E1BB02-9F77-48C3-A863-94C42E430375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12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1" y="1600201"/>
            <a:ext cx="822960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-28956" y="6649412"/>
            <a:ext cx="834401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altLang="ko-KR" sz="1050" b="1" dirty="0" smtClean="0">
                <a:solidFill>
                  <a:srgbClr val="FF0000"/>
                </a:solidFill>
                <a:latin typeface="삼성둥근고딕OTF Medium" pitchFamily="34" charset="-127"/>
                <a:ea typeface="삼성둥근고딕OTF Medium" pitchFamily="34" charset="-127"/>
              </a:rPr>
              <a:t>※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본 자료는 사내 </a:t>
            </a:r>
            <a:r>
              <a:rPr lang="ko-KR" altLang="ko-KR" sz="1050" b="1" kern="12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교육용이므로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온라인 매체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(SNS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등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)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게재 포함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</a:t>
            </a:r>
            <a:r>
              <a:rPr lang="en-US" altLang="ko-KR" sz="1050" b="1" kern="1200" baseline="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고객 설명</a:t>
            </a:r>
            <a:r>
              <a:rPr lang="en-US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, </a:t>
            </a:r>
            <a:r>
              <a:rPr lang="ko-KR" altLang="ko-KR" sz="1050" b="1" kern="1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+mn-cs"/>
              </a:rPr>
              <a:t>광고 자료로 활용 행위는 법으로 금지됨</a:t>
            </a:r>
            <a:endParaRPr lang="ko-KR" altLang="en-US" sz="1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26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79" r:id="rId3"/>
  </p:sldLayoutIdLst>
  <p:timing>
    <p:tnLst>
      <p:par>
        <p:cTn id="1" dur="indefinite" restart="never" nodeType="tmRoot"/>
      </p:par>
    </p:tnLst>
  </p:timing>
  <p:txStyles>
    <p:titleStyle>
      <a:lvl1pPr algn="ctr" defTabSz="893277" rtl="0" eaLnBrk="1" latinLnBrk="1" hangingPunct="1">
        <a:spcBef>
          <a:spcPct val="0"/>
        </a:spcBef>
        <a:buNone/>
        <a:defRPr sz="42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4979" indent="-33497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126" kern="1200">
          <a:solidFill>
            <a:schemeClr val="tx1"/>
          </a:solidFill>
          <a:latin typeface="+mn-lt"/>
          <a:ea typeface="+mn-ea"/>
          <a:cs typeface="+mn-cs"/>
        </a:defRPr>
      </a:lvl1pPr>
      <a:lvl2pPr marL="725788" indent="-279149" algn="l" defTabSz="8932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16597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3pPr>
      <a:lvl4pPr marL="1563235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–"/>
        <a:defRPr sz="1954" kern="1200">
          <a:solidFill>
            <a:schemeClr val="tx1"/>
          </a:solidFill>
          <a:latin typeface="+mn-lt"/>
          <a:ea typeface="+mn-ea"/>
          <a:cs typeface="+mn-cs"/>
        </a:defRPr>
      </a:lvl4pPr>
      <a:lvl5pPr marL="2009874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»"/>
        <a:defRPr sz="1954" kern="1200">
          <a:solidFill>
            <a:schemeClr val="tx1"/>
          </a:solidFill>
          <a:latin typeface="+mn-lt"/>
          <a:ea typeface="+mn-ea"/>
          <a:cs typeface="+mn-cs"/>
        </a:defRPr>
      </a:lvl5pPr>
      <a:lvl6pPr marL="2456513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6pPr>
      <a:lvl7pPr marL="2903151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7pPr>
      <a:lvl8pPr marL="3349790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8pPr>
      <a:lvl9pPr marL="3796429" indent="-223319" algn="l" defTabSz="893277" rtl="0" eaLnBrk="1" latinLnBrk="1" hangingPunct="1">
        <a:spcBef>
          <a:spcPct val="20000"/>
        </a:spcBef>
        <a:buFont typeface="Arial" panose="020B0604020202020204" pitchFamily="34" charset="0"/>
        <a:buChar char="•"/>
        <a:defRPr sz="19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1pPr>
      <a:lvl2pPr marL="446639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2pPr>
      <a:lvl3pPr marL="893277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3pPr>
      <a:lvl4pPr marL="1339916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4pPr>
      <a:lvl5pPr marL="1786555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5pPr>
      <a:lvl6pPr marL="2233193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6pPr>
      <a:lvl7pPr marL="2679832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7pPr>
      <a:lvl8pPr marL="3126471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8pPr>
      <a:lvl9pPr marL="3573109" algn="l" defTabSz="893277" rtl="0" eaLnBrk="1" latinLnBrk="1" hangingPunct="1">
        <a:defRPr sz="17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903" t="12067" r="53760" b="31035"/>
          <a:stretch/>
        </p:blipFill>
        <p:spPr>
          <a:xfrm>
            <a:off x="205370" y="37101"/>
            <a:ext cx="834735" cy="876059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268123" y="907702"/>
            <a:ext cx="8606936" cy="5555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1080000" tIns="0" rIns="0" bIns="0" rtlCol="0" anchor="t" anchorCtr="1">
            <a:noAutofit/>
          </a:bodyPr>
          <a:lstStyle/>
          <a:p>
            <a:pPr algn="ctr" defTabSz="720000">
              <a:lnSpc>
                <a:spcPct val="140000"/>
              </a:lnSpc>
            </a:pPr>
            <a:endParaRPr lang="ko-KR" altLang="en-US" sz="2500" dirty="0" smtClean="0">
              <a:ln>
                <a:solidFill>
                  <a:prstClr val="black">
                    <a:lumMod val="85000"/>
                    <a:lumOff val="15000"/>
                    <a:alpha val="0"/>
                  </a:prstClr>
                </a:solidFill>
              </a:ln>
              <a:solidFill>
                <a:srgbClr val="4C4C4E"/>
              </a:solidFill>
              <a:latin typeface="삼성손글씨OTF Magicpen" pitchFamily="18" charset="-127"/>
              <a:ea typeface="삼성손글씨OTF Magicpen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268123" y="993846"/>
            <a:ext cx="860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□</a:t>
            </a:r>
            <a:r>
              <a:rPr lang="en-US" altLang="ko-KR" sz="2000" spc="-100" dirty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 </a:t>
            </a:r>
            <a:r>
              <a:rPr lang="ko-KR" altLang="en-US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대한민국 최대</a:t>
            </a:r>
            <a:r>
              <a:rPr lang="en-US" altLang="ko-KR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, </a:t>
            </a:r>
            <a:r>
              <a:rPr lang="ko-KR" altLang="en-US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최고의 </a:t>
            </a:r>
            <a:r>
              <a:rPr lang="en-US" altLang="ko-KR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‘</a:t>
            </a:r>
            <a:r>
              <a:rPr lang="ko-KR" altLang="en-US" sz="2000" spc="-100" dirty="0" err="1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아쿠아</a:t>
            </a:r>
            <a:r>
              <a:rPr lang="ko-KR" altLang="en-US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 </a:t>
            </a:r>
            <a:r>
              <a:rPr lang="ko-KR" altLang="en-US" sz="2000" spc="-100" dirty="0" err="1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어트랙션</a:t>
            </a:r>
            <a:r>
              <a:rPr lang="en-US" altLang="ko-KR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’ </a:t>
            </a:r>
            <a:r>
              <a:rPr lang="ko-KR" altLang="en-US" sz="2000" spc="-100" dirty="0" err="1" smtClean="0">
                <a:solidFill>
                  <a:srgbClr val="1010FF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케리비안베이</a:t>
            </a:r>
            <a:r>
              <a:rPr lang="ko-KR" altLang="en-US" sz="2000" spc="-100" dirty="0" smtClean="0">
                <a:solidFill>
                  <a:srgbClr val="1010FF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 </a:t>
            </a:r>
            <a:r>
              <a:rPr lang="en-US" altLang="ko-KR" sz="2000" spc="-100" dirty="0" smtClean="0">
                <a:solidFill>
                  <a:srgbClr val="1010FF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50% </a:t>
            </a:r>
            <a:r>
              <a:rPr lang="ko-KR" altLang="en-US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할인쿠폰 제공</a:t>
            </a:r>
            <a:r>
              <a:rPr lang="en-US" altLang="ko-KR" sz="2000" spc="-100" dirty="0" smtClean="0">
                <a:solidFill>
                  <a:prstClr val="black"/>
                </a:solidFill>
                <a:latin typeface="삼성긴고딕OTF Bold" panose="020B0600000101010101" pitchFamily="34" charset="-127"/>
                <a:ea typeface="삼성긴고딕OTF Bold" panose="020B0600000101010101" pitchFamily="34" charset="-127"/>
              </a:rPr>
              <a:t>!</a:t>
            </a:r>
            <a:endParaRPr lang="en-US" altLang="ko-KR" sz="2000" spc="-100" dirty="0">
              <a:solidFill>
                <a:prstClr val="black"/>
              </a:solidFill>
              <a:latin typeface="삼성긴고딕OTF Bold" panose="020B0600000101010101" pitchFamily="34" charset="-127"/>
              <a:ea typeface="삼성긴고딕OTF Bold" panose="020B0600000101010101" pitchFamily="34" charset="-127"/>
            </a:endParaRPr>
          </a:p>
        </p:txBody>
      </p:sp>
      <p:pic>
        <p:nvPicPr>
          <p:cNvPr id="32" name="Picture 17" descr="D:\png2\화살표\na_h24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0800000">
            <a:off x="6397511" y="4821370"/>
            <a:ext cx="1785102" cy="664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직사각형 37"/>
          <p:cNvSpPr/>
          <p:nvPr/>
        </p:nvSpPr>
        <p:spPr>
          <a:xfrm>
            <a:off x="952454" y="1543729"/>
            <a:ext cx="47526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1600" dirty="0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고객대상 </a:t>
            </a:r>
            <a:r>
              <a:rPr lang="ko-KR" altLang="en-US" sz="1600" dirty="0" err="1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캐리비안베이</a:t>
            </a:r>
            <a:r>
              <a:rPr lang="ko-KR" altLang="en-US" sz="1600" dirty="0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입장권 </a:t>
            </a:r>
            <a:r>
              <a:rPr lang="en-US" altLang="ko-KR" sz="1600" dirty="0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50% </a:t>
            </a:r>
            <a:r>
              <a:rPr lang="ko-KR" altLang="en-US" sz="1600" dirty="0" smtClean="0">
                <a:solidFill>
                  <a:schemeClr val="tx1">
                    <a:lumMod val="75000"/>
                  </a:schemeClr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할인</a:t>
            </a:r>
            <a:endParaRPr lang="en-US" altLang="ko-KR" dirty="0">
              <a:solidFill>
                <a:schemeClr val="tx1">
                  <a:lumMod val="75000"/>
                </a:schemeClr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1180222" y="180685"/>
            <a:ext cx="77723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6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「</a:t>
            </a:r>
            <a:r>
              <a:rPr lang="en-US" altLang="ko-KR" sz="26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6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林</a:t>
            </a:r>
            <a:r>
              <a:rPr lang="ko-KR" altLang="en-US" sz="2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」</a:t>
            </a:r>
            <a:r>
              <a:rPr lang="en-US" altLang="ko-KR" sz="26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</a:t>
            </a:r>
            <a:r>
              <a:rPr lang="ko-KR" altLang="en-US" sz="2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 가정의 달 맞이 관계사 제휴서비스 오픈</a:t>
            </a:r>
            <a:r>
              <a:rPr lang="en-US" altLang="ko-KR" sz="2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455" y="1985913"/>
            <a:ext cx="2266950" cy="432435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8" b="12554"/>
          <a:stretch/>
        </p:blipFill>
        <p:spPr>
          <a:xfrm>
            <a:off x="3438116" y="1985913"/>
            <a:ext cx="2266950" cy="4322996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>
          <a:xfrm>
            <a:off x="5887917" y="2333776"/>
            <a:ext cx="294689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① 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월은 로우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미들시즌으로 구분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비교적 저렴하게 이용 가능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endParaRPr lang="en-US" altLang="ko-KR" sz="100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② 사람이 북적거리지 않아서 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여유롭게 </a:t>
            </a:r>
            <a:r>
              <a:rPr lang="ko-KR" altLang="en-US" sz="160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즐길수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있음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endParaRPr lang="en-US" altLang="ko-KR" sz="100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③ 특별한 공연인 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[</a:t>
            </a:r>
            <a:r>
              <a:rPr lang="ko-KR" altLang="en-US" sz="160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마르카리베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]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를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5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 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21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일까지 무료 관람 가능</a:t>
            </a:r>
            <a:endParaRPr lang="en-US" altLang="ko-KR" sz="160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endParaRPr lang="en-US" altLang="ko-KR" sz="100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④ 빨라지는 초여름으로 인해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5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월에 즐기기에도 최적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en-US" altLang="ko-KR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11211" y="5579238"/>
            <a:ext cx="26532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제휴카드 </a:t>
            </a:r>
            <a:r>
              <a:rPr lang="en-US" altLang="ko-KR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No, </a:t>
            </a:r>
            <a:r>
              <a:rPr lang="ko-KR" altLang="en-US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인원제한 </a:t>
            </a:r>
            <a:r>
              <a:rPr lang="en-US" altLang="ko-KR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</a:t>
            </a:r>
          </a:p>
          <a:p>
            <a:pPr algn="ctr"/>
            <a:r>
              <a:rPr lang="en-US" altLang="ko-KR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ko-KR" altLang="en-US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오직 </a:t>
            </a:r>
            <a:r>
              <a:rPr lang="en-US" altLang="ko-KR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고객만 가능</a:t>
            </a:r>
            <a:r>
              <a:rPr lang="en-US" altLang="ko-KR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en-US" altLang="ko-KR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930028" y="1873867"/>
            <a:ext cx="2779297" cy="313470"/>
          </a:xfrm>
          <a:prstGeom prst="roundRect">
            <a:avLst>
              <a:gd name="adj" fmla="val 44678"/>
            </a:avLst>
          </a:prstGeom>
          <a:solidFill>
            <a:schemeClr val="tx2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858310" y="1882283"/>
            <a:ext cx="29468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60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캐리비안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베이 </a:t>
            </a:r>
            <a:r>
              <a:rPr lang="en-US" altLang="ko-KR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</a:t>
            </a:r>
            <a:r>
              <a:rPr lang="ko-KR" altLang="en-US" sz="16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월이 특별한 이유</a:t>
            </a:r>
            <a:endParaRPr lang="en-US" altLang="ko-KR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1851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85229"/>
            <a:ext cx="834735" cy="876059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1046223" y="344454"/>
            <a:ext cx="809777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</a:t>
            </a:r>
            <a:r>
              <a:rPr lang="ko-KR" altLang="en-US" sz="26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당사최초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7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전국에서 </a:t>
            </a:r>
            <a:r>
              <a:rPr lang="ko-KR" altLang="en-US" sz="26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사용가능한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제휴서비스 탑재</a:t>
            </a:r>
            <a:r>
              <a:rPr lang="en-US" altLang="ko-KR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endParaRPr lang="en-US" altLang="ko-KR" sz="26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78655" y="1001543"/>
            <a:ext cx="2294207" cy="5581913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88" y="1156078"/>
            <a:ext cx="2001620" cy="5264261"/>
          </a:xfrm>
          <a:prstGeom prst="rect">
            <a:avLst/>
          </a:prstGeom>
        </p:spPr>
      </p:pic>
      <p:sp>
        <p:nvSpPr>
          <p:cNvPr id="53" name="모서리가 둥근 직사각형 52"/>
          <p:cNvSpPr/>
          <p:nvPr/>
        </p:nvSpPr>
        <p:spPr>
          <a:xfrm>
            <a:off x="2992901" y="997250"/>
            <a:ext cx="5849648" cy="4147373"/>
          </a:xfrm>
          <a:prstGeom prst="roundRect">
            <a:avLst>
              <a:gd name="adj" fmla="val 1475"/>
            </a:avLst>
          </a:prstGeom>
          <a:solidFill>
            <a:schemeClr val="accent6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6">
                <a:lumMod val="60000"/>
                <a:lumOff val="40000"/>
              </a:schemeClr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4691828" y="997251"/>
            <a:ext cx="2532938" cy="400110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000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 </a:t>
            </a:r>
            <a:r>
              <a:rPr lang="en-US" altLang="ko-KR" sz="2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CGV </a:t>
            </a:r>
            <a:r>
              <a:rPr lang="ko-KR" altLang="en-US" sz="2000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반값 할인쿠폰★ </a:t>
            </a:r>
            <a:endParaRPr lang="en-US" altLang="ko-KR" sz="2000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2992901" y="1474797"/>
            <a:ext cx="58496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제휴서비스는 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RC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의 </a:t>
            </a:r>
            <a:r>
              <a:rPr lang="ko-KR" altLang="en-US" sz="20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고객터치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주력 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Tool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로 자리매김</a:t>
            </a:r>
            <a:endParaRPr lang="en-US" altLang="ko-KR" sz="20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>
              <a:defRPr/>
            </a:pPr>
            <a:r>
              <a:rPr lang="en-US" altLang="ko-KR" sz="2000" spc="-5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→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 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고객은 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컨텐츠 </a:t>
            </a:r>
            <a:r>
              <a:rPr lang="ko-KR" altLang="en-US" sz="2000" spc="-5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중 제휴서비스를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가장 선호</a:t>
            </a:r>
            <a:endParaRPr lang="en-US" altLang="ko-KR" sz="20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3002949" y="2336170"/>
            <a:ext cx="5849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spc="-50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왜</a:t>
            </a:r>
            <a:r>
              <a:rPr lang="en-US" altLang="ko-KR" sz="28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CGV </a:t>
            </a:r>
            <a:r>
              <a:rPr lang="ko-KR" altLang="en-US" sz="28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일까요</a:t>
            </a:r>
            <a:r>
              <a:rPr lang="en-US" altLang="ko-KR" sz="28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?</a:t>
            </a:r>
          </a:p>
        </p:txBody>
      </p:sp>
      <p:sp>
        <p:nvSpPr>
          <p:cNvPr id="57" name="직사각형 56"/>
          <p:cNvSpPr/>
          <p:nvPr/>
        </p:nvSpPr>
        <p:spPr>
          <a:xfrm>
            <a:off x="3004625" y="3038298"/>
            <a:ext cx="58496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① 전국 단위의 영화관으로 對고객 터치 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Tool</a:t>
            </a:r>
            <a:endParaRPr lang="en-US" altLang="ko-KR" sz="2000" spc="-50" dirty="0" smtClean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>
              <a:spcAft>
                <a:spcPts val="600"/>
              </a:spcAft>
              <a:defRPr/>
            </a:pP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② </a:t>
            </a:r>
            <a:r>
              <a:rPr lang="en-US" altLang="ko-KR" sz="20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7</a:t>
            </a:r>
            <a:r>
              <a:rPr lang="ko-KR" altLang="en-US" sz="20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월은 영화업계 </a:t>
            </a:r>
            <a:r>
              <a:rPr lang="ko-KR" altLang="en-US" sz="2000" spc="-50" dirty="0" err="1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초성수기</a:t>
            </a:r>
            <a:r>
              <a:rPr lang="ko-KR" altLang="en-US" sz="20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로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고객 만족도 高</a:t>
            </a:r>
            <a:endParaRPr lang="en-US" altLang="ko-KR" sz="20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>
              <a:defRPr/>
            </a:pP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③ </a:t>
            </a:r>
            <a:r>
              <a:rPr lang="ko-KR" altLang="en-US" sz="20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보험료계산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20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고객등록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2000" spc="-50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보장분석</a:t>
            </a:r>
            <a:r>
              <a:rPr lang="ko-KR" altLang="en-US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等 </a:t>
            </a:r>
            <a:r>
              <a:rPr lang="ko-KR" altLang="en-US" sz="20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조건없이 </a:t>
            </a:r>
            <a:endParaRPr lang="en-US" altLang="ko-KR" sz="2000" spc="-50" dirty="0" smtClean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>
              <a:defRPr/>
            </a:pPr>
            <a:r>
              <a:rPr lang="en-US" altLang="ko-KR" sz="2000" spc="-5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0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</a:t>
            </a:r>
            <a:r>
              <a:rPr lang="en-US" altLang="ko-KR" sz="2000" spc="-13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RC</a:t>
            </a:r>
            <a:r>
              <a:rPr lang="ko-KR" altLang="en-US" sz="2000" spc="-13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가 알림만 고객에게 보내면 누구나 할인쿠폰 다운</a:t>
            </a:r>
            <a:endParaRPr lang="en-US" altLang="ko-KR" sz="2000" spc="-13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>
              <a:defRPr/>
            </a:pPr>
            <a:r>
              <a:rPr lang="en-US" altLang="ko-KR" sz="1000" spc="-13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    </a:t>
            </a:r>
          </a:p>
          <a:p>
            <a:pPr>
              <a:defRPr/>
            </a:pPr>
            <a:r>
              <a:rPr lang="en-US" altLang="ko-KR" sz="1600" spc="-130" dirty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600" spc="-13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 </a:t>
            </a:r>
            <a:r>
              <a:rPr lang="ko-KR" altLang="en-US" sz="2400" i="1" u="sng" spc="-1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⇒ 하지만 선착순 </a:t>
            </a:r>
            <a:r>
              <a:rPr lang="en-US" altLang="ko-KR" sz="2400" i="1" u="sng" spc="-1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3</a:t>
            </a:r>
            <a:r>
              <a:rPr lang="ko-KR" altLang="en-US" sz="2400" i="1" u="sng" spc="-1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만명만 다운 가능하다</a:t>
            </a:r>
            <a:r>
              <a:rPr lang="en-US" altLang="ko-KR" sz="2400" i="1" u="sng" spc="-13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2961079" y="5228589"/>
            <a:ext cx="5881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7</a:t>
            </a:r>
            <a:r>
              <a:rPr lang="ko-KR" altLang="en-US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 </a:t>
            </a:r>
            <a:r>
              <a:rPr lang="en-US" altLang="ko-KR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활용 고객 터치 </a:t>
            </a:r>
            <a:r>
              <a:rPr lang="en-US" altLang="ko-KR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Process</a:t>
            </a:r>
          </a:p>
        </p:txBody>
      </p:sp>
      <p:sp>
        <p:nvSpPr>
          <p:cNvPr id="59" name="모서리가 둥근 직사각형 58"/>
          <p:cNvSpPr/>
          <p:nvPr/>
        </p:nvSpPr>
        <p:spPr>
          <a:xfrm>
            <a:off x="3023045" y="5622170"/>
            <a:ext cx="1217358" cy="820142"/>
          </a:xfrm>
          <a:prstGeom prst="roundRect">
            <a:avLst>
              <a:gd name="adj" fmla="val 2073"/>
            </a:avLst>
          </a:prstGeom>
          <a:noFill/>
          <a:ln w="28575">
            <a:solidFill>
              <a:srgbClr val="4DC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CGV </a:t>
            </a:r>
            <a:br>
              <a:rPr lang="en-US" altLang="ko-KR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</a:br>
            <a:r>
              <a:rPr lang="ko-KR" altLang="en-US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쿠폰 발송 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0" name="모서리가 둥근 직사각형 59"/>
          <p:cNvSpPr/>
          <p:nvPr/>
        </p:nvSpPr>
        <p:spPr>
          <a:xfrm>
            <a:off x="4557094" y="5622170"/>
            <a:ext cx="1217358" cy="820142"/>
          </a:xfrm>
          <a:prstGeom prst="roundRect">
            <a:avLst>
              <a:gd name="adj" fmla="val 2073"/>
            </a:avLst>
          </a:prstGeom>
          <a:noFill/>
          <a:ln w="28575">
            <a:solidFill>
              <a:srgbClr val="4DC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lang="en-US" altLang="ko-KR" sz="1400" dirty="0" smtClean="0">
              <a:solidFill>
                <a:prstClr val="black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algn="ctr">
              <a:defRPr/>
            </a:pPr>
            <a:r>
              <a:rPr lang="ko-KR" altLang="en-US" sz="1400" dirty="0" smtClean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보톡스 </a:t>
            </a:r>
            <a:r>
              <a:rPr lang="en-US" altLang="ko-KR" sz="1400" dirty="0" smtClean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dirty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/>
            </a:r>
            <a:br>
              <a:rPr lang="en-US" altLang="ko-KR" sz="1400" dirty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</a:br>
            <a:r>
              <a:rPr lang="ko-KR" altLang="en-US" sz="1400" spc="-200" dirty="0" smtClean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 </a:t>
            </a:r>
            <a:r>
              <a:rPr lang="ko-KR" altLang="en-US" sz="1400" spc="-200" dirty="0" err="1" smtClean="0">
                <a:solidFill>
                  <a:prstClr val="black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셀프등록</a:t>
            </a:r>
            <a:endParaRPr lang="ko-KR" altLang="en-US" sz="1400" spc="-200" dirty="0">
              <a:solidFill>
                <a:prstClr val="black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1" name="모서리가 둥근 직사각형 60"/>
          <p:cNvSpPr/>
          <p:nvPr/>
        </p:nvSpPr>
        <p:spPr>
          <a:xfrm>
            <a:off x="6091143" y="5622170"/>
            <a:ext cx="1217358" cy="820142"/>
          </a:xfrm>
          <a:prstGeom prst="roundRect">
            <a:avLst>
              <a:gd name="adj" fmla="val 2073"/>
            </a:avLst>
          </a:prstGeom>
          <a:noFill/>
          <a:ln w="28575">
            <a:solidFill>
              <a:srgbClr val="4DC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400" dirty="0" err="1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상품친숙</a:t>
            </a:r>
            <a:r>
              <a:rPr lang="en-US" altLang="ko-KR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/>
            </a:r>
            <a:br>
              <a:rPr lang="en-US" altLang="ko-KR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</a:br>
            <a:r>
              <a:rPr lang="ko-KR" altLang="en-US" sz="1400" dirty="0" smtClean="0">
                <a:solidFill>
                  <a:schemeClr val="tx1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자료 발송</a:t>
            </a:r>
            <a:endParaRPr kumimoji="0" lang="ko-KR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2" name="모서리가 둥근 직사각형 61"/>
          <p:cNvSpPr/>
          <p:nvPr/>
        </p:nvSpPr>
        <p:spPr>
          <a:xfrm>
            <a:off x="7625191" y="5630738"/>
            <a:ext cx="1217358" cy="820142"/>
          </a:xfrm>
          <a:prstGeom prst="roundRect">
            <a:avLst>
              <a:gd name="adj" fmla="val 2073"/>
            </a:avLst>
          </a:prstGeom>
          <a:noFill/>
          <a:ln w="28575">
            <a:solidFill>
              <a:srgbClr val="4DC8E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제안 및 체결</a:t>
            </a:r>
            <a:endParaRPr kumimoji="0" lang="en-US" altLang="ko-KR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2999600" y="5616762"/>
            <a:ext cx="1250850" cy="3117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친숙터치</a:t>
            </a:r>
            <a:endParaRPr lang="ko-KR" altLang="en-US" sz="200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4" name="모서리가 둥근 직사각형 63"/>
          <p:cNvSpPr/>
          <p:nvPr/>
        </p:nvSpPr>
        <p:spPr>
          <a:xfrm>
            <a:off x="4547045" y="5620690"/>
            <a:ext cx="1250850" cy="3117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고객등록</a:t>
            </a:r>
            <a:endParaRPr lang="ko-KR" altLang="en-US" sz="200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5" name="모서리가 둥근 직사각형 64"/>
          <p:cNvSpPr/>
          <p:nvPr/>
        </p:nvSpPr>
        <p:spPr>
          <a:xfrm>
            <a:off x="6076066" y="5622367"/>
            <a:ext cx="1250850" cy="3117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상품제안</a:t>
            </a:r>
            <a:endParaRPr lang="ko-KR" altLang="en-US" sz="200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6" name="모서리가 둥근 직사각형 65"/>
          <p:cNvSpPr/>
          <p:nvPr/>
        </p:nvSpPr>
        <p:spPr>
          <a:xfrm>
            <a:off x="7615133" y="5624043"/>
            <a:ext cx="1250850" cy="31178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고객방문</a:t>
            </a:r>
            <a:endParaRPr lang="ko-KR" altLang="en-US" sz="200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7" name="오른쪽 화살표 66"/>
          <p:cNvSpPr/>
          <p:nvPr/>
        </p:nvSpPr>
        <p:spPr>
          <a:xfrm>
            <a:off x="4230619" y="5882491"/>
            <a:ext cx="351055" cy="498099"/>
          </a:xfrm>
          <a:prstGeom prst="rightArrow">
            <a:avLst/>
          </a:prstGeom>
          <a:solidFill>
            <a:srgbClr val="4DC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8" name="오른쪽 화살표 67"/>
          <p:cNvSpPr/>
          <p:nvPr/>
        </p:nvSpPr>
        <p:spPr>
          <a:xfrm>
            <a:off x="5759641" y="5894216"/>
            <a:ext cx="351055" cy="498099"/>
          </a:xfrm>
          <a:prstGeom prst="rightArrow">
            <a:avLst/>
          </a:prstGeom>
          <a:solidFill>
            <a:srgbClr val="4DC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9" name="오른쪽 화살표 68"/>
          <p:cNvSpPr/>
          <p:nvPr/>
        </p:nvSpPr>
        <p:spPr>
          <a:xfrm>
            <a:off x="7298710" y="5905942"/>
            <a:ext cx="351055" cy="498099"/>
          </a:xfrm>
          <a:prstGeom prst="rightArrow">
            <a:avLst/>
          </a:prstGeom>
          <a:solidFill>
            <a:srgbClr val="4DC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8683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모서리가 둥근 직사각형 35"/>
          <p:cNvSpPr/>
          <p:nvPr/>
        </p:nvSpPr>
        <p:spPr>
          <a:xfrm>
            <a:off x="4994356" y="1428010"/>
            <a:ext cx="3838145" cy="1388921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30" name="모서리가 둥근 직사각형 29"/>
          <p:cNvSpPr/>
          <p:nvPr/>
        </p:nvSpPr>
        <p:spPr>
          <a:xfrm>
            <a:off x="200966" y="1403705"/>
            <a:ext cx="4602145" cy="5198062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48" name="그림 47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85229"/>
            <a:ext cx="834735" cy="876059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1046224" y="314310"/>
            <a:ext cx="7896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★★ 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더 강력하고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더 새로워진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제휴서비스 탑재</a:t>
            </a:r>
            <a:r>
              <a:rPr lang="en-US" altLang="ko-KR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600" spc="-50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★★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endParaRPr lang="en-US" altLang="ko-KR" sz="26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8208" y="1499134"/>
            <a:ext cx="2104323" cy="5035141"/>
          </a:xfrm>
          <a:prstGeom prst="rect">
            <a:avLst/>
          </a:prstGeom>
          <a:ln w="6350">
            <a:solidFill>
              <a:schemeClr val="accent5">
                <a:lumMod val="60000"/>
                <a:lumOff val="40000"/>
              </a:schemeClr>
            </a:solidFill>
          </a:ln>
        </p:spPr>
      </p:pic>
      <p:graphicFrame>
        <p:nvGraphicFramePr>
          <p:cNvPr id="31" name="표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298282"/>
              </p:ext>
            </p:extLst>
          </p:nvPr>
        </p:nvGraphicFramePr>
        <p:xfrm>
          <a:off x="4939896" y="4526395"/>
          <a:ext cx="4002917" cy="17441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3201">
                  <a:extLst>
                    <a:ext uri="{9D8B030D-6E8A-4147-A177-3AD203B41FA5}">
                      <a16:colId xmlns:a16="http://schemas.microsoft.com/office/drawing/2014/main" val="1849353609"/>
                    </a:ext>
                  </a:extLst>
                </a:gridCol>
                <a:gridCol w="1311690">
                  <a:extLst>
                    <a:ext uri="{9D8B030D-6E8A-4147-A177-3AD203B41FA5}">
                      <a16:colId xmlns:a16="http://schemas.microsoft.com/office/drawing/2014/main" val="1565467429"/>
                    </a:ext>
                  </a:extLst>
                </a:gridCol>
                <a:gridCol w="1668026">
                  <a:extLst>
                    <a:ext uri="{9D8B030D-6E8A-4147-A177-3AD203B41FA5}">
                      <a16:colId xmlns:a16="http://schemas.microsoft.com/office/drawing/2014/main" val="1220042332"/>
                    </a:ext>
                  </a:extLst>
                </a:gridCol>
              </a:tblGrid>
              <a:tr h="1912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구분</a:t>
                      </a:r>
                      <a:endParaRPr lang="ko-KR" altLang="en-US" sz="1600" b="1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7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월</a:t>
                      </a:r>
                      <a:endParaRPr lang="ko-KR" altLang="en-US" sz="1600" b="1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8</a:t>
                      </a:r>
                      <a:r>
                        <a:rPr lang="ko-KR" altLang="en-US" sz="1600" b="1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월</a:t>
                      </a:r>
                      <a:endParaRPr lang="ko-KR" altLang="en-US" sz="1600" b="1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79421"/>
                  </a:ext>
                </a:extLst>
              </a:tr>
              <a:tr h="43350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영화관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CGV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CGV+</a:t>
                      </a:r>
                      <a:r>
                        <a:rPr lang="ko-KR" altLang="en-US" sz="1600" dirty="0" err="1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롯데시네마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640783"/>
                  </a:ext>
                </a:extLst>
              </a:tr>
              <a:tr h="29878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쿠폰수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3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만장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5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만장</a:t>
                      </a:r>
                      <a:endParaRPr lang="en-US" altLang="ko-KR" sz="1600" dirty="0" smtClean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4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(CGV</a:t>
                      </a:r>
                      <a:r>
                        <a:rPr lang="en-US" altLang="ko-KR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 2.5</a:t>
                      </a:r>
                      <a:r>
                        <a:rPr lang="ko-KR" altLang="en-US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만 </a:t>
                      </a:r>
                      <a:endParaRPr lang="en-US" altLang="ko-KR" sz="1400" baseline="0" dirty="0" smtClean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+ </a:t>
                      </a:r>
                    </a:p>
                    <a:p>
                      <a:pPr algn="ctr" latinLnBrk="1"/>
                      <a:r>
                        <a:rPr lang="ko-KR" altLang="en-US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롯데 </a:t>
                      </a:r>
                      <a:r>
                        <a:rPr lang="en-US" altLang="ko-KR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2.5</a:t>
                      </a:r>
                      <a:r>
                        <a:rPr lang="ko-KR" altLang="en-US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만</a:t>
                      </a:r>
                      <a:r>
                        <a:rPr lang="en-US" altLang="ko-KR" sz="1400" baseline="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)</a:t>
                      </a:r>
                      <a:endParaRPr lang="ko-KR" altLang="en-US" sz="14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081844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0" y="756727"/>
            <a:ext cx="9284677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     </a:t>
            </a:r>
            <a:r>
              <a:rPr lang="ko-KR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영화관 </a:t>
            </a:r>
            <a:r>
              <a:rPr lang="ko-KR" altLang="ko-KR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제휴 추가 신설로 </a:t>
            </a:r>
            <a:r>
              <a:rPr lang="ko-KR" altLang="en-US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고객 </a:t>
            </a:r>
            <a:r>
              <a:rPr lang="ko-KR" altLang="ko-KR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선택폭 추가</a:t>
            </a:r>
            <a:r>
              <a:rPr lang="en-US" altLang="ko-KR" sz="2000" b="1" dirty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,  </a:t>
            </a:r>
            <a:r>
              <a:rPr lang="ko-KR" altLang="ko-KR" sz="2400" b="1" dirty="0" err="1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수혜폭</a:t>
            </a:r>
            <a:r>
              <a:rPr lang="ko-KR" altLang="ko-KR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확대</a:t>
            </a:r>
            <a:r>
              <a:rPr lang="en-US" altLang="ko-KR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sz="2000" b="1" dirty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→ </a:t>
            </a:r>
            <a:r>
              <a:rPr lang="ko-KR" altLang="en-US" sz="2000" b="1" dirty="0" err="1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친숙터치</a:t>
            </a:r>
            <a:r>
              <a:rPr lang="ko-KR" altLang="en-US" sz="2000" b="1" dirty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강화</a:t>
            </a:r>
            <a:endParaRPr lang="ko-KR" altLang="ko-KR" sz="2000" b="1" dirty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4994356" y="1454296"/>
            <a:ext cx="3838145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en-US" altLang="ko-KR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7</a:t>
            </a:r>
            <a:r>
              <a:rPr lang="ko-KR" altLang="en-US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월 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영화할인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제휴서비스는 </a:t>
            </a:r>
            <a:endParaRPr lang="en-US" altLang="ko-KR" sz="2000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RC</a:t>
            </a:r>
            <a:r>
              <a:rPr lang="ko-KR" altLang="en-US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의 </a:t>
            </a:r>
            <a:r>
              <a:rPr lang="ko-KR" altLang="en-US" sz="2000" b="1" dirty="0" err="1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친숙터치</a:t>
            </a:r>
            <a:r>
              <a:rPr lang="ko-KR" altLang="en-US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확고한 툴로 </a:t>
            </a:r>
            <a:endParaRPr lang="en-US" altLang="ko-KR" sz="2000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 algn="ctr">
              <a:lnSpc>
                <a:spcPct val="130000"/>
              </a:lnSpc>
            </a:pP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고객 </a:t>
            </a:r>
            <a:r>
              <a:rPr lang="ko-KR" altLang="en-US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조회수 </a:t>
            </a:r>
            <a:r>
              <a:rPr lang="en-US" altLang="ko-KR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26</a:t>
            </a:r>
            <a:r>
              <a:rPr lang="ko-KR" altLang="en-US" sz="2400" b="1" dirty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만↑</a:t>
            </a:r>
            <a:r>
              <a:rPr lang="ko-KR" altLang="en-US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달성</a:t>
            </a:r>
            <a:r>
              <a:rPr lang="en-US" altLang="ko-KR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(</a:t>
            </a:r>
            <a:r>
              <a:rPr lang="ko-KR" altLang="en-US" sz="2000" b="1" dirty="0" err="1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기네스</a:t>
            </a:r>
            <a:r>
              <a:rPr lang="en-US" altLang="ko-KR" sz="2000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)</a:t>
            </a:r>
            <a:endParaRPr lang="ko-KR" altLang="ko-KR" sz="2000" b="1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178894" y="3251140"/>
            <a:ext cx="4002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열화와 같은 성원에 </a:t>
            </a:r>
            <a:endParaRPr lang="en-US" altLang="ko-KR" sz="2400" spc="-5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/>
            <a:r>
              <a:rPr lang="ko-KR" altLang="en-US" sz="2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한번 더 준비했습니다</a:t>
            </a:r>
            <a:endParaRPr lang="ko-KR" altLang="en-US" sz="2400" dirty="0"/>
          </a:p>
        </p:txBody>
      </p:sp>
      <p:sp>
        <p:nvSpPr>
          <p:cNvPr id="11" name="직사각형 10"/>
          <p:cNvSpPr/>
          <p:nvPr/>
        </p:nvSpPr>
        <p:spPr>
          <a:xfrm>
            <a:off x="4829037" y="6278846"/>
            <a:ext cx="41134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※ 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할인쿠폰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6,000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매한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곳만 다운 및 활용 가능 </a:t>
            </a:r>
            <a:endParaRPr lang="ko-KR" altLang="en-US" sz="1400" dirty="0"/>
          </a:p>
        </p:txBody>
      </p:sp>
      <p:sp>
        <p:nvSpPr>
          <p:cNvPr id="37" name="직사각형 36"/>
          <p:cNvSpPr/>
          <p:nvPr/>
        </p:nvSpPr>
        <p:spPr>
          <a:xfrm>
            <a:off x="1722311" y="2655348"/>
            <a:ext cx="664651" cy="2698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/>
          <p:cNvSpPr/>
          <p:nvPr/>
        </p:nvSpPr>
        <p:spPr>
          <a:xfrm>
            <a:off x="3977831" y="2655348"/>
            <a:ext cx="664651" cy="2698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98" y="1499133"/>
            <a:ext cx="2104325" cy="5035141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40" name="직사각형 39"/>
          <p:cNvSpPr/>
          <p:nvPr/>
        </p:nvSpPr>
        <p:spPr>
          <a:xfrm>
            <a:off x="1774425" y="2665943"/>
            <a:ext cx="664651" cy="26989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80" y="3069078"/>
            <a:ext cx="375308" cy="10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7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200966" y="1296237"/>
            <a:ext cx="2451799" cy="5305530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85229"/>
            <a:ext cx="834735" cy="876059"/>
          </a:xfrm>
          <a:prstGeom prst="rect">
            <a:avLst/>
          </a:prstGeom>
        </p:spPr>
      </p:pic>
      <p:sp>
        <p:nvSpPr>
          <p:cNvPr id="19" name="직사각형 18"/>
          <p:cNvSpPr/>
          <p:nvPr/>
        </p:nvSpPr>
        <p:spPr>
          <a:xfrm>
            <a:off x="1046224" y="314310"/>
            <a:ext cx="7896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★★ </a:t>
            </a:r>
            <a:r>
              <a:rPr lang="ko-KR" altLang="en-US" sz="26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당사최초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이마트 제휴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</a:t>
            </a:r>
            <a:r>
              <a:rPr lang="ko-KR" altLang="en-US" sz="26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파격혜택을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드립니다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★★ </a:t>
            </a:r>
            <a:endParaRPr lang="en-US" altLang="ko-KR" sz="2600" spc="-5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>
              <a:defRPr/>
            </a:pPr>
            <a:r>
              <a:rPr lang="en-US" altLang="ko-KR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높아진 </a:t>
            </a:r>
            <a:r>
              <a:rPr lang="ko-KR" altLang="en-US" sz="2400" spc="-50" dirty="0" err="1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밥상물가</a:t>
            </a:r>
            <a:r>
              <a:rPr lang="en-US" altLang="ko-KR" sz="2400" spc="-50" dirty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걱정 </a:t>
            </a:r>
            <a:r>
              <a:rPr lang="en-US" altLang="ko-KR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No~!, 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추석맞이 </a:t>
            </a:r>
            <a:r>
              <a:rPr lang="en-US" altLang="ko-KR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RC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가 드리는 </a:t>
            </a:r>
            <a:r>
              <a:rPr lang="ko-KR" altLang="en-US" sz="2400" spc="-50" dirty="0" err="1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역대급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선물</a:t>
            </a:r>
            <a:r>
              <a:rPr lang="en-US" altLang="ko-KR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</a:t>
            </a:r>
            <a:r>
              <a:rPr lang="ko-KR" altLang="en-US" sz="24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endParaRPr lang="en-US" altLang="ko-KR" sz="2400" spc="-50" dirty="0" smtClean="0">
              <a:solidFill>
                <a:srgbClr val="C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8" y="1371518"/>
            <a:ext cx="2187784" cy="515496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3122">
            <a:off x="2889907" y="1691477"/>
            <a:ext cx="2381250" cy="1304925"/>
          </a:xfrm>
          <a:prstGeom prst="rect">
            <a:avLst/>
          </a:prstGeom>
        </p:spPr>
      </p:pic>
      <p:sp>
        <p:nvSpPr>
          <p:cNvPr id="25" name="모서리가 둥근 직사각형 24"/>
          <p:cNvSpPr/>
          <p:nvPr/>
        </p:nvSpPr>
        <p:spPr>
          <a:xfrm>
            <a:off x="2723429" y="3567165"/>
            <a:ext cx="6249749" cy="2582426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n-US" altLang="ko-KR" sz="20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20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10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① 전국 </a:t>
            </a:r>
            <a:r>
              <a:rPr lang="en-US" altLang="ko-KR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140</a:t>
            </a:r>
            <a:r>
              <a:rPr lang="ko-KR" altLang="en-US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개 이마트 매장에서 사용 가능</a:t>
            </a:r>
            <a:r>
              <a:rPr lang="en-US" altLang="ko-KR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/>
            </a:r>
            <a:br>
              <a:rPr lang="en-US" altLang="ko-KR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</a:br>
            <a:endParaRPr lang="en-US" altLang="ko-KR" sz="20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kumimoji="0" lang="ko-KR" altLang="en-US" sz="2000" b="0" i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② </a:t>
            </a:r>
            <a:r>
              <a:rPr kumimoji="0" lang="ko-KR" altLang="en-US" sz="2000" b="0" i="0" u="none" strike="noStrike" kern="0" cap="none" spc="-150" normalizeH="0" baseline="0" noProof="0" dirty="0" smtClean="0">
                <a:ln>
                  <a:noFill/>
                </a:ln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타업종에서 제공하는 구매조건부가 아닌 단독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5,000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 상품권</a:t>
            </a:r>
            <a:endParaRPr lang="en-US" altLang="ko-KR" sz="2000" kern="0" spc="-1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en-US" altLang="ko-KR" sz="1600" kern="0" spc="-150" dirty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600" kern="0" spc="-1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                                                               * 10</a:t>
            </a:r>
            <a:r>
              <a:rPr lang="ko-KR" altLang="en-US" sz="1600" kern="0" spc="-1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만원 </a:t>
            </a:r>
            <a:r>
              <a:rPr lang="ko-KR" altLang="en-US" sz="1600" kern="0" spc="-1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구매시</a:t>
            </a:r>
            <a:r>
              <a:rPr lang="ko-KR" altLang="en-US" sz="1600" kern="0" spc="-1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할인 等</a:t>
            </a:r>
            <a:endParaRPr lang="en-US" altLang="ko-KR" sz="1600" kern="0" spc="-15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2000" kern="0" spc="-15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③ </a:t>
            </a:r>
            <a:r>
              <a:rPr lang="ko-KR" altLang="en-US" sz="2000" kern="0" spc="-15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현금성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자산으로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3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천원 선 사용 후 추가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2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천원 사용 가능</a:t>
            </a:r>
            <a:endParaRPr lang="en-US" altLang="ko-KR" sz="2000" kern="0" spc="-1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kumimoji="0" lang="en-US" altLang="ko-KR" sz="1800" b="0" i="0" u="none" strike="noStrike" kern="0" cap="none" spc="-50" normalizeH="0" baseline="0" noProof="0" dirty="0">
              <a:ln>
                <a:noFill/>
              </a:ln>
              <a:solidFill>
                <a:srgbClr val="1010FF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5513733" y="1243808"/>
            <a:ext cx="3459445" cy="2065727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2723430" y="3573967"/>
            <a:ext cx="624974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이마트 </a:t>
            </a:r>
            <a:r>
              <a:rPr lang="en-US" altLang="ko-KR" sz="26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5,000</a:t>
            </a:r>
            <a:r>
              <a:rPr lang="ko-KR" altLang="en-US" sz="26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 </a:t>
            </a:r>
            <a:r>
              <a:rPr lang="ko-KR" altLang="en-US" sz="2600" spc="-50" dirty="0" err="1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사용쿠폰</a:t>
            </a:r>
            <a:r>
              <a:rPr lang="ko-KR" altLang="en-US" sz="26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장점</a:t>
            </a:r>
            <a:r>
              <a:rPr lang="en-US" altLang="ko-KR" sz="2600" spc="-50" dirty="0" smtClean="0">
                <a:solidFill>
                  <a:srgbClr val="C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2652764" y="6186538"/>
            <a:ext cx="62897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※ 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선착순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3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만장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이마트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5,000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 </a:t>
            </a:r>
            <a:r>
              <a:rPr lang="ko-KR" altLang="en-US" sz="14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사용쿠폰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매한 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곳만 다운 및 활용 가능</a:t>
            </a:r>
            <a:r>
              <a:rPr lang="en-US" altLang="ko-KR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9</a:t>
            </a:r>
            <a:r>
              <a:rPr lang="ko-KR" altLang="en-US" sz="1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월限 사용 </a:t>
            </a:r>
            <a:endParaRPr lang="ko-KR" altLang="en-US" sz="1400" dirty="0"/>
          </a:p>
        </p:txBody>
      </p:sp>
      <p:sp>
        <p:nvSpPr>
          <p:cNvPr id="7" name="직사각형 6"/>
          <p:cNvSpPr/>
          <p:nvPr/>
        </p:nvSpPr>
        <p:spPr>
          <a:xfrm>
            <a:off x="5508299" y="1263904"/>
            <a:ext cx="32874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개인정보 동의 </a:t>
            </a:r>
            <a:r>
              <a:rPr lang="en-US" altLang="ko-KR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</a:t>
            </a:r>
          </a:p>
          <a:p>
            <a:pPr algn="ctr">
              <a:defRPr/>
            </a:pPr>
            <a:r>
              <a:rPr lang="ko-KR" altLang="en-US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구매조건 </a:t>
            </a:r>
            <a:r>
              <a:rPr lang="en-US" altLang="ko-KR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</a:t>
            </a:r>
          </a:p>
          <a:p>
            <a:pPr algn="ctr">
              <a:defRPr/>
            </a:pPr>
            <a:r>
              <a:rPr lang="ko-KR" altLang="en-US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당사 보험 가입조건 </a:t>
            </a:r>
            <a:r>
              <a:rPr lang="en-US" altLang="ko-KR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5524108" y="2207330"/>
            <a:ext cx="3449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o-KR" altLang="en-US" sz="20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오직 </a:t>
            </a:r>
            <a:r>
              <a:rPr lang="en-US" altLang="ko-KR" sz="20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0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구독만 하면</a:t>
            </a:r>
            <a:r>
              <a:rPr lang="en-US" altLang="ko-KR" sz="20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</a:p>
          <a:p>
            <a:pPr lvl="0" algn="ctr"/>
            <a:r>
              <a:rPr lang="ko-KR" altLang="en-US" sz="2000" spc="-5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모든고객</a:t>
            </a:r>
            <a:r>
              <a:rPr lang="ko-KR" altLang="en-US" sz="20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사용 가능</a:t>
            </a:r>
            <a:endParaRPr lang="ko-KR" altLang="en-US" sz="1400" dirty="0">
              <a:solidFill>
                <a:srgbClr val="FF0000"/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524108" y="2944740"/>
            <a:ext cx="34490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pc="-10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가망고객</a:t>
            </a:r>
            <a:r>
              <a:rPr lang="ko-KR" altLang="en-US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터치 </a:t>
            </a:r>
            <a:r>
              <a:rPr lang="ko-KR" altLang="en-US" spc="-10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이보더</a:t>
            </a:r>
            <a:r>
              <a:rPr lang="ko-KR" altLang="en-US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더 </a:t>
            </a:r>
            <a:r>
              <a:rPr lang="ko-KR" altLang="en-US" spc="-10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좋을순</a:t>
            </a:r>
            <a:r>
              <a:rPr lang="ko-KR" altLang="en-US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없다</a:t>
            </a:r>
            <a:endParaRPr lang="en-US" altLang="ko-KR" spc="-100" dirty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9718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모서리가 둥근 직사각형 18"/>
          <p:cNvSpPr/>
          <p:nvPr/>
        </p:nvSpPr>
        <p:spPr>
          <a:xfrm>
            <a:off x="200966" y="1215852"/>
            <a:ext cx="2451799" cy="5406011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85229"/>
            <a:ext cx="834735" cy="876059"/>
          </a:xfrm>
          <a:prstGeom prst="rect">
            <a:avLst/>
          </a:prstGeom>
        </p:spPr>
      </p:pic>
      <p:sp>
        <p:nvSpPr>
          <p:cNvPr id="21" name="모서리가 둥근 직사각형 20"/>
          <p:cNvSpPr/>
          <p:nvPr/>
        </p:nvSpPr>
        <p:spPr>
          <a:xfrm>
            <a:off x="2835767" y="3284586"/>
            <a:ext cx="6106722" cy="3337278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 defTabSz="914400">
              <a:defRPr/>
            </a:pPr>
            <a:endParaRPr lang="en-US" altLang="ko-KR" sz="200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20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1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① </a:t>
            </a:r>
            <a:r>
              <a:rPr lang="ko-KR" altLang="en-US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롯데마트</a:t>
            </a:r>
            <a:r>
              <a:rPr lang="en-US" altLang="ko-KR" sz="2000" spc="-100" dirty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/ VIC</a:t>
            </a:r>
            <a:r>
              <a:rPr lang="ko-KR" altLang="en-US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마켓 </a:t>
            </a:r>
            <a:r>
              <a:rPr lang="en-US" altLang="ko-KR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/ </a:t>
            </a:r>
            <a:r>
              <a:rPr lang="ko-KR" altLang="en-US" sz="2000" spc="-10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토이저러스</a:t>
            </a:r>
            <a:r>
              <a:rPr lang="ko-KR" altLang="en-US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/ </a:t>
            </a:r>
            <a:r>
              <a:rPr lang="ko-KR" altLang="en-US" sz="2000" spc="-1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롯데마트맥스 사용 가능</a:t>
            </a:r>
            <a:endParaRPr lang="en-US" altLang="ko-KR" sz="2000" spc="-10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en-US" altLang="ko-KR" sz="1400" spc="-100" dirty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  * </a:t>
            </a:r>
            <a:r>
              <a:rPr lang="ko-KR" altLang="en-US" sz="1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전국 약 </a:t>
            </a:r>
            <a:r>
              <a:rPr lang="en-US" altLang="ko-KR" sz="1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120</a:t>
            </a:r>
            <a:r>
              <a:rPr lang="ko-KR" altLang="en-US" sz="1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개 오프라인 매장에서 사용 가능</a:t>
            </a:r>
            <a:endParaRPr lang="en-US" altLang="ko-KR" sz="1400" spc="-10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kumimoji="0" lang="en-US" altLang="ko-KR" sz="1000" b="0" i="0" u="none" strike="noStrike" kern="0" cap="none" spc="-100" normalizeH="0" noProof="0" dirty="0">
              <a:ln>
                <a:noFill/>
              </a:ln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kumimoji="0" lang="ko-KR" altLang="en-US" sz="2000" b="0" i="0" u="none" strike="noStrike" kern="0" cap="none" spc="-50" normalizeH="0" baseline="0" noProof="0" dirty="0" smtClean="0">
                <a:ln>
                  <a:noFill/>
                </a:ln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② </a:t>
            </a:r>
            <a:r>
              <a:rPr lang="ko-KR" altLang="en-US" sz="2000" kern="0" spc="-50" noProof="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구매조건 </a:t>
            </a:r>
            <a:r>
              <a:rPr lang="en-US" altLang="ko-KR" sz="2000" kern="0" spc="-50" noProof="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No </a:t>
            </a:r>
            <a:r>
              <a:rPr lang="ko-KR" altLang="en-US" sz="2000" kern="0" spc="-50" noProof="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→ </a:t>
            </a:r>
            <a:r>
              <a:rPr kumimoji="0" lang="ko-KR" altLang="en-US" sz="2000" b="0" i="0" u="none" strike="noStrike" kern="0" cap="none" spc="-50" normalizeH="0" noProof="0" dirty="0" smtClean="0">
                <a:ln>
                  <a:noFill/>
                </a:ln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「</a:t>
            </a:r>
            <a:r>
              <a:rPr kumimoji="0" lang="ko-KR" altLang="en-US" sz="2000" b="0" i="0" u="none" strike="noStrike" kern="0" cap="none" spc="-50" normalizeH="0" noProof="0" dirty="0" smtClean="0">
                <a:ln>
                  <a:noFill/>
                </a:ln>
                <a:solidFill>
                  <a:srgbClr val="1010FF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단독 </a:t>
            </a:r>
            <a:r>
              <a:rPr kumimoji="0" lang="en-US" altLang="ko-KR" sz="2000" b="0" i="0" u="none" strike="noStrike" kern="0" cap="none" spc="-50" normalizeH="0" noProof="0" dirty="0" smtClean="0">
                <a:ln>
                  <a:noFill/>
                </a:ln>
                <a:solidFill>
                  <a:srgbClr val="1010FF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5,000</a:t>
            </a:r>
            <a:r>
              <a:rPr kumimoji="0" lang="ko-KR" altLang="en-US" sz="2000" b="0" i="0" u="none" strike="noStrike" kern="0" cap="none" spc="-50" normalizeH="0" noProof="0" dirty="0" smtClean="0">
                <a:ln>
                  <a:noFill/>
                </a:ln>
                <a:solidFill>
                  <a:srgbClr val="1010FF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 상품권」</a:t>
            </a:r>
            <a:endParaRPr lang="en-US" altLang="ko-KR" sz="2000" kern="0" spc="-50" dirty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endParaRPr lang="en-US" altLang="ko-KR" sz="1000" kern="0" spc="-5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③ </a:t>
            </a:r>
            <a:r>
              <a:rPr lang="ko-KR" altLang="en-US" sz="2000" kern="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핸드폰당 </a:t>
            </a:r>
            <a:r>
              <a:rPr lang="en-US" altLang="ko-KR" sz="2000" kern="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2000" kern="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매 지급</a:t>
            </a:r>
            <a:r>
              <a:rPr lang="ko-KR" altLang="en-US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으로 </a:t>
            </a:r>
            <a:r>
              <a:rPr lang="en-US" altLang="ko-KR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4</a:t>
            </a:r>
            <a:r>
              <a:rPr lang="ko-KR" altLang="en-US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 가족이라면 최대 </a:t>
            </a:r>
            <a:r>
              <a:rPr lang="en-US" altLang="ko-KR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2</a:t>
            </a:r>
            <a:r>
              <a:rPr lang="ko-KR" altLang="en-US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만원</a:t>
            </a:r>
            <a:r>
              <a:rPr lang="en-US" altLang="ko-KR" sz="2000" kern="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en-US" altLang="ko-KR" sz="2000" kern="0" spc="-15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en-US" altLang="ko-KR" sz="1000" kern="0" spc="-1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                                        </a:t>
            </a:r>
            <a:endParaRPr lang="en-US" altLang="ko-KR" sz="1000" kern="0" spc="-150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④ </a:t>
            </a:r>
            <a:r>
              <a:rPr lang="en-US" altLang="ko-KR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발송은 </a:t>
            </a:r>
            <a:r>
              <a:rPr lang="en-US" altLang="ko-KR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Q-Day(9.27) </a:t>
            </a:r>
            <a:r>
              <a:rPr lang="ko-KR" altLang="en-US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시작</a:t>
            </a:r>
            <a:r>
              <a:rPr lang="en-US" altLang="ko-KR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단</a:t>
            </a:r>
            <a:r>
              <a:rPr lang="en-US" altLang="ko-KR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 </a:t>
            </a:r>
            <a:r>
              <a:rPr lang="ko-KR" altLang="en-US" sz="2000" kern="0" spc="-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쿠폰 다운은 </a:t>
            </a:r>
            <a:r>
              <a:rPr lang="en-US" altLang="ko-KR" sz="2000" kern="0" spc="-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10.4(</a:t>
            </a:r>
            <a:r>
              <a:rPr lang="ko-KR" altLang="en-US" sz="2000" kern="0" spc="-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수</a:t>
            </a:r>
            <a:r>
              <a:rPr lang="en-US" altLang="ko-KR" sz="2000" kern="0" spc="-2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</a:t>
            </a:r>
            <a:r>
              <a:rPr lang="ko-KR" altLang="en-US" sz="2000" kern="0" spc="-2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부터 가능</a:t>
            </a:r>
            <a:endParaRPr lang="en-US" altLang="ko-KR" sz="2000" kern="0" spc="-20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en-US" altLang="ko-KR" sz="1400" kern="0" dirty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kern="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</a:t>
            </a:r>
            <a:r>
              <a:rPr lang="en-US" altLang="ko-KR" sz="1400" kern="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* </a:t>
            </a:r>
            <a:r>
              <a:rPr lang="ko-KR" altLang="en-US" sz="1400" kern="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롯데측 요청으로 </a:t>
            </a:r>
            <a:r>
              <a:rPr lang="ko-KR" altLang="en-US" sz="1400" kern="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추석이후</a:t>
            </a:r>
            <a:r>
              <a:rPr lang="ko-KR" altLang="en-US" sz="1400" kern="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사용 요청</a:t>
            </a:r>
            <a:endParaRPr lang="en-US" altLang="ko-KR" sz="1000" kern="0" spc="-20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⑤ 단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RC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별 한도 설정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인당 최대 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100</a:t>
            </a:r>
            <a:r>
              <a:rPr lang="ko-KR" altLang="en-US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명 고객만 발급 가능</a:t>
            </a:r>
            <a:r>
              <a:rPr lang="en-US" altLang="ko-KR" sz="2000" kern="0" spc="-1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</a:t>
            </a:r>
          </a:p>
          <a:p>
            <a:pPr lvl="0" defTabSz="914400">
              <a:defRPr/>
            </a:pPr>
            <a:r>
              <a:rPr lang="en-US" altLang="ko-KR" sz="1400" kern="0" dirty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kern="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* RC</a:t>
            </a:r>
            <a:r>
              <a:rPr lang="ko-KR" altLang="en-US" sz="1400" kern="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는 본인이 해당 컨텐츠 접속으로 소진 여부 확인 가능</a:t>
            </a:r>
            <a:endParaRPr lang="en-US" altLang="ko-KR" sz="1400" kern="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defTabSz="914400">
              <a:defRPr/>
            </a:pPr>
            <a:r>
              <a:rPr kumimoji="0" lang="en-US" altLang="ko-KR" sz="1600" b="0" i="0" u="none" strike="noStrike" kern="0" cap="none" spc="-150" normalizeH="0" baseline="0" noProof="0" dirty="0">
                <a:ln>
                  <a:noFill/>
                </a:ln>
                <a:solidFill>
                  <a:srgbClr val="1010FF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kumimoji="0" lang="en-US" altLang="ko-KR" sz="1600" b="0" i="0" u="none" strike="noStrike" kern="0" cap="none" spc="-150" normalizeH="0" baseline="0" noProof="0" dirty="0" smtClean="0">
                <a:ln>
                  <a:noFill/>
                </a:ln>
                <a:solidFill>
                  <a:srgbClr val="1010FF"/>
                </a:solidFill>
                <a:effectLst/>
                <a:uLnTx/>
                <a:uFillTx/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    </a:t>
            </a:r>
            <a:endParaRPr kumimoji="0" lang="en-US" altLang="ko-KR" sz="1100" b="0" i="0" u="none" strike="noStrike" kern="0" cap="none" spc="-50" normalizeH="0" baseline="0" noProof="0" dirty="0">
              <a:ln>
                <a:noFill/>
              </a:ln>
              <a:solidFill>
                <a:srgbClr val="1010FF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4994032" y="1203616"/>
            <a:ext cx="3948455" cy="1926523"/>
          </a:xfrm>
          <a:prstGeom prst="roundRect">
            <a:avLst>
              <a:gd name="adj" fmla="val 1475"/>
            </a:avLst>
          </a:prstGeom>
          <a:solidFill>
            <a:schemeClr val="accent3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3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2835766" y="3239446"/>
            <a:ext cx="6106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6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★롯데마트 </a:t>
            </a:r>
            <a:r>
              <a:rPr lang="en-US" altLang="ko-KR" sz="26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5,000</a:t>
            </a:r>
            <a:r>
              <a:rPr lang="ko-KR" altLang="en-US" sz="26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원 상품권 </a:t>
            </a:r>
            <a:r>
              <a:rPr lang="en-US" altLang="ko-KR" sz="26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3</a:t>
            </a:r>
            <a:r>
              <a:rPr lang="ko-KR" altLang="en-US" sz="26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만장 무료 지급★</a:t>
            </a:r>
            <a:endParaRPr lang="ko-KR" altLang="en-US" spc="-150" dirty="0">
              <a:solidFill>
                <a:srgbClr val="FF0000"/>
              </a:solidFill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4994034" y="1223712"/>
            <a:ext cx="39484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접근성 대폭 개선</a:t>
            </a:r>
            <a:endParaRPr lang="en-US" altLang="ko-KR" sz="2800" spc="-5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4994034" y="1746932"/>
            <a:ext cx="3948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ko-KR" sz="2000" dirty="0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“</a:t>
            </a:r>
            <a:r>
              <a:rPr lang="ko-KR" altLang="en-US" sz="2000" dirty="0" err="1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앱설치</a:t>
            </a:r>
            <a:r>
              <a:rPr lang="ko-KR" altLang="en-US" sz="2000" dirty="0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 </a:t>
            </a:r>
            <a:r>
              <a:rPr lang="en-US" altLang="ko-KR" sz="2000" dirty="0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No, </a:t>
            </a:r>
            <a:r>
              <a:rPr lang="ko-KR" altLang="en-US" sz="2000" dirty="0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로그인 </a:t>
            </a:r>
            <a:r>
              <a:rPr lang="en-US" altLang="ko-KR" sz="2000" dirty="0" smtClean="0">
                <a:solidFill>
                  <a:srgbClr val="1010FF"/>
                </a:solidFill>
                <a:latin typeface="삼성둥근고딕OTF Medium" panose="020B0600000101010101" pitchFamily="34" charset="-127"/>
                <a:ea typeface="삼성둥근고딕OTF Medium" panose="020B0600000101010101" pitchFamily="34" charset="-127"/>
              </a:rPr>
              <a:t>No”</a:t>
            </a:r>
            <a:endParaRPr lang="ko-KR" altLang="en-US" sz="2000" dirty="0">
              <a:solidFill>
                <a:srgbClr val="1010FF"/>
              </a:solidFill>
              <a:latin typeface="삼성둥근고딕OTF Medium" panose="020B0600000101010101" pitchFamily="34" charset="-127"/>
              <a:ea typeface="삼성둥근고딕OTF Medium" panose="020B0600000101010101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994033" y="2334857"/>
            <a:ext cx="39484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림에서 다운 즉시</a:t>
            </a:r>
            <a:r>
              <a:rPr lang="en-US" altLang="ko-KR" sz="2400" spc="-1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,</a:t>
            </a:r>
          </a:p>
          <a:p>
            <a:pPr algn="ctr">
              <a:defRPr/>
            </a:pPr>
            <a:r>
              <a:rPr lang="ko-KR" altLang="en-US" sz="2400" spc="-15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카카오톡에</a:t>
            </a:r>
            <a:r>
              <a:rPr lang="ko-KR" altLang="en-US" sz="24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바코드 바로 구현</a:t>
            </a:r>
            <a:r>
              <a:rPr lang="en-US" altLang="ko-KR" sz="2400" spc="-1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en-US" altLang="ko-KR" sz="2400" spc="-150" dirty="0">
              <a:solidFill>
                <a:srgbClr val="FF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524333" y="964954"/>
            <a:ext cx="4896000" cy="108000"/>
          </a:xfrm>
          <a:prstGeom prst="rect">
            <a:avLst/>
          </a:prstGeom>
          <a:solidFill>
            <a:srgbClr val="FFEE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1046224" y="314310"/>
            <a:ext cx="789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8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「</a:t>
            </a:r>
            <a:r>
              <a:rPr lang="ko-KR" altLang="en-US" sz="28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유통공룡</a:t>
            </a:r>
            <a:r>
              <a:rPr lang="ko-KR" altLang="en-US" sz="28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롯데가 </a:t>
            </a:r>
            <a:r>
              <a:rPr lang="ko-KR" altLang="en-US" sz="28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떳다</a:t>
            </a:r>
            <a:r>
              <a:rPr lang="en-US" altLang="ko-KR" sz="28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8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」</a:t>
            </a:r>
            <a:r>
              <a:rPr lang="en-US" altLang="ko-KR" sz="280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28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10</a:t>
            </a:r>
            <a:r>
              <a:rPr lang="ko-KR" altLang="en-US" sz="28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월은 </a:t>
            </a:r>
            <a:r>
              <a:rPr lang="ko-KR" altLang="en-US" sz="280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「롯데마트」 </a:t>
            </a:r>
            <a:r>
              <a:rPr lang="ko-KR" altLang="en-US" sz="28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제휴</a:t>
            </a:r>
            <a:r>
              <a:rPr lang="en-US" altLang="ko-KR" sz="28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80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endParaRPr lang="en-US" altLang="ko-KR" sz="2800" dirty="0" smtClean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568" y="1369093"/>
            <a:ext cx="2242832" cy="5122142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766" y="1215853"/>
            <a:ext cx="2046020" cy="1914286"/>
          </a:xfrm>
          <a:prstGeom prst="rect">
            <a:avLst/>
          </a:prstGeom>
        </p:spPr>
      </p:pic>
      <p:sp>
        <p:nvSpPr>
          <p:cNvPr id="32" name="직사각형 31"/>
          <p:cNvSpPr/>
          <p:nvPr/>
        </p:nvSpPr>
        <p:spPr>
          <a:xfrm>
            <a:off x="1264338" y="788838"/>
            <a:ext cx="7465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높아진 </a:t>
            </a:r>
            <a:r>
              <a:rPr lang="ko-KR" altLang="en-US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밥상물가</a:t>
            </a:r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해결</a:t>
            </a:r>
            <a:r>
              <a:rPr lang="en-US" altLang="ko-KR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</a:t>
            </a:r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고객들 터치하는 최적의 찬스</a:t>
            </a:r>
            <a:endParaRPr lang="en-US" altLang="ko-KR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45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/>
        </p:nvSpPr>
        <p:spPr>
          <a:xfrm>
            <a:off x="200966" y="1344071"/>
            <a:ext cx="4602145" cy="5298546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35534"/>
            <a:ext cx="834735" cy="876059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936237" y="338072"/>
            <a:ext cx="789626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 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이보다 더 </a:t>
            </a:r>
            <a:r>
              <a:rPr lang="ko-KR" altLang="en-US" sz="26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좋을순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없다</a:t>
            </a:r>
            <a:r>
              <a:rPr lang="en-US" altLang="ko-KR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</a:t>
            </a:r>
            <a:r>
              <a:rPr lang="ko-KR" altLang="en-US" sz="26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지속 진화하는 </a:t>
            </a:r>
            <a:r>
              <a:rPr lang="en-US" altLang="ko-KR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『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제휴</a:t>
            </a:r>
            <a:r>
              <a:rPr lang="en-US" altLang="ko-KR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』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쿠폰  ★</a:t>
            </a:r>
            <a:r>
              <a:rPr lang="ko-KR" altLang="en-US" sz="2600" spc="-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endParaRPr lang="en-US" altLang="ko-KR" sz="2600" spc="-50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graphicFrame>
        <p:nvGraphicFramePr>
          <p:cNvPr id="18" name="표 17"/>
          <p:cNvGraphicFramePr>
            <a:graphicFrameLocks noGrp="1"/>
          </p:cNvGraphicFramePr>
          <p:nvPr>
            <p:extLst/>
          </p:nvPr>
        </p:nvGraphicFramePr>
        <p:xfrm>
          <a:off x="4994356" y="4576211"/>
          <a:ext cx="3838146" cy="15983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79382">
                  <a:extLst>
                    <a:ext uri="{9D8B030D-6E8A-4147-A177-3AD203B41FA5}">
                      <a16:colId xmlns:a16="http://schemas.microsoft.com/office/drawing/2014/main" val="1849353609"/>
                    </a:ext>
                  </a:extLst>
                </a:gridCol>
                <a:gridCol w="1279382">
                  <a:extLst>
                    <a:ext uri="{9D8B030D-6E8A-4147-A177-3AD203B41FA5}">
                      <a16:colId xmlns:a16="http://schemas.microsoft.com/office/drawing/2014/main" val="1565467429"/>
                    </a:ext>
                  </a:extLst>
                </a:gridCol>
                <a:gridCol w="1279382">
                  <a:extLst>
                    <a:ext uri="{9D8B030D-6E8A-4147-A177-3AD203B41FA5}">
                      <a16:colId xmlns:a16="http://schemas.microsoft.com/office/drawing/2014/main" val="1220042332"/>
                    </a:ext>
                  </a:extLst>
                </a:gridCol>
              </a:tblGrid>
              <a:tr h="30728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구 분</a:t>
                      </a:r>
                      <a:endParaRPr lang="ko-KR" altLang="en-US" sz="1600" b="0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err="1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롯데시네마</a:t>
                      </a:r>
                      <a:endParaRPr lang="ko-KR" altLang="en-US" sz="1600" b="0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 smtClean="0">
                          <a:solidFill>
                            <a:srgbClr val="FFFF00"/>
                          </a:solidFill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에버랜드</a:t>
                      </a:r>
                      <a:endParaRPr lang="ko-KR" altLang="en-US" sz="1600" b="0" dirty="0">
                        <a:solidFill>
                          <a:srgbClr val="FFFF00"/>
                        </a:solidFill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0379421"/>
                  </a:ext>
                </a:extLst>
              </a:tr>
              <a:tr h="55262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쿠폰수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3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만장</a:t>
                      </a:r>
                      <a:endParaRPr lang="en-US" altLang="ko-KR" sz="1600" dirty="0" smtClean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(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선착순</a:t>
                      </a:r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)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최대 </a:t>
                      </a:r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4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인까지</a:t>
                      </a:r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/>
                      </a:r>
                      <a:b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</a:b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할인 가능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9640783"/>
                  </a:ext>
                </a:extLst>
              </a:tr>
              <a:tr h="68398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주요내용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spc="-15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6,000</a:t>
                      </a:r>
                      <a:r>
                        <a:rPr lang="ko-KR" altLang="en-US" sz="1600" spc="-15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원 관람</a:t>
                      </a:r>
                      <a:endParaRPr lang="en-US" altLang="ko-KR" sz="1600" spc="-150" dirty="0" smtClean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최대 </a:t>
                      </a:r>
                      <a:endParaRPr lang="en-US" altLang="ko-KR" sz="1600" dirty="0" smtClean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45% </a:t>
                      </a:r>
                      <a:r>
                        <a:rPr lang="ko-KR" altLang="en-US" sz="1600" dirty="0" smtClean="0">
                          <a:latin typeface="삼성긴고딕OTF Medium" panose="020B0600000101010101" pitchFamily="34" charset="-127"/>
                          <a:ea typeface="삼성긴고딕OTF Medium" panose="020B0600000101010101" pitchFamily="34" charset="-127"/>
                        </a:rPr>
                        <a:t>할인</a:t>
                      </a:r>
                      <a:endParaRPr lang="ko-KR" altLang="en-US" sz="1600" dirty="0">
                        <a:latin typeface="삼성긴고딕OTF Medium" panose="020B0600000101010101" pitchFamily="34" charset="-127"/>
                        <a:ea typeface="삼성긴고딕OTF Medium" panose="020B0600000101010101" pitchFamily="34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5081844"/>
                  </a:ext>
                </a:extLst>
              </a:tr>
            </a:tbl>
          </a:graphicData>
        </a:graphic>
      </p:graphicFrame>
      <p:sp>
        <p:nvSpPr>
          <p:cNvPr id="25" name="직사각형 24"/>
          <p:cNvSpPr/>
          <p:nvPr/>
        </p:nvSpPr>
        <p:spPr>
          <a:xfrm>
            <a:off x="1" y="857207"/>
            <a:ext cx="9144000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정보동의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/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보험가입 불필요 → 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RC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는 부담없이 보내고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고객은 혜택을 누리고</a:t>
            </a:r>
            <a:endParaRPr lang="ko-KR" altLang="ko-KR" b="1" dirty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994356" y="1344072"/>
            <a:ext cx="3838145" cy="1569730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① </a:t>
            </a:r>
            <a:r>
              <a:rPr lang="ko-KR" altLang="en-US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신계약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고객에게 감사인사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② 보유 고객에게 안부인사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③ 가망 고객에게 </a:t>
            </a:r>
            <a:r>
              <a:rPr lang="ko-KR" altLang="en-US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친숙인사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en-US" altLang="ko-KR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→</a:t>
            </a:r>
            <a:r>
              <a:rPr lang="en-US" altLang="ko-KR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) </a:t>
            </a:r>
            <a:r>
              <a:rPr lang="ko-KR" altLang="en-US" b="1" spc="-1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조건없고</a:t>
            </a:r>
            <a:r>
              <a:rPr lang="ko-KR" altLang="en-US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b="1" spc="-100" dirty="0" err="1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부담없는</a:t>
            </a:r>
            <a:r>
              <a:rPr lang="ko-KR" altLang="en-US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</a:t>
            </a:r>
            <a:r>
              <a:rPr lang="ko-KR" altLang="en-US" b="1" spc="-10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제휴쿠폰</a:t>
            </a:r>
            <a:r>
              <a:rPr lang="en-US" altLang="ko-KR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spc="-10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必 활용</a:t>
            </a:r>
            <a:endParaRPr lang="en-US" altLang="ko-KR" b="1" spc="-10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929042" y="3028823"/>
            <a:ext cx="4039111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롯데시네마는 </a:t>
            </a:r>
            <a:r>
              <a:rPr lang="ko-KR" altLang="en-US" sz="24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할인폭</a:t>
            </a:r>
            <a:r>
              <a:rPr lang="ko-KR" altLang="en-US" sz="2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확대</a:t>
            </a:r>
            <a:endParaRPr lang="en-US" altLang="ko-KR" sz="2400" spc="-5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lvl="0" algn="ctr">
              <a:spcAft>
                <a:spcPts val="600"/>
              </a:spcAft>
            </a:pPr>
            <a:r>
              <a:rPr lang="en-US" altLang="ko-KR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</a:t>
            </a:r>
            <a:r>
              <a:rPr lang="ko-KR" altLang="en-US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⇒</a:t>
            </a:r>
            <a:r>
              <a:rPr lang="en-US" altLang="ko-KR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 </a:t>
            </a:r>
            <a:r>
              <a:rPr lang="ko-KR" altLang="en-US" sz="1600" spc="-5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역대급</a:t>
            </a:r>
            <a:r>
              <a:rPr lang="ko-KR" altLang="en-US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할인</a:t>
            </a:r>
            <a:r>
              <a:rPr lang="en-US" altLang="ko-KR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11</a:t>
            </a:r>
            <a:r>
              <a:rPr lang="ko-KR" altLang="en-US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월 최대 </a:t>
            </a:r>
            <a:r>
              <a:rPr lang="en-US" altLang="ko-KR" sz="1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9</a:t>
            </a:r>
            <a:r>
              <a:rPr lang="ko-KR" altLang="en-US" sz="1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천원 할인</a:t>
            </a:r>
            <a:endParaRPr lang="en-US" altLang="ko-KR" sz="2400" spc="-50" dirty="0" smtClean="0">
              <a:solidFill>
                <a:srgbClr val="FF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/>
            <a:r>
              <a:rPr lang="ko-KR" altLang="en-US" sz="2400" spc="-50" dirty="0" err="1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에버랜드는</a:t>
            </a:r>
            <a:r>
              <a:rPr lang="ko-KR" altLang="en-US" sz="2400" spc="-50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최근 방문객 급상승</a:t>
            </a:r>
            <a:endParaRPr lang="en-US" altLang="ko-KR" sz="2400" spc="-50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/>
            <a:r>
              <a:rPr lang="en-US" altLang="ko-KR" sz="1600" spc="-50" dirty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</a:t>
            </a:r>
            <a:r>
              <a:rPr lang="ko-KR" altLang="en-US" sz="1600" spc="-50" dirty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⇒</a:t>
            </a:r>
            <a:r>
              <a:rPr lang="en-US" altLang="ko-KR" sz="1600" spc="-50" dirty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 </a:t>
            </a:r>
            <a:r>
              <a:rPr lang="ko-KR" altLang="en-US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내년 상반기 </a:t>
            </a:r>
            <a:r>
              <a:rPr lang="ko-KR" altLang="en-US" sz="1600" spc="-50" dirty="0" err="1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푸바오</a:t>
            </a:r>
            <a:r>
              <a:rPr lang="ko-KR" altLang="en-US" sz="1600" spc="-50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ko-KR" altLang="en-US" sz="1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중국 가기 전 필수 방문</a:t>
            </a:r>
            <a:endParaRPr lang="ko-KR" altLang="en-US" sz="2400" dirty="0">
              <a:solidFill>
                <a:srgbClr val="FF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4903922" y="6180397"/>
            <a:ext cx="4129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※</a:t>
            </a:r>
            <a:r>
              <a:rPr lang="ko-KR" altLang="en-US" sz="1400" spc="-100" dirty="0" err="1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롯데시네마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: 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평일 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1.4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(8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천 할인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/ 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주말 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1.5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만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(9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천 할인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)</a:t>
            </a:r>
            <a:endParaRPr lang="ko-KR" altLang="en-US" sz="1600" spc="-100" dirty="0">
              <a:solidFill>
                <a:srgbClr val="00B05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4908946" y="6410204"/>
            <a:ext cx="4129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※1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인 </a:t>
            </a:r>
            <a:r>
              <a:rPr lang="en-US" altLang="ko-KR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1400" spc="-100" dirty="0" smtClean="0">
                <a:solidFill>
                  <a:srgbClr val="00B05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매한 다운 가능</a:t>
            </a:r>
            <a:endParaRPr lang="ko-KR" altLang="en-US" sz="1600" spc="-100" dirty="0">
              <a:solidFill>
                <a:srgbClr val="00B05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37" name="그림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13" y="1445054"/>
            <a:ext cx="1894218" cy="5119038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2949" y="1445054"/>
            <a:ext cx="1899242" cy="511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22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5104562" y="-1"/>
            <a:ext cx="4039437" cy="221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34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그림 47">
            <a:extLst>
              <a:ext uri="{FF2B5EF4-FFF2-40B4-BE49-F238E27FC236}">
                <a16:creationId xmlns:a16="http://schemas.microsoft.com/office/drawing/2014/main" id="{35524178-5B8A-B639-64B4-E2ECD9A6CB9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903" t="12067" r="53760" b="31035"/>
          <a:stretch/>
        </p:blipFill>
        <p:spPr>
          <a:xfrm>
            <a:off x="111621" y="85229"/>
            <a:ext cx="834735" cy="876059"/>
          </a:xfrm>
          <a:prstGeom prst="rect">
            <a:avLst/>
          </a:prstGeom>
        </p:spPr>
      </p:pic>
      <p:sp>
        <p:nvSpPr>
          <p:cNvPr id="50" name="직사각형 49"/>
          <p:cNvSpPr/>
          <p:nvPr/>
        </p:nvSpPr>
        <p:spPr>
          <a:xfrm>
            <a:off x="936237" y="107509"/>
            <a:ext cx="78962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</a:t>
            </a:r>
            <a:r>
              <a:rPr lang="en-US" altLang="ko-KR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림이 해냈습니다</a:t>
            </a:r>
            <a:r>
              <a:rPr lang="en-US" altLang="ko-KR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600" spc="-50" dirty="0" smtClean="0">
                <a:solidFill>
                  <a:srgbClr val="FF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★</a:t>
            </a:r>
            <a:endParaRPr lang="en-US" altLang="ko-KR" sz="2600" spc="-50" dirty="0" smtClean="0">
              <a:solidFill>
                <a:srgbClr val="FF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  <a:p>
            <a:pPr algn="ctr">
              <a:defRPr/>
            </a:pPr>
            <a:r>
              <a:rPr lang="en-US" altLang="ko-KR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</a:t>
            </a:r>
            <a:r>
              <a:rPr lang="en-US" altLang="ko-KR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주년 기념 편의점 업계 </a:t>
            </a:r>
            <a:r>
              <a:rPr lang="en-US" altLang="ko-KR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1</a:t>
            </a:r>
            <a:r>
              <a:rPr lang="ko-KR" altLang="en-US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위 </a:t>
            </a:r>
            <a:r>
              <a:rPr lang="en-US" altLang="ko-KR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CU </a:t>
            </a:r>
            <a:r>
              <a:rPr lang="ko-KR" altLang="en-US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전격 제휴 성사</a:t>
            </a:r>
            <a:r>
              <a:rPr lang="en-US" altLang="ko-KR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r>
              <a:rPr lang="ko-KR" altLang="en-US" sz="2600" spc="-50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  </a:t>
            </a:r>
            <a:endParaRPr lang="en-US" altLang="ko-KR" sz="2600" spc="-50" dirty="0" smtClean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0" y="1691217"/>
            <a:ext cx="9144000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`24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년 신년을 맞이한 더 가까워진 혜택</a:t>
            </a:r>
            <a:r>
              <a:rPr lang="en-US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더 풍성해진 제휴</a:t>
            </a:r>
            <a:endParaRPr lang="ko-KR" altLang="ko-KR" sz="2000" b="1" dirty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0" y="2345751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ko-KR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RC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님께서 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고객분들께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「더 가까이」 다가가보자는 염원을 담았습니다</a:t>
            </a:r>
            <a:endParaRPr lang="ko-KR" altLang="ko-KR" sz="2000" b="1" dirty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059535" y="2059586"/>
            <a:ext cx="208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전국 </a:t>
            </a:r>
            <a:r>
              <a:rPr lang="en-US" altLang="ko-KR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1.7</a:t>
            </a:r>
            <a:r>
              <a:rPr lang="ko-KR" altLang="en-US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만개 매장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010590" y="2059586"/>
            <a:ext cx="20800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※ </a:t>
            </a:r>
            <a:r>
              <a:rPr lang="ko-KR" altLang="en-US" sz="12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당사 최초 제휴 확정</a:t>
            </a:r>
            <a:endParaRPr lang="ko-KR" altLang="en-US" sz="1100" dirty="0">
              <a:solidFill>
                <a:srgbClr val="0000FF"/>
              </a:solidFill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00966" y="2919901"/>
            <a:ext cx="4602145" cy="3782350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099539" y="3236256"/>
            <a:ext cx="3838145" cy="1569730"/>
          </a:xfrm>
          <a:prstGeom prst="roundRect">
            <a:avLst>
              <a:gd name="adj" fmla="val 1475"/>
            </a:avLst>
          </a:prstGeom>
          <a:solidFill>
            <a:schemeClr val="accent5">
              <a:lumMod val="20000"/>
              <a:lumOff val="80000"/>
              <a:alpha val="46000"/>
            </a:schemeClr>
          </a:solidFill>
          <a:ln w="12700" cap="flat" cmpd="sng" algn="ctr">
            <a:solidFill>
              <a:schemeClr val="accent5"/>
            </a:solidFill>
            <a:prstDash val="sysDash"/>
            <a:miter lim="800000"/>
          </a:ln>
          <a:effectLst/>
        </p:spPr>
        <p:txBody>
          <a:bodyPr rtlCol="0" anchor="ctr"/>
          <a:lstStyle/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① 전국 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17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천개 매장에서 사용 가능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② 카드사별 할인혜택과 중복 가능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ko-KR" altLang="en-US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③ </a:t>
            </a:r>
            <a:r>
              <a:rPr lang="ko-KR" altLang="en-US" b="1" dirty="0" err="1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앱설치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, 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로그인 불필요</a:t>
            </a:r>
            <a:endParaRPr lang="en-US" altLang="ko-KR" b="1" dirty="0" smtClean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30000"/>
              </a:lnSpc>
            </a:pPr>
            <a:r>
              <a:rPr lang="ko-KR" altLang="en-US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④ </a:t>
            </a:r>
            <a:r>
              <a:rPr lang="en-US" altLang="ko-KR" b="1" spc="-1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RC </a:t>
            </a:r>
            <a:r>
              <a:rPr lang="ko-KR" altLang="en-US" b="1" spc="-1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인당 최대 </a:t>
            </a:r>
            <a:r>
              <a:rPr lang="en-US" altLang="ko-KR" b="1" spc="-1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50</a:t>
            </a:r>
            <a:r>
              <a:rPr lang="ko-KR" altLang="en-US" b="1" spc="-150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명 고객 쿠폰 발급 가능</a:t>
            </a:r>
            <a:endParaRPr lang="en-US" altLang="ko-KR" b="1" spc="-15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6043084" y="2914019"/>
            <a:ext cx="1951055" cy="3222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주요 특징</a:t>
            </a:r>
            <a:endParaRPr lang="ko-KR" altLang="en-US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9250" y="966101"/>
            <a:ext cx="1287602" cy="720405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2985426" y="1084047"/>
            <a:ext cx="5354706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전국 어디서나 </a:t>
            </a:r>
            <a:r>
              <a:rPr lang="ko-KR" altLang="en-US" sz="2000" b="1" dirty="0" err="1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쓸수</a:t>
            </a:r>
            <a:r>
              <a:rPr lang="ko-KR" altLang="en-US" sz="2000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있는 </a:t>
            </a:r>
            <a:r>
              <a:rPr lang="en-US" altLang="ko-KR" sz="20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CU 4,000</a:t>
            </a:r>
            <a:r>
              <a:rPr lang="ko-KR" altLang="en-US" sz="2000" b="1" dirty="0" smtClean="0">
                <a:solidFill>
                  <a:srgbClr val="000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원 할인권</a:t>
            </a:r>
            <a:endParaRPr lang="ko-KR" altLang="ko-KR" sz="2000" b="1" dirty="0">
              <a:solidFill>
                <a:srgbClr val="000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905" y="3346101"/>
            <a:ext cx="1937505" cy="3162977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4541" y="3346100"/>
            <a:ext cx="1949433" cy="3162977"/>
          </a:xfrm>
          <a:prstGeom prst="rect">
            <a:avLst/>
          </a:prstGeom>
        </p:spPr>
      </p:pic>
      <p:sp>
        <p:nvSpPr>
          <p:cNvPr id="25" name="직사각형 24"/>
          <p:cNvSpPr/>
          <p:nvPr/>
        </p:nvSpPr>
        <p:spPr>
          <a:xfrm>
            <a:off x="433905" y="3000285"/>
            <a:ext cx="41600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R</a:t>
            </a:r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림 보내기만 하세요</a:t>
            </a:r>
            <a:r>
              <a:rPr lang="en-US" altLang="ko-KR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 </a:t>
            </a:r>
            <a:r>
              <a:rPr lang="ko-KR" altLang="en-US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어렵지 않습니다</a:t>
            </a:r>
            <a:r>
              <a:rPr lang="en-US" altLang="ko-KR" dirty="0" smtClean="0">
                <a:latin typeface="삼성긴고딕OTF Medium" panose="020B0600000101010101" pitchFamily="34" charset="-127"/>
                <a:ea typeface="삼성긴고딕OTF Medium" panose="020B0600000101010101" pitchFamily="34" charset="-127"/>
              </a:rPr>
              <a:t>!</a:t>
            </a:r>
            <a:endParaRPr lang="ko-KR" altLang="en-US" dirty="0">
              <a:latin typeface="삼성긴고딕OTF Medium" panose="020B0600000101010101" pitchFamily="34" charset="-127"/>
              <a:ea typeface="삼성긴고딕OTF Medium" panose="020B0600000101010101" pitchFamily="34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0" y="4930467"/>
            <a:ext cx="576377" cy="576377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>
          <a:xfrm>
            <a:off x="5768175" y="5045043"/>
            <a:ext cx="3300137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꼭 이렇게 활용 해주세요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!</a:t>
            </a:r>
            <a:endParaRPr lang="en-US" altLang="ko-KR" b="1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5099538" y="5493035"/>
            <a:ext cx="3838145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1. 3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만장 선착순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! </a:t>
            </a:r>
            <a:r>
              <a:rPr lang="ko-KR" altLang="en-US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→ </a:t>
            </a:r>
            <a:r>
              <a:rPr lang="en-US" altLang="ko-KR" b="1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Q-Day</a:t>
            </a:r>
            <a:r>
              <a:rPr lang="ko-KR" altLang="en-US" b="1" dirty="0" smtClean="0">
                <a:solidFill>
                  <a:srgbClr val="1010FF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시 必 전달</a:t>
            </a:r>
            <a:endParaRPr lang="en-US" altLang="ko-KR" b="1" dirty="0" smtClean="0">
              <a:solidFill>
                <a:srgbClr val="1010FF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101213" y="5916740"/>
            <a:ext cx="3838145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2. </a:t>
            </a:r>
            <a:r>
              <a:rPr lang="ko-KR" altLang="en-US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신년을 기념하여 고객에게 안부인사</a:t>
            </a:r>
            <a:endParaRPr lang="en-US" altLang="ko-KR" b="1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5101213" y="6308624"/>
            <a:ext cx="3838145" cy="431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30000"/>
              </a:lnSpc>
            </a:pPr>
            <a:r>
              <a:rPr lang="en-US" altLang="ko-KR" b="1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3</a:t>
            </a:r>
            <a:r>
              <a:rPr lang="en-US" altLang="ko-KR" b="1" dirty="0" smtClean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. </a:t>
            </a:r>
            <a:r>
              <a:rPr lang="ko-KR" altLang="en-US" b="1" spc="-1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부담없이 「</a:t>
            </a:r>
            <a:r>
              <a:rPr lang="ko-KR" altLang="en-US" b="1" spc="-100" dirty="0" err="1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상품」니즈환기</a:t>
            </a:r>
            <a:r>
              <a:rPr lang="ko-KR" altLang="en-US" b="1" spc="-100" dirty="0">
                <a:solidFill>
                  <a:srgbClr val="000000"/>
                </a:solidFill>
                <a:latin typeface="삼성긴고딕OTF Medium" panose="020B0600000101010101" pitchFamily="34" charset="-127"/>
                <a:ea typeface="삼성긴고딕OTF Medium" panose="020B0600000101010101" pitchFamily="34" charset="-127"/>
                <a:cs typeface="Times New Roman" panose="02020603050405020304" pitchFamily="18" charset="0"/>
              </a:rPr>
              <a:t> 컨텐츠 전달</a:t>
            </a:r>
            <a:endParaRPr lang="en-US" altLang="ko-KR" b="1" spc="-100" dirty="0">
              <a:solidFill>
                <a:srgbClr val="000000"/>
              </a:solidFill>
              <a:latin typeface="삼성긴고딕OTF Medium" panose="020B0600000101010101" pitchFamily="34" charset="-127"/>
              <a:ea typeface="삼성긴고딕OTF Medium" panose="020B0600000101010101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3315956" y="-1"/>
            <a:ext cx="5828044" cy="489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22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5174901" y="0"/>
            <a:ext cx="3969099" cy="221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04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74857</TotalTime>
  <Words>818</Words>
  <Application>Microsoft Office PowerPoint</Application>
  <PresentationFormat>화면 슬라이드 쇼(4:3)</PresentationFormat>
  <Paragraphs>144</Paragraphs>
  <Slides>9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삼성긴고딕OTF Bold</vt:lpstr>
      <vt:lpstr>삼성긴고딕OTF Medium</vt:lpstr>
      <vt:lpstr>삼성둥근고딕OTF Medium</vt:lpstr>
      <vt:lpstr>삼성손글씨OTF Magicpen</vt:lpstr>
      <vt:lpstr>Arial</vt:lpstr>
      <vt:lpstr>Helvetica</vt:lpstr>
      <vt:lpstr>Times New Roman</vt:lpstr>
      <vt:lpstr>맑은 고딕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1960</cp:revision>
  <cp:lastPrinted>2023-06-28T01:26:53Z</cp:lastPrinted>
  <dcterms:created xsi:type="dcterms:W3CDTF">2022-04-25T08:29:32Z</dcterms:created>
  <dcterms:modified xsi:type="dcterms:W3CDTF">2024-03-05T08:30:02Z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</Properties>
</file>