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56" r:id="rId3"/>
    <p:sldId id="274" r:id="rId4"/>
    <p:sldId id="275" r:id="rId5"/>
    <p:sldId id="277" r:id="rId6"/>
    <p:sldId id="278" r:id="rId7"/>
    <p:sldId id="279" r:id="rId8"/>
    <p:sldId id="280" r:id="rId9"/>
    <p:sldId id="283" r:id="rId10"/>
    <p:sldId id="281" r:id="rId11"/>
    <p:sldId id="282" r:id="rId12"/>
    <p:sldId id="284" r:id="rId13"/>
    <p:sldId id="285" r:id="rId14"/>
    <p:sldId id="286" r:id="rId15"/>
    <p:sldId id="290" r:id="rId16"/>
    <p:sldId id="287" r:id="rId17"/>
    <p:sldId id="288" r:id="rId18"/>
    <p:sldId id="289" r:id="rId19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4E3"/>
    <a:srgbClr val="E05B2D"/>
    <a:srgbClr val="73C0B9"/>
    <a:srgbClr val="99CBCC"/>
    <a:srgbClr val="3ECACB"/>
    <a:srgbClr val="F7A7C2"/>
    <a:srgbClr val="F16D9A"/>
    <a:srgbClr val="27ABC4"/>
    <a:srgbClr val="93E3ED"/>
    <a:srgbClr val="F48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6602" tIns="48301" rIns="96602" bIns="4830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6602" tIns="48301" rIns="96602" bIns="48301" rtlCol="0"/>
          <a:lstStyle>
            <a:lvl1pPr algn="r">
              <a:defRPr sz="1300"/>
            </a:lvl1pPr>
          </a:lstStyle>
          <a:p>
            <a:fld id="{5FA7B92F-7FEB-471F-BADE-332C5655BB75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2" tIns="48301" rIns="96602" bIns="4830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9"/>
          </a:xfrm>
          <a:prstGeom prst="rect">
            <a:avLst/>
          </a:prstGeom>
        </p:spPr>
        <p:txBody>
          <a:bodyPr vert="horz" lIns="96602" tIns="48301" rIns="96602" bIns="48301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19057"/>
            <a:ext cx="2985558" cy="502834"/>
          </a:xfrm>
          <a:prstGeom prst="rect">
            <a:avLst/>
          </a:prstGeom>
        </p:spPr>
        <p:txBody>
          <a:bodyPr vert="horz" lIns="96602" tIns="48301" rIns="96602" bIns="4830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8" y="9519057"/>
            <a:ext cx="2985558" cy="502834"/>
          </a:xfrm>
          <a:prstGeom prst="rect">
            <a:avLst/>
          </a:prstGeom>
        </p:spPr>
        <p:txBody>
          <a:bodyPr vert="horz" lIns="96602" tIns="48301" rIns="96602" bIns="48301" rtlCol="0" anchor="b"/>
          <a:lstStyle>
            <a:lvl1pPr algn="r">
              <a:defRPr sz="1300"/>
            </a:lvl1pPr>
          </a:lstStyle>
          <a:p>
            <a:fld id="{DECA98FE-4EFC-493B-A415-EA8E7BE9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77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A98FE-4EFC-493B-A415-EA8E7BE9DE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24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A98FE-4EFC-493B-A415-EA8E7BE9DE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31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A98FE-4EFC-493B-A415-EA8E7BE9DE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1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8B85-ADA5-45EB-9F8D-A96D7962E09F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E9E1-9CFA-4A17-9AF5-CE729C9255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33.pn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5.jp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042" r="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2200" y="1428736"/>
            <a:ext cx="42329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512" y="6237312"/>
            <a:ext cx="4015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나눔스퀘어" pitchFamily="50" charset="-127"/>
                <a:ea typeface="나눔스퀘어" pitchFamily="50" charset="-127"/>
              </a:rPr>
              <a:t>https://smartstore.naver.com/adamstorymall</a:t>
            </a:r>
            <a:endParaRPr lang="ko-KR" altLang="en-US" sz="1400" b="1" dirty="0">
              <a:solidFill>
                <a:schemeClr val="bg1"/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266683"/>
            <a:ext cx="514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9652" y="195245"/>
            <a:ext cx="514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22E0D7E-FF7C-4851-846C-E244F2B61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2448272" cy="2448272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31EEA-469B-44AF-BBBE-F5F8548963D3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가격 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03563-1299-49F4-8260-6C3A2D9DC318}"/>
              </a:ext>
            </a:extLst>
          </p:cNvPr>
          <p:cNvSpPr txBox="1"/>
          <p:nvPr/>
        </p:nvSpPr>
        <p:spPr>
          <a:xfrm>
            <a:off x="684807" y="1412776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일자형 컵 가격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3A7BE7F-E002-4AE4-8E1B-1D6FB541C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10" y="-610714"/>
            <a:ext cx="2520000" cy="3564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A64FEF5-DFA2-43AD-A2D1-5FBB7E905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20" y="-462091"/>
            <a:ext cx="2520000" cy="3564000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70619650-4EDC-4D0B-9884-656704306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83850"/>
              </p:ext>
            </p:extLst>
          </p:nvPr>
        </p:nvGraphicFramePr>
        <p:xfrm>
          <a:off x="388645" y="2132856"/>
          <a:ext cx="8424935" cy="404748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84987">
                  <a:extLst>
                    <a:ext uri="{9D8B030D-6E8A-4147-A177-3AD203B41FA5}">
                      <a16:colId xmlns:a16="http://schemas.microsoft.com/office/drawing/2014/main" val="2252711252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284433572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1342657457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2958323584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1729400385"/>
                    </a:ext>
                  </a:extLst>
                </a:gridCol>
              </a:tblGrid>
              <a:tr h="5059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일자형</a:t>
                      </a:r>
                      <a:r>
                        <a:rPr lang="en-US" altLang="ko-KR" sz="2000" b="1" dirty="0"/>
                        <a:t>oz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지름</a:t>
                      </a:r>
                      <a:r>
                        <a:rPr lang="en-US" altLang="ko-KR" sz="2000" b="1" dirty="0"/>
                        <a:t>x</a:t>
                      </a:r>
                      <a:r>
                        <a:rPr lang="ko-KR" altLang="en-US" sz="2000" b="1" dirty="0"/>
                        <a:t>높이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무게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용량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단가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689179"/>
                  </a:ext>
                </a:extLst>
              </a:tr>
              <a:tr h="505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8oz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6.0x11.2cm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87g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250ml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2,200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52820"/>
                  </a:ext>
                </a:extLst>
              </a:tr>
              <a:tr h="505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10oz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6.9x10.3cm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92g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290ml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2,400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6161"/>
                  </a:ext>
                </a:extLst>
              </a:tr>
              <a:tr h="505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12oz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6.9x12.4cm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107g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350ml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2,600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01438"/>
                  </a:ext>
                </a:extLst>
              </a:tr>
              <a:tr h="505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14oz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6.9x14.5cm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123g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410ml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2,800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860508"/>
                  </a:ext>
                </a:extLst>
              </a:tr>
              <a:tr h="505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16oz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7.3x14.6cm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131g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470ml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3,000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58675"/>
                  </a:ext>
                </a:extLst>
              </a:tr>
              <a:tr h="505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18oz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7.3x16.5cm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146g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530ml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3,400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39749"/>
                  </a:ext>
                </a:extLst>
              </a:tr>
              <a:tr h="5059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20oz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7.3x18.4cm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161g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590ml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3,600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83102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7BD443D2-F115-4078-B58C-E4E52CAA1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02" y="45560"/>
            <a:ext cx="1125726" cy="1125726"/>
          </a:xfrm>
          <a:prstGeom prst="ellipse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1B39141-3765-4A78-A772-1BA36C42AB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43" y="-714773"/>
            <a:ext cx="2520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7EF22-78D8-451A-A1B2-13E81DE62A3F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가격 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2FEF0-A418-4586-87D9-0A2289BAC251}"/>
              </a:ext>
            </a:extLst>
          </p:cNvPr>
          <p:cNvSpPr txBox="1"/>
          <p:nvPr/>
        </p:nvSpPr>
        <p:spPr>
          <a:xfrm>
            <a:off x="385996" y="1290581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반투명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v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자형 가격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E2D5B3B8-AB33-4B52-BD0C-6F4CE9F11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26515"/>
              </p:ext>
            </p:extLst>
          </p:nvPr>
        </p:nvGraphicFramePr>
        <p:xfrm>
          <a:off x="415894" y="1851825"/>
          <a:ext cx="8359820" cy="2489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71964">
                  <a:extLst>
                    <a:ext uri="{9D8B030D-6E8A-4147-A177-3AD203B41FA5}">
                      <a16:colId xmlns:a16="http://schemas.microsoft.com/office/drawing/2014/main" val="276526386"/>
                    </a:ext>
                  </a:extLst>
                </a:gridCol>
                <a:gridCol w="1671964">
                  <a:extLst>
                    <a:ext uri="{9D8B030D-6E8A-4147-A177-3AD203B41FA5}">
                      <a16:colId xmlns:a16="http://schemas.microsoft.com/office/drawing/2014/main" val="1195606363"/>
                    </a:ext>
                  </a:extLst>
                </a:gridCol>
                <a:gridCol w="1671964">
                  <a:extLst>
                    <a:ext uri="{9D8B030D-6E8A-4147-A177-3AD203B41FA5}">
                      <a16:colId xmlns:a16="http://schemas.microsoft.com/office/drawing/2014/main" val="1700332005"/>
                    </a:ext>
                  </a:extLst>
                </a:gridCol>
                <a:gridCol w="1671964">
                  <a:extLst>
                    <a:ext uri="{9D8B030D-6E8A-4147-A177-3AD203B41FA5}">
                      <a16:colId xmlns:a16="http://schemas.microsoft.com/office/drawing/2014/main" val="2369461939"/>
                    </a:ext>
                  </a:extLst>
                </a:gridCol>
                <a:gridCol w="1671964">
                  <a:extLst>
                    <a:ext uri="{9D8B030D-6E8A-4147-A177-3AD203B41FA5}">
                      <a16:colId xmlns:a16="http://schemas.microsoft.com/office/drawing/2014/main" val="650574954"/>
                    </a:ext>
                  </a:extLst>
                </a:gridCol>
              </a:tblGrid>
              <a:tr h="4979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V</a:t>
                      </a:r>
                      <a:r>
                        <a:rPr lang="ko-KR" altLang="en-US" sz="2000" b="1" dirty="0">
                          <a:latin typeface="+mj-lt"/>
                        </a:rPr>
                        <a:t>자형</a:t>
                      </a:r>
                      <a:r>
                        <a:rPr lang="en-US" altLang="ko-KR" sz="2000" b="1" dirty="0">
                          <a:latin typeface="+mj-lt"/>
                        </a:rPr>
                        <a:t>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지름</a:t>
                      </a:r>
                      <a:r>
                        <a:rPr lang="en-US" altLang="ko-KR" sz="2000" b="1" dirty="0">
                          <a:latin typeface="+mj-lt"/>
                        </a:rPr>
                        <a:t>x</a:t>
                      </a:r>
                      <a:r>
                        <a:rPr lang="ko-KR" altLang="en-US" sz="2000" b="1" dirty="0">
                          <a:latin typeface="+mj-lt"/>
                        </a:rPr>
                        <a:t>높이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무게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용량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단가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398113"/>
                  </a:ext>
                </a:extLst>
              </a:tr>
              <a:tr h="4979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8oz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7.2x9.9cm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82g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200ml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2,500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628694"/>
                  </a:ext>
                </a:extLst>
              </a:tr>
              <a:tr h="4979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14oz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8.7x12.2cm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122g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400ml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3,100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1823"/>
                  </a:ext>
                </a:extLst>
              </a:tr>
              <a:tr h="4979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16oz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8.7X13.5cm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133g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450ml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3,500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98900"/>
                  </a:ext>
                </a:extLst>
              </a:tr>
              <a:tr h="4979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20oz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8.7x15.3cm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158g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550ml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4,000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9747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690BDB9-9960-48C9-A9AA-C7851D6969C7}"/>
              </a:ext>
            </a:extLst>
          </p:cNvPr>
          <p:cNvSpPr txBox="1"/>
          <p:nvPr/>
        </p:nvSpPr>
        <p:spPr>
          <a:xfrm>
            <a:off x="341493" y="485212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머그컵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가격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B65BD34D-09C8-47F8-9A86-6299CE3A9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27152"/>
              </p:ext>
            </p:extLst>
          </p:nvPr>
        </p:nvGraphicFramePr>
        <p:xfrm>
          <a:off x="415894" y="5461298"/>
          <a:ext cx="8359820" cy="90700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71964">
                  <a:extLst>
                    <a:ext uri="{9D8B030D-6E8A-4147-A177-3AD203B41FA5}">
                      <a16:colId xmlns:a16="http://schemas.microsoft.com/office/drawing/2014/main" val="3207713677"/>
                    </a:ext>
                  </a:extLst>
                </a:gridCol>
                <a:gridCol w="1671964">
                  <a:extLst>
                    <a:ext uri="{9D8B030D-6E8A-4147-A177-3AD203B41FA5}">
                      <a16:colId xmlns:a16="http://schemas.microsoft.com/office/drawing/2014/main" val="1150620859"/>
                    </a:ext>
                  </a:extLst>
                </a:gridCol>
                <a:gridCol w="1671964">
                  <a:extLst>
                    <a:ext uri="{9D8B030D-6E8A-4147-A177-3AD203B41FA5}">
                      <a16:colId xmlns:a16="http://schemas.microsoft.com/office/drawing/2014/main" val="3305155423"/>
                    </a:ext>
                  </a:extLst>
                </a:gridCol>
                <a:gridCol w="1671964">
                  <a:extLst>
                    <a:ext uri="{9D8B030D-6E8A-4147-A177-3AD203B41FA5}">
                      <a16:colId xmlns:a16="http://schemas.microsoft.com/office/drawing/2014/main" val="2596204936"/>
                    </a:ext>
                  </a:extLst>
                </a:gridCol>
                <a:gridCol w="1671964">
                  <a:extLst>
                    <a:ext uri="{9D8B030D-6E8A-4147-A177-3AD203B41FA5}">
                      <a16:colId xmlns:a16="http://schemas.microsoft.com/office/drawing/2014/main" val="2606940745"/>
                    </a:ext>
                  </a:extLst>
                </a:gridCol>
              </a:tblGrid>
              <a:tr h="453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>
                          <a:latin typeface="+mj-lt"/>
                        </a:rPr>
                        <a:t>머그컵</a:t>
                      </a:r>
                      <a:r>
                        <a:rPr lang="en-US" altLang="ko-KR" sz="2000" b="1" dirty="0">
                          <a:latin typeface="+mj-lt"/>
                        </a:rPr>
                        <a:t>14oz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지름</a:t>
                      </a:r>
                      <a:r>
                        <a:rPr lang="en-US" altLang="ko-KR" sz="2000" b="1" dirty="0">
                          <a:latin typeface="+mj-lt"/>
                        </a:rPr>
                        <a:t>x</a:t>
                      </a:r>
                      <a:r>
                        <a:rPr lang="ko-KR" altLang="en-US" sz="2000" b="1" dirty="0">
                          <a:latin typeface="+mj-lt"/>
                        </a:rPr>
                        <a:t>높이</a:t>
                      </a:r>
                    </a:p>
                  </a:txBody>
                  <a:tcP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무게</a:t>
                      </a:r>
                    </a:p>
                  </a:txBody>
                  <a:tcP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용량</a:t>
                      </a:r>
                    </a:p>
                  </a:txBody>
                  <a:tcPr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단가</a:t>
                      </a:r>
                    </a:p>
                  </a:txBody>
                  <a:tcPr>
                    <a:solidFill>
                      <a:srgbClr val="E05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72820"/>
                  </a:ext>
                </a:extLst>
              </a:tr>
              <a:tr h="4535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14oz</a:t>
                      </a:r>
                    </a:p>
                  </a:txBody>
                  <a:tcP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8x11cm</a:t>
                      </a:r>
                    </a:p>
                  </a:txBody>
                  <a:tcP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172g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230ml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4,500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50969"/>
                  </a:ext>
                </a:extLst>
              </a:tr>
            </a:tbl>
          </a:graphicData>
        </a:graphic>
      </p:graphicFrame>
      <p:pic>
        <p:nvPicPr>
          <p:cNvPr id="14" name="그림 13">
            <a:extLst>
              <a:ext uri="{FF2B5EF4-FFF2-40B4-BE49-F238E27FC236}">
                <a16:creationId xmlns:a16="http://schemas.microsoft.com/office/drawing/2014/main" id="{CCB07F8F-7E49-43BE-A0DE-C79D47F6F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48" y="-697708"/>
            <a:ext cx="2160000" cy="3240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478FB37-7E78-40A1-AD7A-CDDDB56BD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0" y="-669623"/>
            <a:ext cx="2160000" cy="3240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3DCC1EC-8D31-4340-B080-33C17F0FBB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8" y="3872469"/>
            <a:ext cx="1440000" cy="21605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B26F55C-90F6-4D8B-8F0A-1105BCFD4B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08" y="3881481"/>
            <a:ext cx="1440000" cy="216054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CEC4986-6F1C-4E3B-A8D2-933BCF0FD9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42" y="3872469"/>
            <a:ext cx="1440000" cy="216054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49C62A42-C808-4BC2-BCE3-46190F46B0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12" y="64363"/>
            <a:ext cx="1125726" cy="1125726"/>
          </a:xfrm>
          <a:prstGeom prst="ellipse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58927B2-0AFD-4B89-86C1-C66581DCF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8" y="-676371"/>
            <a:ext cx="216643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5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7EF22-78D8-451A-A1B2-13E81DE62A3F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가격 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2FEF0-A418-4586-87D9-0A2289BAC251}"/>
              </a:ext>
            </a:extLst>
          </p:cNvPr>
          <p:cNvSpPr txBox="1"/>
          <p:nvPr/>
        </p:nvSpPr>
        <p:spPr>
          <a:xfrm>
            <a:off x="402473" y="1170009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로고 인쇄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4472B776-D3CA-40FF-867F-9A45D1A17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80769"/>
              </p:ext>
            </p:extLst>
          </p:nvPr>
        </p:nvGraphicFramePr>
        <p:xfrm>
          <a:off x="323527" y="1702645"/>
          <a:ext cx="8496945" cy="15849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192022497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395990387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347171162"/>
                    </a:ext>
                  </a:extLst>
                </a:gridCol>
              </a:tblGrid>
              <a:tr h="3751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/>
                        <a:t>1~50</a:t>
                      </a:r>
                      <a:r>
                        <a:rPr lang="ko-KR" altLang="en-US" sz="2000" b="1" dirty="0"/>
                        <a:t>개 인쇄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/>
                        <a:t>55,000</a:t>
                      </a:r>
                      <a:r>
                        <a:rPr lang="ko-KR" altLang="en-US" sz="2000" b="1" dirty="0"/>
                        <a:t>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/>
                        <a:t>(</a:t>
                      </a:r>
                      <a:r>
                        <a:rPr lang="ko-KR" altLang="en-US" sz="2000" b="1" dirty="0" err="1"/>
                        <a:t>제판비포함</a:t>
                      </a:r>
                      <a:r>
                        <a:rPr lang="en-US" altLang="ko-KR" sz="2000" b="1" dirty="0"/>
                        <a:t>)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42617"/>
                  </a:ext>
                </a:extLst>
              </a:tr>
              <a:tr h="3751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/>
                        <a:t>51~100</a:t>
                      </a:r>
                      <a:r>
                        <a:rPr lang="ko-KR" altLang="en-US" sz="2000" b="1" dirty="0"/>
                        <a:t>개</a:t>
                      </a:r>
                      <a:r>
                        <a:rPr lang="en-US" altLang="ko-KR" sz="2000" b="1" dirty="0"/>
                        <a:t> </a:t>
                      </a:r>
                      <a:r>
                        <a:rPr lang="ko-KR" altLang="en-US" sz="2000" b="1" dirty="0"/>
                        <a:t>인쇄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/>
                        <a:t>75,000</a:t>
                      </a:r>
                      <a:r>
                        <a:rPr lang="ko-KR" altLang="en-US" sz="2000" b="1" dirty="0"/>
                        <a:t>원</a:t>
                      </a:r>
                      <a:endParaRPr lang="en-US" altLang="ko-K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/>
                        <a:t>(</a:t>
                      </a:r>
                      <a:r>
                        <a:rPr lang="ko-KR" altLang="en-US" sz="2000" b="1" dirty="0" err="1"/>
                        <a:t>제판비포함</a:t>
                      </a:r>
                      <a:r>
                        <a:rPr lang="en-US" altLang="ko-KR" sz="2000" b="1" dirty="0"/>
                        <a:t>)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96755"/>
                  </a:ext>
                </a:extLst>
              </a:tr>
              <a:tr h="37516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/>
                        <a:t>인쇄</a:t>
                      </a:r>
                      <a:r>
                        <a:rPr lang="en-US" altLang="ko-KR" sz="2000" b="1" dirty="0"/>
                        <a:t>/</a:t>
                      </a:r>
                      <a:r>
                        <a:rPr lang="ko-KR" altLang="en-US" sz="2000" b="1" dirty="0"/>
                        <a:t>재인쇄 </a:t>
                      </a:r>
                      <a:r>
                        <a:rPr lang="en-US" altLang="ko-KR" sz="2000" b="1" dirty="0"/>
                        <a:t>500</a:t>
                      </a:r>
                      <a:r>
                        <a:rPr lang="ko-KR" altLang="en-US" sz="2000" b="1" dirty="0"/>
                        <a:t>초과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/>
                        <a:t>개당 </a:t>
                      </a:r>
                      <a:r>
                        <a:rPr lang="en-US" altLang="ko-KR" sz="2000" b="1" dirty="0"/>
                        <a:t>500</a:t>
                      </a:r>
                      <a:r>
                        <a:rPr lang="ko-KR" altLang="en-US" sz="2000" b="1" dirty="0"/>
                        <a:t>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/>
                        <a:t>재인쇄시 </a:t>
                      </a:r>
                      <a:r>
                        <a:rPr lang="ko-KR" altLang="en-US" sz="2000" b="1" dirty="0" err="1"/>
                        <a:t>제판비</a:t>
                      </a:r>
                      <a:r>
                        <a:rPr lang="ko-KR" altLang="en-US" sz="2000" b="1" dirty="0"/>
                        <a:t> 없음</a:t>
                      </a:r>
                      <a:r>
                        <a:rPr lang="en-US" altLang="ko-KR" sz="2000" b="1" dirty="0"/>
                        <a:t>.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36331"/>
                  </a:ext>
                </a:extLst>
              </a:tr>
              <a:tr h="37516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/>
                        <a:t>인쇄</a:t>
                      </a:r>
                      <a:r>
                        <a:rPr lang="en-US" altLang="ko-KR" sz="2000" b="1" dirty="0"/>
                        <a:t>/</a:t>
                      </a:r>
                      <a:r>
                        <a:rPr lang="ko-KR" altLang="en-US" sz="2000" b="1" dirty="0"/>
                        <a:t>재인쇄</a:t>
                      </a:r>
                      <a:r>
                        <a:rPr lang="en-US" altLang="ko-KR" sz="2000" b="1" dirty="0"/>
                        <a:t>1000</a:t>
                      </a:r>
                      <a:r>
                        <a:rPr lang="ko-KR" altLang="en-US" sz="2000" b="1" dirty="0"/>
                        <a:t>초과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/>
                        <a:t>개당 </a:t>
                      </a:r>
                      <a:r>
                        <a:rPr lang="en-US" altLang="ko-KR" sz="2000" b="1" dirty="0"/>
                        <a:t>350</a:t>
                      </a:r>
                      <a:r>
                        <a:rPr lang="ko-KR" altLang="en-US" sz="2000" b="1" dirty="0"/>
                        <a:t>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/>
                        <a:t>재인쇄시 </a:t>
                      </a:r>
                      <a:r>
                        <a:rPr lang="ko-KR" altLang="en-US" sz="2000" b="1" dirty="0" err="1"/>
                        <a:t>제판비</a:t>
                      </a:r>
                      <a:r>
                        <a:rPr lang="ko-KR" altLang="en-US" sz="2000" b="1" dirty="0"/>
                        <a:t> 없음</a:t>
                      </a:r>
                      <a:r>
                        <a:rPr lang="en-US" altLang="ko-KR" sz="2000" b="1" dirty="0"/>
                        <a:t>.</a:t>
                      </a:r>
                      <a:endParaRPr lang="ko-KR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9588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6529593A-2FED-45BE-A6BC-71FEAE006F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12236" r="7747" b="12834"/>
          <a:stretch/>
        </p:blipFill>
        <p:spPr>
          <a:xfrm>
            <a:off x="649851" y="3425312"/>
            <a:ext cx="3660541" cy="329091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874608B-7666-44FC-89A0-7AEFCA0E64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2218" r="6706" b="12234"/>
          <a:stretch/>
        </p:blipFill>
        <p:spPr>
          <a:xfrm>
            <a:off x="4660051" y="3425312"/>
            <a:ext cx="3816424" cy="334161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E68E5EB-3EEB-418B-BF1F-A9E99B107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30" y="117468"/>
            <a:ext cx="1125726" cy="11257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7895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7EF22-78D8-451A-A1B2-13E81DE62A3F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가격 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A448A43-503D-454D-A8B4-A0095620DBBE}"/>
              </a:ext>
            </a:extLst>
          </p:cNvPr>
          <p:cNvSpPr/>
          <p:nvPr/>
        </p:nvSpPr>
        <p:spPr>
          <a:xfrm>
            <a:off x="373002" y="1318263"/>
            <a:ext cx="4546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아담이야기 컵 대량구매 업체</a:t>
            </a:r>
          </a:p>
        </p:txBody>
      </p:sp>
      <p:sp>
        <p:nvSpPr>
          <p:cNvPr id="9" name="내용 개체 틀 6">
            <a:extLst>
              <a:ext uri="{FF2B5EF4-FFF2-40B4-BE49-F238E27FC236}">
                <a16:creationId xmlns:a16="http://schemas.microsoft.com/office/drawing/2014/main" id="{D7A0DF89-63E0-4611-9847-145E41AB6093}"/>
              </a:ext>
            </a:extLst>
          </p:cNvPr>
          <p:cNvSpPr txBox="1">
            <a:spLocks/>
          </p:cNvSpPr>
          <p:nvPr/>
        </p:nvSpPr>
        <p:spPr>
          <a:xfrm>
            <a:off x="373002" y="2082194"/>
            <a:ext cx="7871406" cy="384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itchFamily="34" charset="0"/>
              <a:buAutoNum type="arabicPeriod"/>
            </a:pP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대전 유성구청 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11,000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 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sz="2400" dirty="0" err="1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평리드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함께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대전 유성구 맥주축제 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9,000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</a:t>
            </a:r>
            <a:endParaRPr lang="en-US" altLang="ko-KR" sz="2400" dirty="0">
              <a:solidFill>
                <a:schemeClr val="tx1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김해시청 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20,000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 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sz="2400" dirty="0" err="1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돔리드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함께 구매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부산영도구청 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400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 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sz="2400" dirty="0" err="1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평리드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함께 구매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altLang="ko-KR" sz="2400" dirty="0" err="1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Glenfiddic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3000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</a:t>
            </a:r>
            <a:endParaRPr lang="en-US" altLang="ko-KR" sz="2400" dirty="0">
              <a:solidFill>
                <a:schemeClr val="tx1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백미당 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3000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 </a:t>
            </a:r>
            <a:endParaRPr lang="en-US" altLang="ko-KR" sz="2400" dirty="0">
              <a:solidFill>
                <a:schemeClr val="tx1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ko-KR" altLang="en-US" sz="2400" dirty="0" err="1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샤브로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3000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 </a:t>
            </a:r>
            <a:endParaRPr lang="en-US" altLang="ko-KR" sz="2400" dirty="0">
              <a:solidFill>
                <a:schemeClr val="tx1"/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algn="l"/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등 국내 각지 카페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식당 대량판매와 </a:t>
            </a:r>
            <a:r>
              <a:rPr lang="ko-KR" altLang="en-US" sz="2400" dirty="0" err="1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인쇄작업함</a:t>
            </a:r>
            <a:r>
              <a:rPr lang="en-US" altLang="ko-KR" sz="2400" dirty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.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628CC31-158F-403F-A405-9A36D55FD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30" y="117468"/>
            <a:ext cx="1125726" cy="1125726"/>
          </a:xfrm>
          <a:prstGeom prst="ellipse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47D6126-4989-44FD-B4D2-2C69EFA23DA9}"/>
              </a:ext>
            </a:extLst>
          </p:cNvPr>
          <p:cNvSpPr/>
          <p:nvPr/>
        </p:nvSpPr>
        <p:spPr>
          <a:xfrm>
            <a:off x="388645" y="6161268"/>
            <a:ext cx="5025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**</a:t>
            </a:r>
            <a:r>
              <a:rPr lang="ko-KR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대량주문시 가격인하 협의 가능</a:t>
            </a:r>
            <a:r>
              <a:rPr lang="en-US" altLang="ko-K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**</a:t>
            </a:r>
            <a:endParaRPr lang="ko-KR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110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7EF22-78D8-451A-A1B2-13E81DE62A3F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제안서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A448A43-503D-454D-A8B4-A0095620DBBE}"/>
              </a:ext>
            </a:extLst>
          </p:cNvPr>
          <p:cNvSpPr/>
          <p:nvPr/>
        </p:nvSpPr>
        <p:spPr>
          <a:xfrm>
            <a:off x="155288" y="1242180"/>
            <a:ext cx="4467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플라스틱 사용 국가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위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대한민국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8A9652B-93F3-4953-847F-881DE74C0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" y="1731670"/>
            <a:ext cx="4500547" cy="3394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E54707-AA35-4ACA-A19B-2435C54CC35A}"/>
              </a:ext>
            </a:extLst>
          </p:cNvPr>
          <p:cNvSpPr txBox="1"/>
          <p:nvPr/>
        </p:nvSpPr>
        <p:spPr>
          <a:xfrm>
            <a:off x="3507167" y="2328936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/>
              <a:t>자료출처</a:t>
            </a:r>
            <a:r>
              <a:rPr lang="en-US" altLang="ko-KR" sz="1200" dirty="0"/>
              <a:t>: </a:t>
            </a:r>
            <a:r>
              <a:rPr lang="en-US" altLang="ko-KR" sz="1200" dirty="0" err="1"/>
              <a:t>sbs</a:t>
            </a:r>
            <a:endParaRPr lang="ko-KR" altLang="en-US" sz="12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EA68B86-D6DE-431F-9ED3-BBF6E3C4DEE9}"/>
              </a:ext>
            </a:extLst>
          </p:cNvPr>
          <p:cNvSpPr/>
          <p:nvPr/>
        </p:nvSpPr>
        <p:spPr>
          <a:xfrm>
            <a:off x="5051439" y="4971291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플라스틱 규제가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늘고있음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7191B49-FF89-40A8-9822-49B90C724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82" y="1242367"/>
            <a:ext cx="4228587" cy="3724261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830557F-1B3A-4809-B9CD-CE2B7FE161F7}"/>
              </a:ext>
            </a:extLst>
          </p:cNvPr>
          <p:cNvSpPr/>
          <p:nvPr/>
        </p:nvSpPr>
        <p:spPr>
          <a:xfrm>
            <a:off x="5051440" y="2420889"/>
            <a:ext cx="2112848" cy="2365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F6C9EA2A-9776-4C0A-B62E-7F3F56CAF077}"/>
              </a:ext>
            </a:extLst>
          </p:cNvPr>
          <p:cNvCxnSpPr/>
          <p:nvPr/>
        </p:nvCxnSpPr>
        <p:spPr>
          <a:xfrm rot="5400000">
            <a:off x="3493879" y="4019752"/>
            <a:ext cx="2983305" cy="25865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0F2F6DA-DEF9-40D6-B759-025B8F6356D7}"/>
              </a:ext>
            </a:extLst>
          </p:cNvPr>
          <p:cNvSpPr/>
          <p:nvPr/>
        </p:nvSpPr>
        <p:spPr>
          <a:xfrm>
            <a:off x="3464500" y="5625344"/>
            <a:ext cx="3173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한국은 규제가 느슨한 편이지만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</a:t>
            </a:r>
          </a:p>
          <a:p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계속 이슈가 되고 있는 환경문제로 </a:t>
            </a:r>
            <a:endParaRPr lang="en-US" altLang="ko-K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친환경 제품 사용 권장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A7FB7757-C98D-4E5A-8FA9-CB9732FBC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43" y="58321"/>
            <a:ext cx="1125726" cy="11257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351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19472" y="218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7EF22-78D8-451A-A1B2-13E81DE62A3F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제안서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C4213B8-89C6-4765-805A-AAA61E8D2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813" y="170660"/>
            <a:ext cx="3447102" cy="246625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8A720550-469C-4419-ABEB-08F441D895DB}"/>
              </a:ext>
            </a:extLst>
          </p:cNvPr>
          <p:cNvSpPr/>
          <p:nvPr/>
        </p:nvSpPr>
        <p:spPr>
          <a:xfrm>
            <a:off x="451797" y="1360663"/>
            <a:ext cx="5221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일회용컵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안쓰기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운동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400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 자영업자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5224D-3832-4FE4-96B3-228C499C428C}"/>
              </a:ext>
            </a:extLst>
          </p:cNvPr>
          <p:cNvSpPr txBox="1"/>
          <p:nvPr/>
        </p:nvSpPr>
        <p:spPr>
          <a:xfrm>
            <a:off x="251520" y="1934729"/>
            <a:ext cx="77034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[</a:t>
            </a:r>
            <a:r>
              <a:rPr lang="ko-KR" altLang="en-US" sz="1200" b="1" dirty="0" err="1"/>
              <a:t>문화투데이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구재숙</a:t>
            </a:r>
            <a:r>
              <a:rPr lang="ko-KR" altLang="en-US" sz="1200" b="1" dirty="0"/>
              <a:t> 기자</a:t>
            </a:r>
            <a:r>
              <a:rPr lang="en-US" altLang="ko-KR" sz="1200" b="1" dirty="0"/>
              <a:t>] </a:t>
            </a:r>
          </a:p>
          <a:p>
            <a:r>
              <a:rPr lang="ko-KR" altLang="en-US" sz="1200" b="1" dirty="0"/>
              <a:t>탄소 중립을 실천하기 위해 </a:t>
            </a:r>
            <a:r>
              <a:rPr lang="en-US" altLang="ko-KR" sz="1200" b="1" dirty="0">
                <a:solidFill>
                  <a:srgbClr val="C00000"/>
                </a:solidFill>
              </a:rPr>
              <a:t>400</a:t>
            </a:r>
            <a:r>
              <a:rPr lang="ko-KR" altLang="en-US" sz="1200" b="1" dirty="0">
                <a:solidFill>
                  <a:srgbClr val="C00000"/>
                </a:solidFill>
              </a:rPr>
              <a:t>만명의 자영업자가 </a:t>
            </a:r>
            <a:r>
              <a:rPr lang="en-US" altLang="ko-KR" sz="1200" b="1" dirty="0">
                <a:solidFill>
                  <a:srgbClr val="C00000"/>
                </a:solidFill>
              </a:rPr>
              <a:t>'</a:t>
            </a:r>
            <a:r>
              <a:rPr lang="ko-KR" altLang="en-US" sz="1200" b="1" dirty="0">
                <a:solidFill>
                  <a:srgbClr val="C00000"/>
                </a:solidFill>
              </a:rPr>
              <a:t>일회용 컵 안 쓰기</a:t>
            </a:r>
            <a:r>
              <a:rPr lang="en-US" altLang="ko-KR" sz="1200" b="1" dirty="0"/>
              <a:t>' </a:t>
            </a:r>
            <a:r>
              <a:rPr lang="ko-KR" altLang="en-US" sz="1200" b="1" dirty="0"/>
              <a:t>운동에 나선다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   </a:t>
            </a:r>
            <a:br>
              <a:rPr lang="en-US" altLang="ko-KR" sz="1200" b="1" dirty="0"/>
            </a:br>
            <a:r>
              <a:rPr lang="en-US" altLang="ko-KR" sz="1200" b="1" dirty="0"/>
              <a:t> '</a:t>
            </a:r>
            <a:r>
              <a:rPr lang="ko-KR" altLang="en-US" sz="1200" b="1" dirty="0" err="1"/>
              <a:t>한국탄소중립실천국민운동본부</a:t>
            </a:r>
            <a:r>
              <a:rPr lang="en-US" altLang="ko-KR" sz="1200" b="1" dirty="0"/>
              <a:t>'</a:t>
            </a:r>
            <a:r>
              <a:rPr lang="ko-KR" altLang="en-US" sz="1200" b="1" dirty="0"/>
              <a:t>는 </a:t>
            </a:r>
            <a:r>
              <a:rPr lang="en-US" altLang="ko-KR" sz="1200" b="1" dirty="0"/>
              <a:t>21</a:t>
            </a:r>
            <a:r>
              <a:rPr lang="ko-KR" altLang="en-US" sz="1200" b="1" dirty="0"/>
              <a:t>일 국회도서관 대강당에서 </a:t>
            </a:r>
            <a:r>
              <a:rPr lang="ko-KR" altLang="en-US" sz="1200" b="1" dirty="0">
                <a:solidFill>
                  <a:srgbClr val="FFC000"/>
                </a:solidFill>
              </a:rPr>
              <a:t>한국중소자영업총연합회</a:t>
            </a:r>
            <a:r>
              <a:rPr lang="en-US" altLang="ko-KR" sz="1200" b="1" dirty="0">
                <a:solidFill>
                  <a:srgbClr val="FFC000"/>
                </a:solidFill>
              </a:rPr>
              <a:t>, </a:t>
            </a:r>
            <a:r>
              <a:rPr lang="ko-KR" altLang="en-US" sz="1200" b="1" dirty="0" err="1">
                <a:solidFill>
                  <a:srgbClr val="FFC000"/>
                </a:solidFill>
              </a:rPr>
              <a:t>한국외식업중앙회</a:t>
            </a:r>
            <a:r>
              <a:rPr lang="en-US" altLang="ko-KR" sz="1200" b="1" dirty="0">
                <a:solidFill>
                  <a:srgbClr val="FFC000"/>
                </a:solidFill>
              </a:rPr>
              <a:t>, </a:t>
            </a:r>
            <a:r>
              <a:rPr lang="ko-KR" altLang="en-US" sz="1200" b="1" dirty="0" err="1">
                <a:solidFill>
                  <a:srgbClr val="FFC000"/>
                </a:solidFill>
              </a:rPr>
              <a:t>한국휴게음식업중앙회</a:t>
            </a:r>
            <a:r>
              <a:rPr lang="ko-KR" altLang="en-US" sz="1200" b="1" dirty="0">
                <a:solidFill>
                  <a:srgbClr val="FFC000"/>
                </a:solidFill>
              </a:rPr>
              <a:t> 등 </a:t>
            </a:r>
            <a:r>
              <a:rPr lang="en-US" altLang="ko-KR" sz="1200" b="1" dirty="0">
                <a:solidFill>
                  <a:srgbClr val="FFC000"/>
                </a:solidFill>
              </a:rPr>
              <a:t>120</a:t>
            </a:r>
            <a:r>
              <a:rPr lang="ko-KR" altLang="en-US" sz="1200" b="1" dirty="0">
                <a:solidFill>
                  <a:srgbClr val="FFC000"/>
                </a:solidFill>
              </a:rPr>
              <a:t>여개 직능자영업단체 및 시민단체가 참여한 가운데 기후 위기 대응과 탄소중립 실천을 위해 출범했다</a:t>
            </a:r>
            <a:r>
              <a:rPr lang="en-US" altLang="ko-KR" sz="1200" b="1" dirty="0">
                <a:solidFill>
                  <a:srgbClr val="FFC000"/>
                </a:solidFill>
              </a:rPr>
              <a:t>.</a:t>
            </a:r>
          </a:p>
          <a:p>
            <a:r>
              <a:rPr lang="en-US" altLang="ko-KR" sz="1200" b="1" dirty="0"/>
              <a:t>    </a:t>
            </a:r>
            <a:br>
              <a:rPr lang="en-US" altLang="ko-KR" sz="1200" b="1" dirty="0"/>
            </a:br>
            <a:r>
              <a:rPr lang="ko-KR" altLang="en-US" sz="1200" b="1" dirty="0"/>
              <a:t>이번에 참여한 </a:t>
            </a:r>
            <a:r>
              <a:rPr lang="ko-KR" altLang="en-US" sz="1200" b="1" dirty="0" err="1"/>
              <a:t>단체들에는</a:t>
            </a:r>
            <a:r>
              <a:rPr lang="ko-KR" altLang="en-US" sz="1200" b="1" dirty="0"/>
              <a:t> </a:t>
            </a:r>
            <a:r>
              <a:rPr lang="ko-KR" altLang="en-US" sz="1200" b="1" dirty="0">
                <a:solidFill>
                  <a:srgbClr val="FF0000"/>
                </a:solidFill>
              </a:rPr>
              <a:t>음식점</a:t>
            </a:r>
            <a:r>
              <a:rPr lang="en-US" altLang="ko-KR" sz="1200" b="1" dirty="0">
                <a:solidFill>
                  <a:srgbClr val="FF0000"/>
                </a:solidFill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</a:rPr>
              <a:t>카페 등 자영업자 </a:t>
            </a:r>
            <a:r>
              <a:rPr lang="en-US" altLang="ko-KR" sz="1200" b="1" dirty="0">
                <a:solidFill>
                  <a:srgbClr val="FF0000"/>
                </a:solidFill>
              </a:rPr>
              <a:t>400</a:t>
            </a:r>
            <a:r>
              <a:rPr lang="ko-KR" altLang="en-US" sz="1200" b="1" dirty="0">
                <a:solidFill>
                  <a:srgbClr val="FF0000"/>
                </a:solidFill>
              </a:rPr>
              <a:t>만명이 </a:t>
            </a:r>
            <a:r>
              <a:rPr lang="ko-KR" altLang="en-US" sz="1200" b="1" dirty="0" err="1">
                <a:solidFill>
                  <a:srgbClr val="FF0000"/>
                </a:solidFill>
              </a:rPr>
              <a:t>가입돼있다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    </a:t>
            </a:r>
            <a:br>
              <a:rPr lang="en-US" altLang="ko-KR" sz="1200" b="1" dirty="0"/>
            </a:br>
            <a:r>
              <a:rPr lang="ko-KR" altLang="en-US" sz="1200" b="1" dirty="0" err="1"/>
              <a:t>한국탄소중립실천국민운동본부</a:t>
            </a:r>
            <a:r>
              <a:rPr lang="ko-KR" altLang="en-US" sz="1200" b="1" dirty="0"/>
              <a:t> 초대 명예 총재는 김덕룡 전 정무장관이 추대됐다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    </a:t>
            </a:r>
            <a:br>
              <a:rPr lang="en-US" altLang="ko-KR" sz="1200" b="1" dirty="0"/>
            </a:br>
            <a:r>
              <a:rPr lang="ko-KR" altLang="en-US" sz="1200" b="1" dirty="0"/>
              <a:t>이 단체는 탄소중립이라는 주제로 모두가 참여할 수 있는 </a:t>
            </a:r>
            <a:r>
              <a:rPr lang="en-US" altLang="ko-KR" sz="1200" b="1" dirty="0"/>
              <a:t>'</a:t>
            </a:r>
            <a:r>
              <a:rPr lang="ko-KR" altLang="en-US" sz="1200" b="1" dirty="0"/>
              <a:t>일회용컵 안 쓰기</a:t>
            </a:r>
            <a:r>
              <a:rPr lang="en-US" altLang="ko-KR" sz="1200" b="1" dirty="0"/>
              <a:t>' </a:t>
            </a:r>
            <a:r>
              <a:rPr lang="ko-KR" altLang="en-US" sz="1200" b="1" dirty="0"/>
              <a:t>운동을 우선 전개하고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점차 활동 영역을 확대할 예정이다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   </a:t>
            </a:r>
            <a:br>
              <a:rPr lang="en-US" altLang="ko-KR" sz="1200" b="1" dirty="0"/>
            </a:br>
            <a:r>
              <a:rPr lang="en-US" altLang="ko-KR" sz="1200" b="1" dirty="0"/>
              <a:t> </a:t>
            </a:r>
            <a:r>
              <a:rPr lang="ko-KR" altLang="en-US" sz="1200" b="1" dirty="0"/>
              <a:t>전국 지역 단위별로 </a:t>
            </a:r>
            <a:r>
              <a:rPr lang="en-US" altLang="ko-KR" sz="1200" b="1" dirty="0">
                <a:solidFill>
                  <a:srgbClr val="FF0000"/>
                </a:solidFill>
              </a:rPr>
              <a:t>'</a:t>
            </a:r>
            <a:r>
              <a:rPr lang="ko-KR" altLang="en-US" sz="1200" b="1" dirty="0">
                <a:solidFill>
                  <a:srgbClr val="FF0000"/>
                </a:solidFill>
              </a:rPr>
              <a:t>탄소중립 지도자</a:t>
            </a:r>
            <a:r>
              <a:rPr lang="en-US" altLang="ko-KR" sz="1200" b="1" dirty="0">
                <a:solidFill>
                  <a:srgbClr val="FF0000"/>
                </a:solidFill>
              </a:rPr>
              <a:t>' 5</a:t>
            </a:r>
            <a:r>
              <a:rPr lang="ko-KR" altLang="en-US" sz="1200" b="1" dirty="0">
                <a:solidFill>
                  <a:srgbClr val="FF0000"/>
                </a:solidFill>
              </a:rPr>
              <a:t>천명을 양성</a:t>
            </a:r>
            <a:r>
              <a:rPr lang="ko-KR" altLang="en-US" sz="1200" b="1" dirty="0"/>
              <a:t>해 환경부 산하 기관과 </a:t>
            </a:r>
            <a:r>
              <a:rPr lang="ko-KR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지방자치단체</a:t>
            </a:r>
            <a:r>
              <a:rPr lang="en-US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공기업</a:t>
            </a:r>
            <a:r>
              <a:rPr lang="en-US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자영업자를 대상으로 탄소중립 운동을 전개할 계획이다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   </a:t>
            </a:r>
            <a:br>
              <a:rPr lang="en-US" altLang="ko-KR" sz="1200" b="1" dirty="0"/>
            </a:br>
            <a:r>
              <a:rPr lang="en-US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'</a:t>
            </a:r>
            <a:r>
              <a:rPr lang="ko-KR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소비자 일회용기를 사용하지 않고 텀블러 사용 등 탄소중립을 위한 활동으로 환경부로부터 </a:t>
            </a:r>
            <a:r>
              <a:rPr lang="en-US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ko-KR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잔당 </a:t>
            </a:r>
            <a:r>
              <a:rPr lang="en-US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300</a:t>
            </a:r>
            <a:r>
              <a:rPr lang="ko-KR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원의 </a:t>
            </a:r>
            <a:r>
              <a:rPr lang="en-US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</a:t>
            </a:r>
            <a:r>
              <a:rPr lang="ko-KR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탄소중립 포인트</a:t>
            </a:r>
            <a:r>
              <a:rPr lang="en-US" altLang="ko-KR" sz="1200" b="1" dirty="0"/>
              <a:t>'</a:t>
            </a:r>
            <a:r>
              <a:rPr lang="ko-KR" altLang="en-US" sz="1200" b="1" dirty="0"/>
              <a:t>를 </a:t>
            </a:r>
            <a:r>
              <a:rPr lang="ko-KR" altLang="en-US" sz="1200" b="1" dirty="0" err="1"/>
              <a:t>부여받는</a:t>
            </a:r>
            <a:r>
              <a:rPr lang="ko-KR" altLang="en-US" sz="1200" b="1" dirty="0"/>
              <a:t> 탄소중립 가맹점</a:t>
            </a:r>
            <a:r>
              <a:rPr lang="en-US" altLang="ko-KR" sz="1200" b="1" dirty="0"/>
              <a:t>'</a:t>
            </a:r>
            <a:r>
              <a:rPr lang="ko-KR" altLang="en-US" sz="1200" b="1" dirty="0"/>
              <a:t>을 추진한다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포인트 사용을 위한 </a:t>
            </a:r>
            <a:r>
              <a:rPr lang="en-US" altLang="ko-KR" sz="1200" b="1" dirty="0"/>
              <a:t>'</a:t>
            </a:r>
            <a:r>
              <a:rPr lang="ko-KR" altLang="en-US" sz="1200" b="1" dirty="0">
                <a:solidFill>
                  <a:srgbClr val="00B050"/>
                </a:solidFill>
              </a:rPr>
              <a:t>탄소은행</a:t>
            </a:r>
            <a:r>
              <a:rPr lang="en-US" altLang="ko-KR" sz="1200" b="1" dirty="0"/>
              <a:t>' </a:t>
            </a:r>
            <a:r>
              <a:rPr lang="ko-KR" altLang="en-US" sz="1200" b="1" dirty="0"/>
              <a:t>앱도 서비스할 예정이다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    </a:t>
            </a:r>
            <a:br>
              <a:rPr lang="en-US" altLang="ko-KR" sz="1200" b="1" dirty="0"/>
            </a:br>
            <a:r>
              <a:rPr lang="ko-KR" altLang="en-US" sz="1200" b="1" dirty="0" err="1"/>
              <a:t>오호석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한국중소자영업총연합회장은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"</a:t>
            </a:r>
            <a:r>
              <a:rPr lang="ko-KR" altLang="en-US" sz="1200" b="1" dirty="0"/>
              <a:t>전 국민이 일회용컵 사용하지 않기 등을 통해 자발적으로 참여하는 </a:t>
            </a:r>
            <a:r>
              <a:rPr lang="en-US" altLang="ko-KR" sz="1200" b="1" dirty="0"/>
              <a:t>'</a:t>
            </a:r>
            <a:r>
              <a:rPr lang="ko-KR" altLang="en-US" sz="1200" b="1" dirty="0"/>
              <a:t>탄소중립</a:t>
            </a:r>
            <a:r>
              <a:rPr lang="en-US" altLang="ko-KR" sz="1200" b="1" dirty="0"/>
              <a:t>' </a:t>
            </a:r>
            <a:r>
              <a:rPr lang="ko-KR" altLang="en-US" sz="1200" b="1" dirty="0"/>
              <a:t>실천 운동을 전개해 우리의 후대가 깨끗한 환경에서 숨 쉬고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살아갈 수 있는 지구 환경을 만드는 데 선도적 역할을 할 것</a:t>
            </a:r>
            <a:r>
              <a:rPr lang="en-US" altLang="ko-KR" sz="1200" b="1" dirty="0"/>
              <a:t>"</a:t>
            </a:r>
            <a:r>
              <a:rPr lang="ko-KR" altLang="en-US" sz="1200" b="1" dirty="0"/>
              <a:t>이라고 말했다</a:t>
            </a:r>
          </a:p>
          <a:p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8355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7EF22-78D8-451A-A1B2-13E81DE62A3F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제안서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739D640-797C-40FA-9BDA-19CF6484A5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2" t="16075" r="3179" b="7072"/>
          <a:stretch/>
        </p:blipFill>
        <p:spPr>
          <a:xfrm rot="5400000">
            <a:off x="3215152" y="4318913"/>
            <a:ext cx="2154907" cy="267118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08B87AB-64EF-41E9-9005-A7A63A985A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4851" r="2750"/>
          <a:stretch/>
        </p:blipFill>
        <p:spPr>
          <a:xfrm rot="5400000">
            <a:off x="265560" y="4172278"/>
            <a:ext cx="2476057" cy="267118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3D352F0-7773-4F43-99FD-468AABCE77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3" t="1701" r="2952"/>
          <a:stretch/>
        </p:blipFill>
        <p:spPr>
          <a:xfrm rot="5400000">
            <a:off x="6286497" y="4070448"/>
            <a:ext cx="2155143" cy="316835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BB416F7-88D6-40F0-9F5A-2C1958FEF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32" y="992109"/>
            <a:ext cx="6463221" cy="435891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B261081-C3A8-4ADC-9C7D-AD52A6C67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19" y="110518"/>
            <a:ext cx="1125726" cy="1125726"/>
          </a:xfrm>
          <a:prstGeom prst="ellipse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A448A43-503D-454D-A8B4-A0095620DBBE}"/>
              </a:ext>
            </a:extLst>
          </p:cNvPr>
          <p:cNvSpPr/>
          <p:nvPr/>
        </p:nvSpPr>
        <p:spPr>
          <a:xfrm>
            <a:off x="684807" y="1017956"/>
            <a:ext cx="7800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트라이탄 소재로 만들어진 친환경적인 아담이야기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432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7EF22-78D8-451A-A1B2-13E81DE62A3F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제안서 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850A6C9-48FC-4F65-A599-24D26F9EF8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5" b="22602"/>
          <a:stretch/>
        </p:blipFill>
        <p:spPr>
          <a:xfrm>
            <a:off x="900687" y="578070"/>
            <a:ext cx="7342625" cy="36255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490F00-673C-4047-A658-A9D8CDEB7DA6}"/>
              </a:ext>
            </a:extLst>
          </p:cNvPr>
          <p:cNvSpPr txBox="1"/>
          <p:nvPr/>
        </p:nvSpPr>
        <p:spPr>
          <a:xfrm>
            <a:off x="479418" y="4797152"/>
            <a:ext cx="358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4145DC5A-CE80-4D84-B237-4281ADAB2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2" y="4326261"/>
            <a:ext cx="3435653" cy="22984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B1AFB4-E89E-4B2F-B2BF-ED26C0987F73}"/>
              </a:ext>
            </a:extLst>
          </p:cNvPr>
          <p:cNvSpPr txBox="1"/>
          <p:nvPr/>
        </p:nvSpPr>
        <p:spPr>
          <a:xfrm>
            <a:off x="4860032" y="450912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국내에서 정품 </a:t>
            </a:r>
            <a:r>
              <a:rPr lang="ko-KR" alt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트라이탄으로</a:t>
            </a:r>
            <a:r>
              <a:rPr lang="ko-KR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제작</a:t>
            </a:r>
            <a:r>
              <a:rPr lang="en-US" altLang="ko-K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altLang="ko-K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투명하고 안전함</a:t>
            </a:r>
            <a:r>
              <a:rPr lang="en-US" altLang="ko-K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인쇄 소요기간은 평일기준</a:t>
            </a:r>
            <a:r>
              <a:rPr lang="en-US" altLang="ko-K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주말</a:t>
            </a:r>
            <a:r>
              <a:rPr lang="en-US" altLang="ko-K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공휴일제외</a:t>
            </a:r>
            <a:r>
              <a:rPr lang="en-US" altLang="ko-K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2-3</a:t>
            </a:r>
            <a:r>
              <a:rPr lang="ko-KR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소요</a:t>
            </a:r>
            <a:r>
              <a:rPr lang="en-US" altLang="ko-K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C5751049-43F9-429D-A709-2D25296F9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92" y="140349"/>
            <a:ext cx="1125726" cy="11257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047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A21B78-006E-4877-B08A-D5FC4B49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15" y="1695983"/>
            <a:ext cx="4216594" cy="4216594"/>
          </a:xfrm>
          <a:prstGeom prst="ellipse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7EF22-78D8-451A-A1B2-13E81DE62A3F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제안서 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90F00-673C-4047-A658-A9D8CDEB7DA6}"/>
              </a:ext>
            </a:extLst>
          </p:cNvPr>
          <p:cNvSpPr txBox="1"/>
          <p:nvPr/>
        </p:nvSpPr>
        <p:spPr>
          <a:xfrm>
            <a:off x="5203034" y="4144086"/>
            <a:ext cx="2787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아담이야기 제품 문의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카카오 채널  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62CDD25-D6BD-44C2-B4C6-4C7040F2B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35" y="1301899"/>
            <a:ext cx="2771753" cy="277175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D2721FB-7E4A-43DB-8955-B56434F03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1324476"/>
            <a:ext cx="2760465" cy="27604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B1A551-1968-4E8E-B541-E54472AFA99B}"/>
              </a:ext>
            </a:extLst>
          </p:cNvPr>
          <p:cNvSpPr txBox="1"/>
          <p:nvPr/>
        </p:nvSpPr>
        <p:spPr>
          <a:xfrm>
            <a:off x="1071538" y="4144086"/>
            <a:ext cx="2787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아담이야기 사이트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제품관련 정보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003693-7C6A-42F7-A5E0-5B5242D3708C}"/>
              </a:ext>
            </a:extLst>
          </p:cNvPr>
          <p:cNvSpPr txBox="1"/>
          <p:nvPr/>
        </p:nvSpPr>
        <p:spPr>
          <a:xfrm>
            <a:off x="4866204" y="6154831"/>
            <a:ext cx="266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담당자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천옥현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010- 4665-5904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0316CA-915F-48E0-8A08-B65D7FF5CE1E}"/>
              </a:ext>
            </a:extLst>
          </p:cNvPr>
          <p:cNvSpPr txBox="1"/>
          <p:nvPr/>
        </p:nvSpPr>
        <p:spPr>
          <a:xfrm>
            <a:off x="7005102" y="6133426"/>
            <a:ext cx="266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대표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 휘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010- 9643-8415</a:t>
            </a:r>
          </a:p>
        </p:txBody>
      </p:sp>
    </p:spTree>
    <p:extLst>
      <p:ext uri="{BB962C8B-B14F-4D97-AF65-F5344CB8AC3E}">
        <p14:creationId xmlns:p14="http://schemas.microsoft.com/office/powerpoint/2010/main" val="188051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666862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476493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286124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095754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736966" y="1847810"/>
            <a:ext cx="1863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 회사소개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0565" y="2654052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 </a:t>
            </a: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트라이탄소재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5603" y="3333749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 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제품소개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&amp;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가격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0565" y="4308456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 제품 제안서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1738" y="184522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" pitchFamily="50" charset="-127"/>
                <a:ea typeface="나눔스퀘어" pitchFamily="50" charset="-127"/>
              </a:rPr>
              <a:t>1</a:t>
            </a:r>
            <a:endParaRPr lang="ko-KR" altLang="en-US" dirty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20518" y="26310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" pitchFamily="50" charset="-127"/>
                <a:ea typeface="나눔스퀘어" pitchFamily="50" charset="-127"/>
              </a:rPr>
              <a:t>2</a:t>
            </a:r>
            <a:endParaRPr lang="ko-KR" altLang="en-US" dirty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20518" y="34290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" pitchFamily="50" charset="-127"/>
                <a:ea typeface="나눔스퀘어" pitchFamily="50" charset="-127"/>
              </a:rPr>
              <a:t>3</a:t>
            </a:r>
            <a:endParaRPr lang="ko-KR" altLang="en-US" dirty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20518" y="421481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" pitchFamily="50" charset="-127"/>
                <a:ea typeface="나눔스퀘어" pitchFamily="50" charset="-127"/>
              </a:rPr>
              <a:t>4</a:t>
            </a:r>
            <a:endParaRPr lang="ko-KR" altLang="en-US" dirty="0">
              <a:latin typeface="나눔스퀘어" pitchFamily="50" charset="-127"/>
              <a:ea typeface="나눔스퀘어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233" y="1751011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타원 6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회사소개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183ED-653E-4D87-8BAD-1967F5D5E51F}"/>
              </a:ext>
            </a:extLst>
          </p:cNvPr>
          <p:cNvSpPr txBox="1"/>
          <p:nvPr/>
        </p:nvSpPr>
        <p:spPr>
          <a:xfrm>
            <a:off x="418972" y="1371487"/>
            <a:ext cx="81740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설립된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테크회사는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컵을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제작할수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있는 금형을 갖고있는 회사이며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중간유통 없이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합리적인 가격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소비자들에게 판매하기위해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년도에 </a:t>
            </a:r>
            <a:r>
              <a:rPr lang="en-US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테크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판매사업부로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아담이야기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설립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아담이야기란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아름다움을 담는다는 의미로 지어진 이름입니다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현재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네이버스토어에서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판매중이며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인쇄 관련 상담은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카카오채널에서 서비스중인 온라인 판매업체 입니다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9B3915-B07A-4E80-B493-6ACC2AAEF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44" y="3989982"/>
            <a:ext cx="1502409" cy="148915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EC9F8B7-4732-42F4-91FB-FB94A5EC6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89" y="3923920"/>
            <a:ext cx="1613550" cy="1613550"/>
          </a:xfrm>
          <a:prstGeom prst="ellipse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8CC832C-D1D6-4480-9CF7-8ADD600631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5862" r="53518" b="56347"/>
          <a:stretch/>
        </p:blipFill>
        <p:spPr>
          <a:xfrm>
            <a:off x="642293" y="4020971"/>
            <a:ext cx="1489153" cy="148915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27DD979-9968-4C6C-9D75-ADADA6DE99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0" t="2722" r="1931" b="57095"/>
          <a:stretch/>
        </p:blipFill>
        <p:spPr>
          <a:xfrm>
            <a:off x="2326036" y="4018394"/>
            <a:ext cx="1489153" cy="1489153"/>
          </a:xfrm>
          <a:prstGeom prst="rect">
            <a:avLst/>
          </a:prstGeom>
        </p:spPr>
      </p:pic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45313C8-10DD-4CE3-B624-BD70558A45AD}"/>
              </a:ext>
            </a:extLst>
          </p:cNvPr>
          <p:cNvCxnSpPr>
            <a:cxnSpLocks/>
          </p:cNvCxnSpPr>
          <p:nvPr/>
        </p:nvCxnSpPr>
        <p:spPr>
          <a:xfrm>
            <a:off x="4109945" y="4765548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0AA4BCD-DB13-42B4-A586-5B2AB6B8CB13}"/>
              </a:ext>
            </a:extLst>
          </p:cNvPr>
          <p:cNvSpPr txBox="1"/>
          <p:nvPr/>
        </p:nvSpPr>
        <p:spPr>
          <a:xfrm>
            <a:off x="1386869" y="5663705"/>
            <a:ext cx="1489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</a:t>
            </a:r>
            <a:r>
              <a:rPr lang="ko-KR" alt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테크</a:t>
            </a:r>
            <a:endParaRPr lang="en-US" altLang="ko-KR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컵제작</a:t>
            </a:r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579A8A-EE81-421E-95D9-118BDB22482C}"/>
              </a:ext>
            </a:extLst>
          </p:cNvPr>
          <p:cNvSpPr txBox="1"/>
          <p:nvPr/>
        </p:nvSpPr>
        <p:spPr>
          <a:xfrm>
            <a:off x="5797220" y="5663705"/>
            <a:ext cx="2026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네이버스토어</a:t>
            </a:r>
            <a:endParaRPr lang="en-US" altLang="ko-K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아담이야기</a:t>
            </a: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33EBA2F-82FB-4B93-B1C6-E82B16533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30" y="117468"/>
            <a:ext cx="1125726" cy="1125726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71538" y="357166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트라이탄소재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44452-D28A-4603-AAB9-974282BF27E8}"/>
              </a:ext>
            </a:extLst>
          </p:cNvPr>
          <p:cNvSpPr txBox="1"/>
          <p:nvPr/>
        </p:nvSpPr>
        <p:spPr>
          <a:xfrm>
            <a:off x="345031" y="1318110"/>
            <a:ext cx="8453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아담이야기의 제품의 소재는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트라이탄＂이라는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소재입니다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트라이탄이란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플라스틱의 일종 </a:t>
            </a:r>
            <a:r>
              <a:rPr lang="en-US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Tritan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copolyester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PCT(</a:t>
            </a:r>
            <a:r>
              <a:rPr lang="en-US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polycyclohexylenedimethylene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terephthalate)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소재의 플라스틱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미국의 화학업체 이스트만 사에서 개발한 신소재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폴리카보네이트의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대체하기 위해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폴리카보네이트에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못지않은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기계적 강도와 내열성을 가지면서도 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비스페놀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A(BPA)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용출 등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식품용기로서 더 안전하도록 개발하였습니다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가지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단량체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(monomer)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긴 사슬로 합성한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중공합체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(copolymer)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입니다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7F3DE44-A0DB-4542-B314-0BCACC321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487" y="3782674"/>
            <a:ext cx="4315324" cy="336193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F1DA2A6-A90F-4359-A843-E57980113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42" y="3705450"/>
            <a:ext cx="3996025" cy="376369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ED5AB46-CE25-44EE-B475-0A528ED043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8" y="4026154"/>
            <a:ext cx="4629602" cy="312229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A03BE56-9D18-4D6F-9A5F-A73CF1CC7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30" y="117468"/>
            <a:ext cx="1125726" cy="1125726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B462D-1CC0-4705-AB7A-6E7645237E70}"/>
              </a:ext>
            </a:extLst>
          </p:cNvPr>
          <p:cNvSpPr txBox="1"/>
          <p:nvPr/>
        </p:nvSpPr>
        <p:spPr>
          <a:xfrm>
            <a:off x="1077589" y="332656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트라이탄소재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9" name="내용 개체 틀 4">
            <a:extLst>
              <a:ext uri="{FF2B5EF4-FFF2-40B4-BE49-F238E27FC236}">
                <a16:creationId xmlns:a16="http://schemas.microsoft.com/office/drawing/2014/main" id="{1F3A878B-C2D9-4FE6-82F9-DC8C2BB7C2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4981" r="3517" b="2980"/>
          <a:stretch/>
        </p:blipFill>
        <p:spPr>
          <a:xfrm>
            <a:off x="883266" y="1491538"/>
            <a:ext cx="7377467" cy="5104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A6A948-548A-4777-8763-410597D2A18D}"/>
              </a:ext>
            </a:extLst>
          </p:cNvPr>
          <p:cNvSpPr txBox="1"/>
          <p:nvPr/>
        </p:nvSpPr>
        <p:spPr>
          <a:xfrm>
            <a:off x="980969" y="1035423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트라이탄 소재 정품인증서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7DA50CA-870D-4389-8713-CE5BB8E70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30" y="117468"/>
            <a:ext cx="1125726" cy="1125726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9854D5B-2097-420B-9779-C8B399538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68" y="3017268"/>
            <a:ext cx="2880000" cy="4073143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3278" y="1634254"/>
            <a:ext cx="156339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제품소개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7902E80-89DA-43B7-8229-63ED7C0D4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907" y="487340"/>
            <a:ext cx="2880000" cy="40731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A7B04F-B662-4003-B402-BDDC5EE76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3" y="473608"/>
            <a:ext cx="2880000" cy="407314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9D09E5B-2DFF-4A3B-85E4-D1805672F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51" y="455392"/>
            <a:ext cx="2880000" cy="407314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FCACFFD-888C-4F9A-A5B5-E617A0D9E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87" y="419410"/>
            <a:ext cx="2880000" cy="407314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0E22689-F2D7-458A-BC8B-41F14BA68C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07" y="338950"/>
            <a:ext cx="2880000" cy="407314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D0ABF41-1A6F-439A-A6A9-C73BE1485A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36" y="251661"/>
            <a:ext cx="2880000" cy="407314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0DA40BF-7DF8-444D-B34C-2799B2FE41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65" y="232980"/>
            <a:ext cx="2880000" cy="40731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D497E57-4B1E-4BB0-AE1F-A31C7E3C3B0A}"/>
              </a:ext>
            </a:extLst>
          </p:cNvPr>
          <p:cNvSpPr txBox="1"/>
          <p:nvPr/>
        </p:nvSpPr>
        <p:spPr>
          <a:xfrm>
            <a:off x="569179" y="1245752"/>
            <a:ext cx="147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자형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3FCE4C1A-E664-4F5A-90BD-B694DC74CB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88" y="3179483"/>
            <a:ext cx="2880000" cy="407314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6DB50AE-EBF1-4712-8C6E-12FA4A7E4B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466" y="3546384"/>
            <a:ext cx="2880000" cy="407314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9215995-BCEF-4500-8367-503A7A6CFA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8" y="3566402"/>
            <a:ext cx="2880000" cy="4073143"/>
          </a:xfrm>
          <a:prstGeom prst="rect">
            <a:avLst/>
          </a:prstGeom>
        </p:spPr>
      </p:pic>
      <p:pic>
        <p:nvPicPr>
          <p:cNvPr id="2048" name="그림 2047">
            <a:extLst>
              <a:ext uri="{FF2B5EF4-FFF2-40B4-BE49-F238E27FC236}">
                <a16:creationId xmlns:a16="http://schemas.microsoft.com/office/drawing/2014/main" id="{BEF4131F-6F4A-4689-B3C1-432185EE7A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04" y="3455075"/>
            <a:ext cx="2880000" cy="4073143"/>
          </a:xfrm>
          <a:prstGeom prst="rect">
            <a:avLst/>
          </a:prstGeom>
        </p:spPr>
      </p:pic>
      <p:pic>
        <p:nvPicPr>
          <p:cNvPr id="2051" name="그림 2050">
            <a:extLst>
              <a:ext uri="{FF2B5EF4-FFF2-40B4-BE49-F238E27FC236}">
                <a16:creationId xmlns:a16="http://schemas.microsoft.com/office/drawing/2014/main" id="{5913383E-6B29-4A00-8CC6-BE8E5E3124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06" y="3331820"/>
            <a:ext cx="2880000" cy="4073143"/>
          </a:xfrm>
          <a:prstGeom prst="rect">
            <a:avLst/>
          </a:prstGeom>
        </p:spPr>
      </p:pic>
      <p:pic>
        <p:nvPicPr>
          <p:cNvPr id="2053" name="그림 2052">
            <a:extLst>
              <a:ext uri="{FF2B5EF4-FFF2-40B4-BE49-F238E27FC236}">
                <a16:creationId xmlns:a16="http://schemas.microsoft.com/office/drawing/2014/main" id="{49D96E54-C815-4637-921C-4BBE0A3444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53" y="3326387"/>
            <a:ext cx="2880000" cy="407314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C296E6F-B414-47EA-88E6-FA1E9CE8BB0A}"/>
              </a:ext>
            </a:extLst>
          </p:cNvPr>
          <p:cNvSpPr txBox="1"/>
          <p:nvPr/>
        </p:nvSpPr>
        <p:spPr>
          <a:xfrm>
            <a:off x="519116" y="4242193"/>
            <a:ext cx="147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일자형</a:t>
            </a:r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57D3A8C2-AB15-4889-946E-B87387F56885}"/>
              </a:ext>
            </a:extLst>
          </p:cNvPr>
          <p:cNvSpPr txBox="1"/>
          <p:nvPr/>
        </p:nvSpPr>
        <p:spPr>
          <a:xfrm>
            <a:off x="681277" y="3360311"/>
            <a:ext cx="860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8oz   10oz   12oz    14oz    16oz     18oz    20oz    22oz   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BE58CB-3254-4243-A484-F53802F10400}"/>
              </a:ext>
            </a:extLst>
          </p:cNvPr>
          <p:cNvSpPr txBox="1"/>
          <p:nvPr/>
        </p:nvSpPr>
        <p:spPr>
          <a:xfrm>
            <a:off x="592317" y="6294408"/>
            <a:ext cx="711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8oz   10oz     12oz    14oz    16oz     18oz     20oz     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32B5361F-1C1F-4E41-A960-0DAE6926ED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30" y="117468"/>
            <a:ext cx="1125726" cy="1125726"/>
          </a:xfrm>
          <a:prstGeom prst="ellipse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E2A25D7-E9F6-456B-A99C-DE53436E92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63" y="164372"/>
            <a:ext cx="2880000" cy="40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9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DE25D-104F-4FC0-B80D-16387DD6BE84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제품소개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D4AAE-9323-4A7E-A3CB-C49D1645BBE7}"/>
              </a:ext>
            </a:extLst>
          </p:cNvPr>
          <p:cNvSpPr txBox="1"/>
          <p:nvPr/>
        </p:nvSpPr>
        <p:spPr>
          <a:xfrm>
            <a:off x="569178" y="1245752"/>
            <a:ext cx="213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자형 반투명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2206089-EAFE-4325-8A40-413B281A7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28" y="357166"/>
            <a:ext cx="2880000" cy="432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EFF7585-D83F-459B-9DB9-5616ECA9E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10" y="402974"/>
            <a:ext cx="2880000" cy="4320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4AC734A-CFA7-42AF-80AC-90BE53370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97" y="259526"/>
            <a:ext cx="2880000" cy="4320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AF1794A-6AAF-4C9A-A828-474000310D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" y="357166"/>
            <a:ext cx="2880000" cy="43200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CD490A9-5144-427A-B1A3-F9CC15C40F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29" y="3680503"/>
            <a:ext cx="2520000" cy="378094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07800B0-8AAF-4ECF-9375-9F300DAEFD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7" y="3675279"/>
            <a:ext cx="2520000" cy="378094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1D2124A-98CB-4DDC-B199-E5842FD9C3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22" y="3660780"/>
            <a:ext cx="2520000" cy="378094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476B578-7C7B-42EF-9747-0570C7E31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12" y="3646281"/>
            <a:ext cx="2520000" cy="378094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4DE4BA0-7C1F-485D-98DA-2995E9B083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80" y="3638090"/>
            <a:ext cx="2520000" cy="378094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1CBA810D-2373-46D3-9C98-3EBB78F191B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85" y="3638090"/>
            <a:ext cx="2520000" cy="37809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9ED0196-9432-4C8F-89FA-589CDAAB1D6D}"/>
              </a:ext>
            </a:extLst>
          </p:cNvPr>
          <p:cNvSpPr txBox="1"/>
          <p:nvPr/>
        </p:nvSpPr>
        <p:spPr>
          <a:xfrm>
            <a:off x="592317" y="6294408"/>
            <a:ext cx="711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투명       스모그       블랙       아이보리   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엘로우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민트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6492D-B23A-4659-BD86-2399467D13CD}"/>
              </a:ext>
            </a:extLst>
          </p:cNvPr>
          <p:cNvSpPr txBox="1"/>
          <p:nvPr/>
        </p:nvSpPr>
        <p:spPr>
          <a:xfrm>
            <a:off x="569179" y="3573016"/>
            <a:ext cx="573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8oz          14oz          16oz           20oz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91D09F-8ACF-4D13-9220-97EFCA032D1D}"/>
              </a:ext>
            </a:extLst>
          </p:cNvPr>
          <p:cNvSpPr txBox="1"/>
          <p:nvPr/>
        </p:nvSpPr>
        <p:spPr>
          <a:xfrm>
            <a:off x="539065" y="4001819"/>
            <a:ext cx="209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머그컵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(14oz)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460F33D1-014C-41E3-AEF4-A0E35F11D6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30" y="117468"/>
            <a:ext cx="1125726" cy="11257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5473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5FAB0EF-FB07-43DF-B029-53417B8BC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06" y="1335958"/>
            <a:ext cx="2880000" cy="191952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886AFC6-8159-4214-A4F2-D1640CA28B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" y="1383877"/>
            <a:ext cx="2880000" cy="191952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A777278-954B-4308-9BF5-C14A3E327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360663"/>
            <a:ext cx="2880000" cy="19195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3A85BA3-8816-4760-B272-B83C00F9B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01" y="1335958"/>
            <a:ext cx="2880000" cy="19195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F034A6-6B61-49EC-8AB6-2BBC7795FBE9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제품소개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556B6-C787-437A-95E6-BB780EF303C1}"/>
              </a:ext>
            </a:extLst>
          </p:cNvPr>
          <p:cNvSpPr txBox="1"/>
          <p:nvPr/>
        </p:nvSpPr>
        <p:spPr>
          <a:xfrm>
            <a:off x="684807" y="1244599"/>
            <a:ext cx="147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돔리드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313D2-DCEA-4991-A402-B9D9E190BA74}"/>
              </a:ext>
            </a:extLst>
          </p:cNvPr>
          <p:cNvSpPr txBox="1"/>
          <p:nvPr/>
        </p:nvSpPr>
        <p:spPr>
          <a:xfrm>
            <a:off x="1000815" y="3024721"/>
            <a:ext cx="6019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화이트         블랙            브라운          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연그린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EF2354D-2C09-4B24-87C5-4C949E7C2E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60" y="4176422"/>
            <a:ext cx="2880000" cy="19195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3511525-0FD0-4186-8C31-DB021C80D3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09" y="4203891"/>
            <a:ext cx="2880000" cy="191952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9C5C03C-7671-4708-BFC4-431903EB7F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51" y="4176784"/>
            <a:ext cx="2880000" cy="191952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1F24BB9-5180-4B8B-BA1A-FD835970D4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29" y="4177146"/>
            <a:ext cx="2880000" cy="191952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DEB6154-9BED-476F-A268-54D96BEE02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41" y="4176422"/>
            <a:ext cx="2880000" cy="191952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AD43AC9-3758-4098-9D8B-5DB035360A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58" y="4176422"/>
            <a:ext cx="2880000" cy="19195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584746B-3213-4369-AB94-CB6EA4C29678}"/>
              </a:ext>
            </a:extLst>
          </p:cNvPr>
          <p:cNvSpPr txBox="1"/>
          <p:nvPr/>
        </p:nvSpPr>
        <p:spPr>
          <a:xfrm>
            <a:off x="833001" y="5829586"/>
            <a:ext cx="762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투명        화이트        블랙       브라운    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다크그린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엘로우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3B8566-62FA-4BB9-8400-7AA527996CAC}"/>
              </a:ext>
            </a:extLst>
          </p:cNvPr>
          <p:cNvSpPr txBox="1"/>
          <p:nvPr/>
        </p:nvSpPr>
        <p:spPr>
          <a:xfrm>
            <a:off x="684807" y="3935210"/>
            <a:ext cx="147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평리드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1AA5814A-F453-4273-8909-971C63809F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30" y="117468"/>
            <a:ext cx="1125726" cy="11257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9539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642" y="1571612"/>
            <a:ext cx="1617358" cy="3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142844" y="214290"/>
            <a:ext cx="546100" cy="546100"/>
          </a:xfrm>
          <a:prstGeom prst="ellipse">
            <a:avLst/>
          </a:prstGeom>
          <a:solidFill>
            <a:srgbClr val="73C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920116">
            <a:off x="407634" y="533360"/>
            <a:ext cx="554346" cy="487710"/>
          </a:xfrm>
          <a:prstGeom prst="rtTriangle">
            <a:avLst/>
          </a:prstGeom>
          <a:solidFill>
            <a:srgbClr val="E05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31EEA-469B-44AF-BBBE-F5F8548963D3}"/>
              </a:ext>
            </a:extLst>
          </p:cNvPr>
          <p:cNvSpPr txBox="1"/>
          <p:nvPr/>
        </p:nvSpPr>
        <p:spPr>
          <a:xfrm>
            <a:off x="1071538" y="35716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아담이야기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가격 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03563-1299-49F4-8260-6C3A2D9DC318}"/>
              </a:ext>
            </a:extLst>
          </p:cNvPr>
          <p:cNvSpPr txBox="1"/>
          <p:nvPr/>
        </p:nvSpPr>
        <p:spPr>
          <a:xfrm>
            <a:off x="684807" y="1111492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v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자형 컵 가격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EB98531-DA40-481A-BD3E-CE4EDC265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82539"/>
              </p:ext>
            </p:extLst>
          </p:nvPr>
        </p:nvGraphicFramePr>
        <p:xfrm>
          <a:off x="142844" y="1681151"/>
          <a:ext cx="8821645" cy="49625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64329">
                  <a:extLst>
                    <a:ext uri="{9D8B030D-6E8A-4147-A177-3AD203B41FA5}">
                      <a16:colId xmlns:a16="http://schemas.microsoft.com/office/drawing/2014/main" val="276526386"/>
                    </a:ext>
                  </a:extLst>
                </a:gridCol>
                <a:gridCol w="1764329">
                  <a:extLst>
                    <a:ext uri="{9D8B030D-6E8A-4147-A177-3AD203B41FA5}">
                      <a16:colId xmlns:a16="http://schemas.microsoft.com/office/drawing/2014/main" val="1195606363"/>
                    </a:ext>
                  </a:extLst>
                </a:gridCol>
                <a:gridCol w="1764329">
                  <a:extLst>
                    <a:ext uri="{9D8B030D-6E8A-4147-A177-3AD203B41FA5}">
                      <a16:colId xmlns:a16="http://schemas.microsoft.com/office/drawing/2014/main" val="1700332005"/>
                    </a:ext>
                  </a:extLst>
                </a:gridCol>
                <a:gridCol w="1764329">
                  <a:extLst>
                    <a:ext uri="{9D8B030D-6E8A-4147-A177-3AD203B41FA5}">
                      <a16:colId xmlns:a16="http://schemas.microsoft.com/office/drawing/2014/main" val="2369461939"/>
                    </a:ext>
                  </a:extLst>
                </a:gridCol>
                <a:gridCol w="1764329">
                  <a:extLst>
                    <a:ext uri="{9D8B030D-6E8A-4147-A177-3AD203B41FA5}">
                      <a16:colId xmlns:a16="http://schemas.microsoft.com/office/drawing/2014/main" val="650574954"/>
                    </a:ext>
                  </a:extLst>
                </a:gridCol>
              </a:tblGrid>
              <a:tr h="496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V</a:t>
                      </a:r>
                      <a:r>
                        <a:rPr lang="ko-KR" altLang="en-US" sz="2000" b="1" dirty="0">
                          <a:latin typeface="+mj-lt"/>
                        </a:rPr>
                        <a:t>자형</a:t>
                      </a:r>
                      <a:r>
                        <a:rPr lang="en-US" altLang="ko-KR" sz="2000" b="1" dirty="0">
                          <a:latin typeface="+mj-lt"/>
                        </a:rPr>
                        <a:t>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지름</a:t>
                      </a:r>
                      <a:r>
                        <a:rPr lang="en-US" altLang="ko-KR" sz="2000" b="1" dirty="0">
                          <a:latin typeface="+mj-lt"/>
                        </a:rPr>
                        <a:t>x</a:t>
                      </a:r>
                      <a:r>
                        <a:rPr lang="ko-KR" altLang="en-US" sz="2000" b="1" dirty="0">
                          <a:latin typeface="+mj-lt"/>
                        </a:rPr>
                        <a:t>높이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무게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용량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B2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lt"/>
                        </a:rPr>
                        <a:t>단가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398113"/>
                  </a:ext>
                </a:extLst>
              </a:tr>
              <a:tr h="496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8oz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7.2x9.9cm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82g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200ml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2,200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628694"/>
                  </a:ext>
                </a:extLst>
              </a:tr>
              <a:tr h="496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10oz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7.9x10.4cm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97g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220ml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2,400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1823"/>
                  </a:ext>
                </a:extLst>
              </a:tr>
              <a:tr h="496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12oz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7.9x11.3cm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103g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300ml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2,600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98900"/>
                  </a:ext>
                </a:extLst>
              </a:tr>
              <a:tr h="496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14oz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8.7x12.2cm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122g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400ml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2,800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974700"/>
                  </a:ext>
                </a:extLst>
              </a:tr>
              <a:tr h="496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16oz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8.7X13.5cm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133g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450ml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3,000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04927"/>
                  </a:ext>
                </a:extLst>
              </a:tr>
              <a:tr h="496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18oz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8.7x15cm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146g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500ml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3,400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86038"/>
                  </a:ext>
                </a:extLst>
              </a:tr>
              <a:tr h="496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20oz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8.7x15.3cm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158g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550ml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3,600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76888"/>
                  </a:ext>
                </a:extLst>
              </a:tr>
              <a:tr h="496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22oz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9.2x15.5cm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160g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570ml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3,800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29654"/>
                  </a:ext>
                </a:extLst>
              </a:tr>
              <a:tr h="496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24oz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9.7x16.8cm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180g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650ml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+mj-lt"/>
                        </a:rPr>
                        <a:t>4,000</a:t>
                      </a:r>
                      <a:endParaRPr lang="ko-KR" alt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917257"/>
                  </a:ext>
                </a:extLst>
              </a:tr>
            </a:tbl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EFA5BDCF-463B-4203-BCFE-2723430FF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11" y="-793059"/>
            <a:ext cx="2520000" cy="3564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52E9BAA-E2F7-4285-971C-C63E84C0F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50" y="-848362"/>
            <a:ext cx="2520000" cy="3564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A693C4E-1FD1-4EF8-81BA-40E42EE9C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65" y="-941424"/>
            <a:ext cx="2520000" cy="3564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4AA6303-B6E2-4153-ADEF-B435F1AEB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35" y="-737756"/>
            <a:ext cx="2520000" cy="3564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9D43771-2D2B-40E2-9CBB-1FFFF9FF76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30" y="117468"/>
            <a:ext cx="1125726" cy="11257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931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803</Words>
  <Application>Microsoft Office PowerPoint</Application>
  <PresentationFormat>화면 슬라이드 쇼(4:3)</PresentationFormat>
  <Paragraphs>263</Paragraphs>
  <Slides>18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HY헤드라인M</vt:lpstr>
      <vt:lpstr>나눔고딕 ExtraBold</vt:lpstr>
      <vt:lpstr>나눔바른고딕 Light</vt:lpstr>
      <vt:lpstr>나눔스퀘어</vt:lpstr>
      <vt:lpstr>나눔스퀘어라운드 Bold</vt:lpstr>
      <vt:lpstr>맑은 고딕</vt:lpstr>
      <vt:lpstr>Arial</vt:lpstr>
      <vt:lpstr>Arial Black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WIN7</dc:creator>
  <cp:lastModifiedBy>user</cp:lastModifiedBy>
  <cp:revision>74</cp:revision>
  <cp:lastPrinted>2024-11-23T04:57:56Z</cp:lastPrinted>
  <dcterms:created xsi:type="dcterms:W3CDTF">2016-04-19T14:29:34Z</dcterms:created>
  <dcterms:modified xsi:type="dcterms:W3CDTF">2024-11-23T04:58:51Z</dcterms:modified>
</cp:coreProperties>
</file>