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315" r:id="rId4"/>
    <p:sldId id="307" r:id="rId5"/>
    <p:sldId id="262" r:id="rId6"/>
    <p:sldId id="328" r:id="rId7"/>
    <p:sldId id="285" r:id="rId8"/>
    <p:sldId id="304" r:id="rId9"/>
    <p:sldId id="312" r:id="rId10"/>
    <p:sldId id="327" r:id="rId11"/>
    <p:sldId id="325" r:id="rId12"/>
    <p:sldId id="282" r:id="rId13"/>
    <p:sldId id="329" r:id="rId14"/>
    <p:sldId id="306" r:id="rId15"/>
    <p:sldId id="330" r:id="rId16"/>
    <p:sldId id="267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02E"/>
    <a:srgbClr val="09001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9" d="100"/>
          <a:sy n="109" d="100"/>
        </p:scale>
        <p:origin x="19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0F181C6-6256-49FD-B2A6-F0BBD4154141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C598786-7FAD-403B-9AC3-822E6927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5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16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2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79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59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5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71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09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95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56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94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435D-079C-4FDB-91A8-8575E0EED295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1D7C-FAE1-4984-B49D-8C301FB75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80" y="2204864"/>
            <a:ext cx="340724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98230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</a:t>
            </a:r>
            <a:r>
              <a:rPr lang="en-US" altLang="ko-KR" sz="1600" b="1" dirty="0"/>
              <a:t>Certificate(</a:t>
            </a:r>
            <a:r>
              <a:rPr lang="ko-KR" altLang="en-US" sz="1600" b="1" dirty="0"/>
              <a:t>인증서</a:t>
            </a:r>
            <a:r>
              <a:rPr lang="en-US" altLang="ko-KR" sz="1600" b="1" dirty="0"/>
              <a:t>)</a:t>
            </a:r>
            <a:endParaRPr lang="en-US" altLang="ko-KR" sz="1200" b="1" dirty="0"/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22343"/>
              </p:ext>
            </p:extLst>
          </p:nvPr>
        </p:nvGraphicFramePr>
        <p:xfrm>
          <a:off x="1403648" y="3825304"/>
          <a:ext cx="1619719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Acrobat Document" r:id="rId3" imgW="5143331" imgH="7429500" progId="AcroExch.Document.DC">
                  <p:embed/>
                </p:oleObj>
              </mc:Choice>
              <mc:Fallback>
                <p:oleObj name="Acrobat Document" r:id="rId3" imgW="5143331" imgH="7429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3825304"/>
                        <a:ext cx="1619719" cy="23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67936"/>
              </p:ext>
            </p:extLst>
          </p:nvPr>
        </p:nvGraphicFramePr>
        <p:xfrm>
          <a:off x="4862676" y="1268760"/>
          <a:ext cx="1653540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Acrobat Document" r:id="rId5" imgW="5667119" imgH="8019915" progId="AcroExch.Document.DC">
                  <p:embed/>
                </p:oleObj>
              </mc:Choice>
              <mc:Fallback>
                <p:oleObj name="Acrobat Document" r:id="rId5" imgW="5667119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2676" y="1268760"/>
                        <a:ext cx="1653540" cy="23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94" y="3825303"/>
            <a:ext cx="162772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36" y="3825303"/>
            <a:ext cx="1565200" cy="2340000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165482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98230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Smart Factory(</a:t>
            </a:r>
            <a:r>
              <a:rPr lang="ko-KR" altLang="en-US" sz="1600" b="1" dirty="0" smtClean="0"/>
              <a:t>본사직영공장</a:t>
            </a:r>
            <a:r>
              <a:rPr lang="en-US" altLang="ko-KR" sz="1600" b="1" dirty="0" smtClean="0"/>
              <a:t>-</a:t>
            </a:r>
            <a:r>
              <a:rPr lang="ko-KR" altLang="en-US" sz="1600" b="1" dirty="0" smtClean="0"/>
              <a:t>고도화 </a:t>
            </a:r>
            <a:r>
              <a:rPr lang="ko-KR" altLang="en-US" sz="1600" b="1" dirty="0" err="1" smtClean="0"/>
              <a:t>스마트팩토리</a:t>
            </a:r>
            <a:r>
              <a:rPr lang="ko-KR" altLang="en-US" sz="1600" b="1" dirty="0" smtClean="0"/>
              <a:t> 구축</a:t>
            </a:r>
            <a:r>
              <a:rPr lang="en-US" altLang="ko-KR" sz="1600" b="1" dirty="0" smtClean="0"/>
              <a:t>)</a:t>
            </a:r>
            <a:endParaRPr lang="en-US" altLang="ko-KR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5603" y="1223193"/>
            <a:ext cx="276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+mj-lt"/>
              </a:rPr>
              <a:t>보유기계현황 </a:t>
            </a:r>
            <a:r>
              <a:rPr lang="en-US" altLang="ko-KR" sz="1400" b="1" dirty="0" smtClean="0">
                <a:latin typeface="+mj-lt"/>
              </a:rPr>
              <a:t>(Machine Status)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7400C9-B5AE-EB48-02EC-4CE39FD9CF3B}"/>
              </a:ext>
            </a:extLst>
          </p:cNvPr>
          <p:cNvSpPr/>
          <p:nvPr/>
        </p:nvSpPr>
        <p:spPr>
          <a:xfrm>
            <a:off x="1003176" y="1719064"/>
            <a:ext cx="3352800" cy="342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+mj-lt"/>
              </a:rPr>
              <a:t> </a:t>
            </a:r>
            <a:r>
              <a:rPr lang="ko-KR" altLang="en-US" sz="1400" b="1" dirty="0">
                <a:latin typeface="+mj-lt"/>
              </a:rPr>
              <a:t>재단 시설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B6839E-B812-EEA4-1227-83FDC2B78ABA}"/>
              </a:ext>
            </a:extLst>
          </p:cNvPr>
          <p:cNvSpPr/>
          <p:nvPr/>
        </p:nvSpPr>
        <p:spPr>
          <a:xfrm>
            <a:off x="1003176" y="2023864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재단기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4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46449D8-EE24-B843-96C6-6A8F2AF566D0}"/>
              </a:ext>
            </a:extLst>
          </p:cNvPr>
          <p:cNvSpPr/>
          <p:nvPr/>
        </p:nvSpPr>
        <p:spPr>
          <a:xfrm>
            <a:off x="1003176" y="2366764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재단판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(1)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자동연단기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) 9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미터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41FC411-7485-2EC6-530C-E7C6CC385447}"/>
              </a:ext>
            </a:extLst>
          </p:cNvPr>
          <p:cNvSpPr/>
          <p:nvPr/>
        </p:nvSpPr>
        <p:spPr>
          <a:xfrm>
            <a:off x="1003176" y="2709664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재단판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(2) 8.3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미터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72AE8FF-F03E-654C-0EAB-0CBCADB4D7B9}"/>
              </a:ext>
            </a:extLst>
          </p:cNvPr>
          <p:cNvSpPr/>
          <p:nvPr/>
        </p:nvSpPr>
        <p:spPr>
          <a:xfrm>
            <a:off x="1003176" y="3014464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절단기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B053923-4084-542E-C483-07125DE05A93}"/>
              </a:ext>
            </a:extLst>
          </p:cNvPr>
          <p:cNvSpPr/>
          <p:nvPr/>
        </p:nvSpPr>
        <p:spPr>
          <a:xfrm>
            <a:off x="1003176" y="3319264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유압절단기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C3B155-5C93-EEDB-36D1-24C88CB9D24D}"/>
              </a:ext>
            </a:extLst>
          </p:cNvPr>
          <p:cNvSpPr/>
          <p:nvPr/>
        </p:nvSpPr>
        <p:spPr>
          <a:xfrm>
            <a:off x="1003176" y="3662164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롤프레스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B26E632-B4A2-32DF-F26B-9D97F7E10AD1}"/>
              </a:ext>
            </a:extLst>
          </p:cNvPr>
          <p:cNvSpPr/>
          <p:nvPr/>
        </p:nvSpPr>
        <p:spPr>
          <a:xfrm>
            <a:off x="4788024" y="1719064"/>
            <a:ext cx="3352800" cy="342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+mj-lt"/>
              </a:rPr>
              <a:t> </a:t>
            </a:r>
            <a:r>
              <a:rPr lang="ko-KR" altLang="en-US" sz="1400" b="1" dirty="0">
                <a:latin typeface="+mj-lt"/>
              </a:rPr>
              <a:t>봉제 시설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59BC08-DEAF-6867-88F8-5F8CB678EE77}"/>
              </a:ext>
            </a:extLst>
          </p:cNvPr>
          <p:cNvSpPr/>
          <p:nvPr/>
        </p:nvSpPr>
        <p:spPr>
          <a:xfrm>
            <a:off x="4788024" y="2023864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본봉기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9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4407155-7420-4AB6-63EC-A6883AADDBED}"/>
              </a:ext>
            </a:extLst>
          </p:cNvPr>
          <p:cNvSpPr/>
          <p:nvPr/>
        </p:nvSpPr>
        <p:spPr>
          <a:xfrm>
            <a:off x="4788024" y="2366764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칼본봉기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ECF31A6-D4DD-ADF6-CD67-25056A49F3DA}"/>
              </a:ext>
            </a:extLst>
          </p:cNvPr>
          <p:cNvSpPr/>
          <p:nvPr/>
        </p:nvSpPr>
        <p:spPr>
          <a:xfrm>
            <a:off x="4788024" y="2709664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오바로크기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4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EC769BF-A418-6BBC-A785-EAFF28E3FF8E}"/>
              </a:ext>
            </a:extLst>
          </p:cNvPr>
          <p:cNvSpPr/>
          <p:nvPr/>
        </p:nvSpPr>
        <p:spPr>
          <a:xfrm>
            <a:off x="4788024" y="3014464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나나인찌기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12653DB-50B3-C122-85A5-CFA4EA9142E5}"/>
              </a:ext>
            </a:extLst>
          </p:cNvPr>
          <p:cNvSpPr/>
          <p:nvPr/>
        </p:nvSpPr>
        <p:spPr>
          <a:xfrm>
            <a:off x="4788024" y="3319264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바스기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5971B9A-A7EE-CFF0-3D26-7148FCF55DC0}"/>
              </a:ext>
            </a:extLst>
          </p:cNvPr>
          <p:cNvSpPr/>
          <p:nvPr/>
        </p:nvSpPr>
        <p:spPr>
          <a:xfrm>
            <a:off x="4788024" y="3661648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단추달이기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BCAFD1C-0370-0E20-7E86-84D35A4DD3E3}"/>
              </a:ext>
            </a:extLst>
          </p:cNvPr>
          <p:cNvSpPr/>
          <p:nvPr/>
        </p:nvSpPr>
        <p:spPr>
          <a:xfrm>
            <a:off x="4788024" y="3966448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스냅기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32370F1-095E-0751-A6E3-6A9DEC8C1ED9}"/>
              </a:ext>
            </a:extLst>
          </p:cNvPr>
          <p:cNvSpPr/>
          <p:nvPr/>
        </p:nvSpPr>
        <p:spPr>
          <a:xfrm>
            <a:off x="4788024" y="4319035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삼봉기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3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7D60C14-CB57-3DC9-3C5F-18BC702A4A79}"/>
              </a:ext>
            </a:extLst>
          </p:cNvPr>
          <p:cNvSpPr/>
          <p:nvPr/>
        </p:nvSpPr>
        <p:spPr>
          <a:xfrm>
            <a:off x="1003176" y="4454624"/>
            <a:ext cx="3352800" cy="342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+mj-lt"/>
              </a:rPr>
              <a:t> </a:t>
            </a:r>
            <a:r>
              <a:rPr lang="ko-KR" altLang="en-US" sz="1400" b="1" dirty="0">
                <a:latin typeface="+mj-lt"/>
              </a:rPr>
              <a:t>완성 시설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7CACF0D-4E75-CA7B-4B09-B089BDE4D11A}"/>
              </a:ext>
            </a:extLst>
          </p:cNvPr>
          <p:cNvSpPr/>
          <p:nvPr/>
        </p:nvSpPr>
        <p:spPr>
          <a:xfrm>
            <a:off x="1003176" y="4759424"/>
            <a:ext cx="335280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j-lt"/>
              </a:rPr>
              <a:t>완성판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6896CAD-14B9-FF5E-7297-CF248F45A5D3}"/>
              </a:ext>
            </a:extLst>
          </p:cNvPr>
          <p:cNvSpPr/>
          <p:nvPr/>
        </p:nvSpPr>
        <p:spPr>
          <a:xfrm>
            <a:off x="1003176" y="5102324"/>
            <a:ext cx="3352800" cy="3429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오염제거기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</a:rPr>
              <a:t>대</a:t>
            </a:r>
          </a:p>
        </p:txBody>
      </p:sp>
    </p:spTree>
    <p:extLst>
      <p:ext uri="{BB962C8B-B14F-4D97-AF65-F5344CB8AC3E}">
        <p14:creationId xmlns:p14="http://schemas.microsoft.com/office/powerpoint/2010/main" val="22508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311972" y="260648"/>
            <a:ext cx="8520056" cy="6480720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	</a:t>
            </a:r>
          </a:p>
          <a:p>
            <a:pPr marL="0" indent="0">
              <a:lnSpc>
                <a:spcPct val="200000"/>
              </a:lnSpc>
              <a:buNone/>
            </a:pPr>
            <a:endParaRPr lang="en-US" altLang="ko-KR" sz="1200" b="1" dirty="0"/>
          </a:p>
          <a:p>
            <a:pPr marL="0" indent="0" algn="ctr">
              <a:lnSpc>
                <a:spcPct val="200000"/>
              </a:lnSpc>
              <a:buNone/>
            </a:pPr>
            <a:endParaRPr lang="en-US" altLang="ko-KR" sz="1200" b="1" dirty="0" smtClean="0"/>
          </a:p>
          <a:p>
            <a:pPr marL="0" indent="0" algn="ctr">
              <a:lnSpc>
                <a:spcPct val="200000"/>
              </a:lnSpc>
              <a:buNone/>
            </a:pPr>
            <a:endParaRPr lang="en-US" altLang="ko-KR" sz="1200" b="1" dirty="0" smtClean="0"/>
          </a:p>
          <a:p>
            <a:pPr marL="0" indent="0" algn="ctr">
              <a:lnSpc>
                <a:spcPct val="200000"/>
              </a:lnSpc>
              <a:buNone/>
            </a:pPr>
            <a:endParaRPr lang="en-US" altLang="ko-KR" sz="1200" b="1" dirty="0"/>
          </a:p>
          <a:p>
            <a:pPr marL="0" indent="0">
              <a:lnSpc>
                <a:spcPct val="110000"/>
              </a:lnSpc>
              <a:buNone/>
            </a:pPr>
            <a:endParaRPr lang="en-US" altLang="ko-KR" sz="900" b="1" dirty="0"/>
          </a:p>
          <a:p>
            <a:pPr marL="0" indent="0">
              <a:lnSpc>
                <a:spcPct val="110000"/>
              </a:lnSpc>
              <a:buNone/>
            </a:pPr>
            <a:endParaRPr lang="en-US" altLang="ko-KR" sz="9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900" b="1" dirty="0"/>
              <a:t> </a:t>
            </a:r>
            <a:r>
              <a:rPr lang="en-US" altLang="ko-KR" sz="900" b="1" dirty="0" smtClean="0"/>
              <a:t>              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900" b="1" dirty="0"/>
              <a:t> </a:t>
            </a:r>
            <a:r>
              <a:rPr lang="en-US" altLang="ko-KR" sz="900" b="1" dirty="0" smtClean="0"/>
              <a:t>                               </a:t>
            </a:r>
            <a:r>
              <a:rPr lang="en-US" altLang="ko-KR" sz="1200" b="1" dirty="0" smtClean="0"/>
              <a:t>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 smtClean="0"/>
              <a:t>						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620688"/>
            <a:ext cx="3545394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dirty="0" smtClean="0"/>
              <a:t>* Marketing /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KLPGA </a:t>
            </a:r>
            <a:r>
              <a:rPr lang="ko-KR" altLang="en-US" sz="1600" b="1" dirty="0" smtClean="0"/>
              <a:t>골프대회협찬</a:t>
            </a:r>
            <a:endParaRPr lang="ko-KR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67304" y="6175118"/>
            <a:ext cx="1678665" cy="278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 err="1"/>
              <a:t>야마하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오너스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K </a:t>
            </a:r>
            <a:r>
              <a:rPr lang="ko-KR" altLang="en-US" sz="1200" b="1" dirty="0"/>
              <a:t>오픈</a:t>
            </a:r>
          </a:p>
        </p:txBody>
      </p:sp>
      <p:pic>
        <p:nvPicPr>
          <p:cNvPr id="2050" name="Picture 2" descr="C:\Users\rayki\Desktop\20210624-KLPGA-맥콜모나파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20" y="3939580"/>
            <a:ext cx="152764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87624" y="6175118"/>
            <a:ext cx="2048959" cy="278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 err="1"/>
              <a:t>대유위니아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MBN </a:t>
            </a:r>
            <a:r>
              <a:rPr lang="ko-KR" altLang="en-US" sz="1200" b="1" dirty="0"/>
              <a:t>여자오픈</a:t>
            </a:r>
          </a:p>
        </p:txBody>
      </p:sp>
      <p:pic>
        <p:nvPicPr>
          <p:cNvPr id="2051" name="Picture 3" descr="C:\Users\rayki\Desktop\20210704-야마하오너스(포스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75" y="3935278"/>
            <a:ext cx="152764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91942" y="3422589"/>
            <a:ext cx="1252266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 smtClean="0"/>
              <a:t>골프</a:t>
            </a:r>
            <a:r>
              <a:rPr lang="en-US" altLang="ko-KR" sz="1200" b="1" dirty="0" smtClean="0"/>
              <a:t>T </a:t>
            </a:r>
            <a:r>
              <a:rPr lang="ko-KR" altLang="en-US" sz="1200" b="1" dirty="0" err="1" smtClean="0"/>
              <a:t>윈터투</a:t>
            </a:r>
            <a:r>
              <a:rPr lang="ko-KR" altLang="en-US" sz="1200" b="1" dirty="0" err="1"/>
              <a:t>어</a:t>
            </a:r>
            <a:endParaRPr lang="ko-KR" altLang="en-US" sz="1200" b="1" dirty="0"/>
          </a:p>
        </p:txBody>
      </p:sp>
      <p:pic>
        <p:nvPicPr>
          <p:cNvPr id="2052" name="Picture 4" descr="C:\Users\rayki\Desktop\20210805-KLPGA대유위니아(포스터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9" y="3939580"/>
            <a:ext cx="152764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67744" y="3422589"/>
            <a:ext cx="2048959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 err="1" smtClean="0"/>
              <a:t>대유위니아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MBN </a:t>
            </a:r>
            <a:r>
              <a:rPr lang="ko-KR" altLang="en-US" sz="1200" b="1" dirty="0" smtClean="0"/>
              <a:t>여자오픈</a:t>
            </a:r>
            <a:endParaRPr lang="ko-KR" alt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6165450"/>
            <a:ext cx="1524776" cy="278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 err="1"/>
              <a:t>맥콜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모나파크</a:t>
            </a:r>
            <a:r>
              <a:rPr lang="ko-KR" altLang="en-US" sz="1200" b="1" dirty="0"/>
              <a:t> 오픈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7" y="1131919"/>
            <a:ext cx="164479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15" y="1131919"/>
            <a:ext cx="152893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336418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2025 KLPGA PRO </a:t>
            </a:r>
            <a:r>
              <a:rPr lang="ko-KR" altLang="en-US" sz="1600" b="1" dirty="0" smtClean="0"/>
              <a:t>후원</a:t>
            </a:r>
            <a:endParaRPr lang="en-US" altLang="ko-KR" sz="1600" b="1" dirty="0" smtClean="0"/>
          </a:p>
          <a:p>
            <a:pPr marL="0" indent="0">
              <a:lnSpc>
                <a:spcPct val="200000"/>
              </a:lnSpc>
              <a:buNone/>
            </a:pPr>
            <a:endParaRPr lang="en-US" altLang="ko-KR" sz="12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		2024 KLPGA</a:t>
            </a:r>
            <a:r>
              <a:rPr lang="ko-KR" altLang="en-US" sz="1200" b="1" dirty="0" smtClean="0"/>
              <a:t>투어 </a:t>
            </a:r>
            <a:r>
              <a:rPr lang="en-US" altLang="ko-KR" sz="1200" b="1" dirty="0" smtClean="0"/>
              <a:t>OK</a:t>
            </a:r>
            <a:r>
              <a:rPr lang="ko-KR" altLang="en-US" sz="1200" b="1" dirty="0" smtClean="0"/>
              <a:t>저축은행 </a:t>
            </a:r>
            <a:r>
              <a:rPr lang="ko-KR" altLang="en-US" sz="1200" b="1" dirty="0" err="1" smtClean="0"/>
              <a:t>읏맨</a:t>
            </a:r>
            <a:r>
              <a:rPr lang="ko-KR" altLang="en-US" sz="1200" b="1" dirty="0" smtClean="0"/>
              <a:t> 오픈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위</a:t>
            </a:r>
            <a:endParaRPr lang="en-US" altLang="ko-KR" sz="12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		2022 KLPGA</a:t>
            </a:r>
            <a:r>
              <a:rPr lang="ko-KR" altLang="en-US" sz="1200" b="1" dirty="0" smtClean="0"/>
              <a:t>투어 </a:t>
            </a:r>
            <a:r>
              <a:rPr lang="ko-KR" altLang="en-US" sz="1200" b="1" dirty="0" err="1" smtClean="0"/>
              <a:t>대유위니아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MBN </a:t>
            </a:r>
            <a:r>
              <a:rPr lang="ko-KR" altLang="en-US" sz="1200" b="1" dirty="0" smtClean="0"/>
              <a:t>여자오픈 우승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		</a:t>
            </a:r>
            <a:r>
              <a:rPr lang="en-US" altLang="ko-KR" sz="1200" b="1" dirty="0"/>
              <a:t>2020 KLPGA</a:t>
            </a:r>
            <a:r>
              <a:rPr lang="ko-KR" altLang="en-US" sz="1200" b="1" dirty="0" smtClean="0"/>
              <a:t>투어 제</a:t>
            </a:r>
            <a:r>
              <a:rPr lang="en-US" altLang="ko-KR" sz="1200" b="1" dirty="0" smtClean="0"/>
              <a:t>8</a:t>
            </a:r>
            <a:r>
              <a:rPr lang="ko-KR" altLang="en-US" sz="1200" b="1" dirty="0" smtClean="0"/>
              <a:t>회 </a:t>
            </a:r>
            <a:r>
              <a:rPr lang="en-US" altLang="ko-KR" sz="1200" b="1" dirty="0" smtClean="0"/>
              <a:t>E1 </a:t>
            </a:r>
            <a:r>
              <a:rPr lang="ko-KR" altLang="en-US" sz="1200" b="1" dirty="0" err="1" smtClean="0"/>
              <a:t>채리티</a:t>
            </a:r>
            <a:r>
              <a:rPr lang="ko-KR" altLang="en-US" sz="1200" b="1" dirty="0" smtClean="0"/>
              <a:t> 오픈 우승</a:t>
            </a:r>
            <a:endParaRPr lang="en-US" altLang="ko-KR" sz="12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		2019 KLPGA</a:t>
            </a:r>
            <a:r>
              <a:rPr lang="ko-KR" altLang="en-US" sz="1200" b="1" dirty="0" smtClean="0"/>
              <a:t>투어 </a:t>
            </a:r>
            <a:r>
              <a:rPr lang="en-US" altLang="ko-KR" sz="1200" b="1" dirty="0" smtClean="0"/>
              <a:t>LF </a:t>
            </a:r>
            <a:r>
              <a:rPr lang="ko-KR" altLang="en-US" sz="1200" b="1" dirty="0" err="1" smtClean="0"/>
              <a:t>해지스</a:t>
            </a:r>
            <a:r>
              <a:rPr lang="ko-KR" altLang="en-US" sz="1200" b="1" dirty="0" smtClean="0"/>
              <a:t> 포인트 </a:t>
            </a:r>
            <a:r>
              <a:rPr lang="ko-KR" altLang="en-US" sz="1200" b="1" dirty="0" err="1" smtClean="0"/>
              <a:t>왕중왕전</a:t>
            </a:r>
            <a:r>
              <a:rPr lang="ko-KR" altLang="en-US" sz="1200" b="1" dirty="0" smtClean="0"/>
              <a:t> 우승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		2018 KLPGA</a:t>
            </a:r>
            <a:r>
              <a:rPr lang="ko-KR" altLang="en-US" sz="1200" b="1" dirty="0" smtClean="0"/>
              <a:t>투어 </a:t>
            </a:r>
            <a:r>
              <a:rPr lang="en-US" altLang="ko-KR" sz="1200" b="1" dirty="0" smtClean="0"/>
              <a:t>MY</a:t>
            </a:r>
            <a:r>
              <a:rPr lang="ko-KR" altLang="en-US" sz="1200" b="1" dirty="0" smtClean="0"/>
              <a:t>문영 </a:t>
            </a:r>
            <a:r>
              <a:rPr lang="ko-KR" altLang="en-US" sz="1200" b="1" dirty="0" err="1" smtClean="0"/>
              <a:t>퀸즈파크</a:t>
            </a:r>
            <a:r>
              <a:rPr lang="ko-KR" altLang="en-US" sz="1200" b="1" dirty="0" smtClean="0"/>
              <a:t> 챔피언십 우승</a:t>
            </a:r>
            <a:endParaRPr lang="en-US" altLang="ko-KR" sz="12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/>
              <a:t>			2016 KLPGA</a:t>
            </a:r>
            <a:r>
              <a:rPr lang="ko-KR" altLang="en-US" sz="1200" b="1" dirty="0" smtClean="0"/>
              <a:t>투어 초청탄산수 </a:t>
            </a:r>
            <a:r>
              <a:rPr lang="ko-KR" altLang="en-US" sz="1200" b="1" dirty="0" err="1" smtClean="0"/>
              <a:t>용평리조트</a:t>
            </a:r>
            <a:r>
              <a:rPr lang="ko-KR" altLang="en-US" sz="1200" b="1" dirty="0" smtClean="0"/>
              <a:t> 오픈 우승</a:t>
            </a:r>
            <a:endParaRPr lang="en-US" altLang="ko-KR" sz="12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</a:t>
            </a:r>
            <a:r>
              <a:rPr lang="ko-KR" altLang="en-US" sz="1200" b="1" dirty="0" smtClean="0"/>
              <a:t>이 소 영 프로</a:t>
            </a:r>
            <a:endParaRPr lang="en-US" altLang="ko-KR" sz="12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 smtClean="0"/>
              <a:t>			2024 </a:t>
            </a:r>
            <a:r>
              <a:rPr lang="en-US" altLang="ko-KR" sz="1200" b="1" dirty="0"/>
              <a:t>KLPGA</a:t>
            </a:r>
            <a:r>
              <a:rPr lang="ko-KR" altLang="en-US" sz="1200" b="1" dirty="0"/>
              <a:t>투어 </a:t>
            </a:r>
            <a:r>
              <a:rPr lang="ko-KR" altLang="en-US" sz="1200" b="1" dirty="0" smtClean="0"/>
              <a:t>한화클래식 </a:t>
            </a:r>
            <a:r>
              <a:rPr lang="en-US" altLang="ko-KR" sz="1200" b="1" dirty="0" smtClean="0"/>
              <a:t>3</a:t>
            </a:r>
            <a:r>
              <a:rPr lang="ko-KR" altLang="en-US" sz="1200" b="1" dirty="0" smtClean="0"/>
              <a:t>위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/>
              <a:t>			</a:t>
            </a:r>
            <a:r>
              <a:rPr lang="en-US" altLang="ko-KR" sz="1200" b="1" dirty="0" smtClean="0"/>
              <a:t>2023 </a:t>
            </a:r>
            <a:r>
              <a:rPr lang="en-US" altLang="ko-KR" sz="1200" b="1" dirty="0"/>
              <a:t>KLPGA</a:t>
            </a:r>
            <a:r>
              <a:rPr lang="ko-KR" altLang="en-US" sz="1200" b="1" dirty="0"/>
              <a:t>투어 </a:t>
            </a:r>
            <a:r>
              <a:rPr lang="ko-KR" altLang="en-US" sz="1200" b="1" dirty="0" smtClean="0"/>
              <a:t>두산 매치플레이 챔피언십 </a:t>
            </a:r>
            <a:r>
              <a:rPr lang="en-US" altLang="ko-KR" sz="1200" b="1" dirty="0" smtClean="0"/>
              <a:t>3</a:t>
            </a:r>
            <a:r>
              <a:rPr lang="ko-KR" altLang="en-US" sz="1200" b="1" dirty="0" smtClean="0"/>
              <a:t>위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/>
              <a:t>			</a:t>
            </a:r>
            <a:r>
              <a:rPr lang="en-US" altLang="ko-KR" sz="1200" b="1" dirty="0" smtClean="0"/>
              <a:t>2023 </a:t>
            </a:r>
            <a:r>
              <a:rPr lang="en-US" altLang="ko-KR" sz="1200" b="1" dirty="0"/>
              <a:t>KLPGA</a:t>
            </a:r>
            <a:r>
              <a:rPr lang="ko-KR" altLang="en-US" sz="1200" b="1" dirty="0"/>
              <a:t>투어 </a:t>
            </a:r>
            <a:r>
              <a:rPr lang="ko-KR" altLang="en-US" sz="1200" b="1" dirty="0" smtClean="0"/>
              <a:t>제</a:t>
            </a:r>
            <a:r>
              <a:rPr lang="en-US" altLang="ko-KR" sz="1200" b="1" dirty="0" smtClean="0"/>
              <a:t>9</a:t>
            </a:r>
            <a:r>
              <a:rPr lang="ko-KR" altLang="en-US" sz="1200" b="1" dirty="0" smtClean="0"/>
              <a:t>회 </a:t>
            </a:r>
            <a:r>
              <a:rPr lang="ko-KR" altLang="en-US" sz="1200" b="1" dirty="0" err="1" smtClean="0"/>
              <a:t>교촌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1991 </a:t>
            </a:r>
            <a:r>
              <a:rPr lang="ko-KR" altLang="en-US" sz="1200" b="1" dirty="0" err="1" smtClean="0"/>
              <a:t>레이디스</a:t>
            </a:r>
            <a:r>
              <a:rPr lang="ko-KR" altLang="en-US" sz="1200" b="1" dirty="0" smtClean="0"/>
              <a:t> 오픈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위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/>
              <a:t>			</a:t>
            </a:r>
            <a:r>
              <a:rPr lang="en-US" altLang="ko-KR" sz="1200" b="1" dirty="0" smtClean="0"/>
              <a:t>2022 </a:t>
            </a:r>
            <a:r>
              <a:rPr lang="en-US" altLang="ko-KR" sz="1200" b="1" dirty="0"/>
              <a:t>KLPGA</a:t>
            </a:r>
            <a:r>
              <a:rPr lang="ko-KR" altLang="en-US" sz="1200" b="1" dirty="0"/>
              <a:t>투어 </a:t>
            </a:r>
            <a:r>
              <a:rPr lang="ko-KR" altLang="en-US" sz="1200" b="1" dirty="0" smtClean="0"/>
              <a:t>하나금융그룹 싱가포르 여자대회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위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/>
              <a:t>			</a:t>
            </a:r>
            <a:r>
              <a:rPr lang="en-US" altLang="ko-KR" sz="1200" b="1" dirty="0" smtClean="0"/>
              <a:t>2022 </a:t>
            </a:r>
            <a:r>
              <a:rPr lang="en-US" altLang="ko-KR" sz="1200" b="1" dirty="0"/>
              <a:t>KLPGA</a:t>
            </a:r>
            <a:r>
              <a:rPr lang="ko-KR" altLang="en-US" sz="1200" b="1" dirty="0" smtClean="0"/>
              <a:t>투어 두산 매치플레이 챔피언십 우승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/>
              <a:t>			</a:t>
            </a:r>
            <a:r>
              <a:rPr lang="en-US" altLang="ko-KR" sz="1200" b="1" dirty="0" smtClean="0"/>
              <a:t>2022 </a:t>
            </a:r>
            <a:r>
              <a:rPr lang="en-US" altLang="ko-KR" sz="1200" b="1" dirty="0"/>
              <a:t>KLPGA</a:t>
            </a:r>
            <a:r>
              <a:rPr lang="ko-KR" altLang="en-US" sz="1200" b="1" dirty="0"/>
              <a:t>투어 </a:t>
            </a:r>
            <a:r>
              <a:rPr lang="ko-KR" altLang="en-US" sz="1200" b="1" dirty="0" smtClean="0"/>
              <a:t>하나금융그룹 챔피언십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위</a:t>
            </a:r>
            <a:endParaRPr lang="en-US" altLang="ko-KR" sz="12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b="1" dirty="0"/>
              <a:t>	</a:t>
            </a:r>
            <a:r>
              <a:rPr lang="ko-KR" altLang="en-US" sz="1200" b="1" dirty="0" smtClean="0"/>
              <a:t>홍정민 프로</a:t>
            </a:r>
            <a:endParaRPr lang="en-US" altLang="ko-KR" sz="1200" b="1" dirty="0" smtClean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50" l="12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10" b="23921"/>
          <a:stretch/>
        </p:blipFill>
        <p:spPr bwMode="auto">
          <a:xfrm>
            <a:off x="827584" y="3789040"/>
            <a:ext cx="195157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2" b="100000" l="9903" r="89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00" b="13743"/>
          <a:stretch/>
        </p:blipFill>
        <p:spPr bwMode="auto">
          <a:xfrm>
            <a:off x="683568" y="1484784"/>
            <a:ext cx="2160240" cy="177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2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338233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7606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2024 F/W COLLECTION </a:t>
            </a:r>
            <a:r>
              <a:rPr lang="en-US" altLang="ko-KR" sz="1200" b="1" dirty="0" smtClean="0"/>
              <a:t>	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6147" name="Picture 3" descr="C:\Users\김동준PC\Desktop\제목-없음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74" y="1052736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김동준PC\Desktop\제목-없음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0" y="3737589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김동준PC\Desktop\제목-없음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0" y="1047800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김동준PC\Desktop\제목-없음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61" y="3737589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김동준PC\Desktop\제목-없음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51" y="3737589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김동준PC\Desktop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51" y="1052736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338233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7606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2025 S/S COLLECTION </a:t>
            </a:r>
            <a:r>
              <a:rPr lang="en-US" altLang="ko-KR" sz="1200" b="1" dirty="0" smtClean="0"/>
              <a:t>	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5124" name="Picture 4" descr="C:\Users\민가영\Desktop\파크골프 브로셔\회사소개서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0" y="1051786"/>
            <a:ext cx="180181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민가영\Desktop\파크골프 브로셔\회사소개서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38" y="3733780"/>
            <a:ext cx="180181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민가영\Desktop\파크골프 브로셔\회사소개서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38" y="1051786"/>
            <a:ext cx="180498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민가영\Desktop\파크골프 브로셔\회사소개서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2" y="3733780"/>
            <a:ext cx="180498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민가영\Desktop\파크골프 브로셔\회사소개서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42" y="3733780"/>
            <a:ext cx="180498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민가영\Desktop\파크골프 브로셔\회사소개서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2" y="1052736"/>
            <a:ext cx="180498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771573"/>
            <a:ext cx="8229600" cy="82577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200" b="1" dirty="0" smtClean="0"/>
              <a:t>서울특별시 성동구 </a:t>
            </a:r>
            <a:r>
              <a:rPr lang="ko-KR" altLang="en-US" sz="1200" b="1" dirty="0" err="1" smtClean="0"/>
              <a:t>광나루로</a:t>
            </a:r>
            <a:r>
              <a:rPr lang="en-US" altLang="ko-KR" sz="1200" b="1" dirty="0" smtClean="0"/>
              <a:t>8</a:t>
            </a:r>
            <a:r>
              <a:rPr lang="ko-KR" altLang="en-US" sz="1200" b="1" dirty="0" smtClean="0"/>
              <a:t>길 </a:t>
            </a:r>
            <a:r>
              <a:rPr lang="en-US" altLang="ko-KR" sz="1200" b="1" dirty="0" smtClean="0"/>
              <a:t>31 SK V1</a:t>
            </a:r>
            <a:r>
              <a:rPr lang="ko-KR" altLang="en-US" sz="1200" b="1" dirty="0" smtClean="0"/>
              <a:t>센터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동 </a:t>
            </a:r>
            <a:r>
              <a:rPr lang="en-US" altLang="ko-KR" sz="1200" b="1" dirty="0" smtClean="0"/>
              <a:t>10</a:t>
            </a:r>
            <a:r>
              <a:rPr lang="ko-KR" altLang="en-US" sz="1200" b="1" dirty="0" smtClean="0"/>
              <a:t>층</a:t>
            </a:r>
            <a:endParaRPr lang="en-US" altLang="ko-KR" sz="1200" b="1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b="1" dirty="0"/>
              <a:t> </a:t>
            </a:r>
            <a:r>
              <a:rPr lang="en-US" altLang="ko-KR" sz="1200" b="1" dirty="0" smtClean="0"/>
              <a:t>   02. 455. 1235        </a:t>
            </a:r>
            <a:r>
              <a:rPr lang="en-US" altLang="ko-KR" sz="500" b="1" dirty="0" smtClean="0"/>
              <a:t> </a:t>
            </a:r>
            <a:r>
              <a:rPr lang="en-US" altLang="ko-KR" sz="1200" b="1" dirty="0" smtClean="0"/>
              <a:t>www.palmspringsgolf.co.kr</a:t>
            </a:r>
            <a:r>
              <a:rPr lang="en-US" altLang="ko-KR" sz="1200" b="1" dirty="0"/>
              <a:t>/        </a:t>
            </a:r>
            <a:r>
              <a:rPr lang="en-US" altLang="ko-KR" sz="1200" b="1" dirty="0" smtClean="0"/>
              <a:t>@</a:t>
            </a:r>
            <a:r>
              <a:rPr lang="en-US" altLang="ko-KR" sz="1200" b="1" dirty="0" err="1" smtClean="0"/>
              <a:t>palmsprings_golf</a:t>
            </a:r>
            <a:endParaRPr lang="en-US" altLang="ko-KR" sz="1200" b="1" dirty="0" smtClean="0"/>
          </a:p>
          <a:p>
            <a:pPr marL="457200" lvl="1" indent="0">
              <a:lnSpc>
                <a:spcPct val="200000"/>
              </a:lnSpc>
              <a:buNone/>
            </a:pPr>
            <a:endParaRPr lang="en-US" altLang="ko-KR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87" y="6203919"/>
            <a:ext cx="162000" cy="1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56" y="6203919"/>
            <a:ext cx="162000" cy="1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4" y="6203919"/>
            <a:ext cx="177677" cy="1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3573315" cy="15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11972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476672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600" b="1" dirty="0" smtClean="0"/>
              <a:t>* </a:t>
            </a:r>
            <a:r>
              <a:rPr lang="ko-KR" altLang="en-US" sz="1600" b="1" dirty="0" smtClean="0"/>
              <a:t>회사 내역</a:t>
            </a:r>
            <a:endParaRPr lang="en-US" altLang="ko-KR" sz="1600" b="1" dirty="0" smtClean="0"/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법 인 명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㈜네오피에스</a:t>
            </a:r>
            <a:endParaRPr lang="en-US" altLang="ko-KR" sz="1200" b="1" dirty="0" smtClean="0"/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창 </a:t>
            </a:r>
            <a:r>
              <a:rPr lang="ko-KR" altLang="en-US" sz="1200" b="1" dirty="0" err="1" smtClean="0"/>
              <a:t>립</a:t>
            </a:r>
            <a:r>
              <a:rPr lang="ko-KR" altLang="en-US" sz="1200" b="1" dirty="0" smtClean="0"/>
              <a:t> 일 </a:t>
            </a:r>
            <a:r>
              <a:rPr lang="en-US" altLang="ko-KR" sz="1200" b="1" dirty="0" smtClean="0"/>
              <a:t>: 2006</a:t>
            </a:r>
            <a:r>
              <a:rPr lang="ko-KR" altLang="en-US" sz="1200" b="1" dirty="0" smtClean="0"/>
              <a:t>년</a:t>
            </a:r>
            <a:endParaRPr lang="en-US" altLang="ko-KR" sz="1200" b="1" dirty="0" smtClean="0"/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대 표 자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김 종 원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김 동 준</a:t>
            </a:r>
            <a:endParaRPr lang="en-US" altLang="ko-KR" sz="1200" b="1" dirty="0" smtClean="0"/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주     소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서울특별시 성동구 </a:t>
            </a:r>
            <a:r>
              <a:rPr lang="ko-KR" altLang="en-US" sz="1200" b="1" dirty="0" err="1" smtClean="0"/>
              <a:t>광나루로</a:t>
            </a:r>
            <a:r>
              <a:rPr lang="en-US" altLang="ko-KR" sz="1200" b="1" dirty="0" smtClean="0"/>
              <a:t>8</a:t>
            </a:r>
            <a:r>
              <a:rPr lang="ko-KR" altLang="en-US" sz="1200" b="1" dirty="0" smtClean="0"/>
              <a:t>길 </a:t>
            </a:r>
            <a:r>
              <a:rPr lang="en-US" altLang="ko-KR" sz="1200" b="1" dirty="0" smtClean="0"/>
              <a:t>31 SK V1</a:t>
            </a:r>
            <a:r>
              <a:rPr lang="ko-KR" altLang="en-US" sz="1200" b="1" dirty="0" smtClean="0"/>
              <a:t>센터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동</a:t>
            </a:r>
            <a:r>
              <a:rPr lang="en-US" altLang="ko-KR" sz="1200" b="1" dirty="0" smtClean="0"/>
              <a:t> 10</a:t>
            </a:r>
            <a:r>
              <a:rPr lang="ko-KR" altLang="en-US" sz="1200" b="1" dirty="0" smtClean="0"/>
              <a:t>층</a:t>
            </a:r>
            <a:endParaRPr lang="en-US" altLang="ko-KR" sz="1200" b="1" dirty="0" smtClean="0"/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전     화 </a:t>
            </a:r>
            <a:r>
              <a:rPr lang="en-US" altLang="ko-KR" sz="1200" b="1" dirty="0" smtClean="0"/>
              <a:t>: 02. 455. 1235</a:t>
            </a:r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err="1" smtClean="0"/>
              <a:t>브랜드명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팜스프링스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(PALM SPRINGS)</a:t>
            </a:r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홈페이지 </a:t>
            </a:r>
            <a:r>
              <a:rPr lang="en-US" altLang="ko-KR" sz="1200" b="1" dirty="0" smtClean="0"/>
              <a:t>: www.palmsprings.co.kr</a:t>
            </a:r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 smtClean="0"/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 smtClean="0"/>
          </a:p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67544" y="3717032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800" b="1" dirty="0" smtClean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600" b="1" dirty="0" smtClean="0"/>
              <a:t>* Brand Concept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altLang="ko-KR" sz="1400" b="1" dirty="0"/>
              <a:t>FIT TO YOUR </a:t>
            </a:r>
            <a:r>
              <a:rPr lang="en-US" altLang="ko-KR" sz="1400" b="1" dirty="0" smtClean="0"/>
              <a:t>HEART</a:t>
            </a:r>
            <a:endParaRPr lang="en-US" altLang="ko-KR" sz="1400" b="1" dirty="0"/>
          </a:p>
          <a:p>
            <a:pPr marL="457200" lvl="1" indent="0">
              <a:lnSpc>
                <a:spcPct val="200000"/>
              </a:lnSpc>
              <a:buNone/>
            </a:pPr>
            <a:r>
              <a:rPr lang="ko-KR" altLang="en-US" sz="1100" b="1" dirty="0" err="1" smtClean="0"/>
              <a:t>팜스프링스는</a:t>
            </a:r>
            <a:r>
              <a:rPr lang="ko-KR" altLang="en-US" sz="1100" b="1" dirty="0" smtClean="0"/>
              <a:t> 당신의 삶의 여정을 위해 매일 편안하면서도 특별하게 입을 수 있는 </a:t>
            </a:r>
            <a:r>
              <a:rPr lang="ko-KR" altLang="en-US" sz="1100" b="1" dirty="0" err="1" smtClean="0"/>
              <a:t>친구같은</a:t>
            </a:r>
            <a:r>
              <a:rPr lang="ko-KR" altLang="en-US" sz="1100" b="1" dirty="0" smtClean="0"/>
              <a:t> 옷을 추구하는 고감도 라이프 스타일의 </a:t>
            </a:r>
            <a:r>
              <a:rPr lang="ko-KR" altLang="en-US" sz="1100" b="1" dirty="0" err="1" smtClean="0"/>
              <a:t>골프웨어로</a:t>
            </a:r>
            <a:r>
              <a:rPr lang="ko-KR" altLang="en-US" sz="1100" b="1" dirty="0" smtClean="0"/>
              <a:t> 절제된 </a:t>
            </a:r>
            <a:r>
              <a:rPr lang="ko-KR" altLang="en-US" sz="1100" b="1" dirty="0"/>
              <a:t>세련미를 바탕으로 </a:t>
            </a:r>
            <a:r>
              <a:rPr lang="en-US" altLang="ko-KR" sz="1100" b="1" dirty="0"/>
              <a:t>High-Performance Wear</a:t>
            </a:r>
            <a:r>
              <a:rPr lang="ko-KR" altLang="en-US" sz="1100" b="1" dirty="0"/>
              <a:t>의 기능성과 </a:t>
            </a:r>
            <a:r>
              <a:rPr lang="en-US" altLang="ko-KR" sz="1100" b="1" dirty="0"/>
              <a:t>Fashionable</a:t>
            </a:r>
            <a:r>
              <a:rPr lang="ko-KR" altLang="en-US" sz="1100" b="1" dirty="0"/>
              <a:t>한 </a:t>
            </a:r>
            <a:r>
              <a:rPr lang="en-US" altLang="ko-KR" sz="1100" b="1" dirty="0"/>
              <a:t>Design</a:t>
            </a:r>
            <a:r>
              <a:rPr lang="ko-KR" altLang="en-US" sz="1100" b="1" dirty="0"/>
              <a:t>과 </a:t>
            </a:r>
            <a:r>
              <a:rPr lang="en-US" altLang="ko-KR" sz="1100" b="1" dirty="0"/>
              <a:t>Style, Color</a:t>
            </a:r>
            <a:r>
              <a:rPr lang="ko-KR" altLang="en-US" sz="1100" b="1" dirty="0" smtClean="0"/>
              <a:t>를 동시에 만족시켜드리기 위해 노력하고 있는 </a:t>
            </a:r>
            <a:r>
              <a:rPr lang="ko-KR" altLang="en-US" sz="1100" b="1" dirty="0" err="1" smtClean="0"/>
              <a:t>골프웨어</a:t>
            </a:r>
            <a:r>
              <a:rPr lang="ko-KR" altLang="en-US" sz="1100" b="1" dirty="0" smtClean="0"/>
              <a:t> 입니다</a:t>
            </a:r>
            <a:r>
              <a:rPr lang="en-US" altLang="ko-KR" sz="1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>
          <a:xfrm>
            <a:off x="311972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Organization Chart(</a:t>
            </a:r>
            <a:r>
              <a:rPr lang="ko-KR" altLang="en-US" sz="1600" b="1" dirty="0" smtClean="0"/>
              <a:t>본사 조직도</a:t>
            </a:r>
            <a:r>
              <a:rPr lang="en-US" altLang="ko-KR" sz="1600" b="1" dirty="0" smtClean="0"/>
              <a:t>)</a:t>
            </a:r>
            <a:endParaRPr lang="en-US" altLang="ko-KR" sz="1600" b="1" dirty="0"/>
          </a:p>
          <a:p>
            <a:pPr marL="457200" lvl="1" indent="0">
              <a:lnSpc>
                <a:spcPct val="200000"/>
              </a:lnSpc>
              <a:buNone/>
            </a:pP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107504" y="4083154"/>
            <a:ext cx="3312368" cy="1434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None/>
            </a:pPr>
            <a:endParaRPr lang="en-US" altLang="ko-KR" sz="1200" b="1" dirty="0">
              <a:solidFill>
                <a:schemeClr val="bg1"/>
              </a:solidFill>
            </a:endParaRPr>
          </a:p>
        </p:txBody>
      </p:sp>
      <p:cxnSp>
        <p:nvCxnSpPr>
          <p:cNvPr id="14" name="직선 연결선 13"/>
          <p:cNvCxnSpPr>
            <a:cxnSpLocks/>
            <a:endCxn id="40" idx="0"/>
          </p:cNvCxnSpPr>
          <p:nvPr/>
        </p:nvCxnSpPr>
        <p:spPr>
          <a:xfrm>
            <a:off x="4499275" y="1531268"/>
            <a:ext cx="0" cy="26179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1079569" y="2753310"/>
            <a:ext cx="69478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8027467" y="2753310"/>
            <a:ext cx="0" cy="3201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349242" y="2753309"/>
            <a:ext cx="0" cy="969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079569" y="2753310"/>
            <a:ext cx="0" cy="2121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851575" y="2030852"/>
            <a:ext cx="1295400" cy="381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+mj-lt"/>
              </a:rPr>
              <a:t>부사장</a:t>
            </a:r>
            <a:endParaRPr lang="ko-KR" altLang="en-US" sz="1200" b="1" dirty="0">
              <a:latin typeface="+mj-lt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851575" y="1340768"/>
            <a:ext cx="1295400" cy="381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+mj-lt"/>
                <a:ea typeface="+mj-ea"/>
              </a:rPr>
              <a:t>대표이사</a:t>
            </a:r>
            <a:endParaRPr lang="ko-KR" altLang="en-US" sz="1200" b="1" dirty="0">
              <a:latin typeface="+mj-lt"/>
              <a:ea typeface="+mj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3545396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개설팀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880609" y="3545396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고객지원실</a:t>
            </a:r>
            <a:endParaRPr lang="ko-KR" altLang="en-US" sz="1100" b="1" dirty="0">
              <a:latin typeface="+mj-lt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2196585" y="2746854"/>
            <a:ext cx="0" cy="9754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11560" y="296933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영업부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81242" y="296933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생산부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031275" y="296933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디자인 기업부설 연구소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728585" y="296933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기획부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631466" y="296933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직영공</a:t>
            </a:r>
            <a:r>
              <a:rPr lang="ko-KR" altLang="en-US" sz="1100" b="1" dirty="0">
                <a:latin typeface="+mj-lt"/>
              </a:rPr>
              <a:t>장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11560" y="4121460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영업지원부</a:t>
            </a:r>
            <a:endParaRPr lang="ko-KR" altLang="en-US" sz="1100" b="1" dirty="0"/>
          </a:p>
        </p:txBody>
      </p:sp>
      <p:sp>
        <p:nvSpPr>
          <p:cNvPr id="49" name="직사각형 48"/>
          <p:cNvSpPr/>
          <p:nvPr/>
        </p:nvSpPr>
        <p:spPr>
          <a:xfrm>
            <a:off x="1728585" y="3545396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자재구매팀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031275" y="3545396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남성팀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11560" y="4691345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마케팅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631467" y="3545396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+mj-lt"/>
              </a:rPr>
              <a:t>CAD</a:t>
            </a:r>
            <a:r>
              <a:rPr lang="ko-KR" altLang="en-US" sz="1100" b="1" dirty="0" smtClean="0">
                <a:latin typeface="+mj-lt"/>
              </a:rPr>
              <a:t>실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7631467" y="4121460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/>
              <a:t>샘플</a:t>
            </a:r>
            <a:r>
              <a:rPr lang="ko-KR" altLang="en-US" sz="1100" b="1" dirty="0" err="1"/>
              <a:t>실</a:t>
            </a:r>
            <a:endParaRPr lang="ko-KR" altLang="en-US" sz="1100" b="1" dirty="0"/>
          </a:p>
        </p:txBody>
      </p:sp>
      <p:sp>
        <p:nvSpPr>
          <p:cNvPr id="57" name="직사각형 56"/>
          <p:cNvSpPr/>
          <p:nvPr/>
        </p:nvSpPr>
        <p:spPr>
          <a:xfrm>
            <a:off x="7631467" y="4697524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재단실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631467" y="5273588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봉제실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631467" y="584965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완</a:t>
            </a:r>
            <a:r>
              <a:rPr lang="ko-KR" altLang="en-US" sz="1100" b="1" dirty="0" err="1">
                <a:latin typeface="+mj-lt"/>
              </a:rPr>
              <a:t>성</a:t>
            </a:r>
            <a:r>
              <a:rPr lang="ko-KR" altLang="en-US" sz="1100" b="1" dirty="0" err="1" smtClean="0">
                <a:latin typeface="+mj-lt"/>
              </a:rPr>
              <a:t>실</a:t>
            </a:r>
            <a:endParaRPr lang="ko-KR" altLang="en-US" sz="1100" b="1" dirty="0">
              <a:latin typeface="+mj-lt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>
            <a:off x="5651299" y="2753309"/>
            <a:ext cx="0" cy="969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6803323" y="2753310"/>
            <a:ext cx="0" cy="569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5183299" y="296933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관리부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35323" y="2969332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물류부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183299" y="3545396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 smtClean="0">
                <a:latin typeface="+mj-lt"/>
              </a:rPr>
              <a:t>총무</a:t>
            </a:r>
            <a:r>
              <a:rPr lang="ko-KR" altLang="en-US" sz="1100" b="1" dirty="0" err="1">
                <a:latin typeface="+mj-lt"/>
              </a:rPr>
              <a:t>팀</a:t>
            </a:r>
            <a:endParaRPr lang="ko-KR" altLang="en-US" sz="1100" b="1" dirty="0">
              <a:latin typeface="+mj-lt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031275" y="4149245"/>
            <a:ext cx="936000" cy="353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+mj-lt"/>
              </a:rPr>
              <a:t>여성팀</a:t>
            </a:r>
            <a:endParaRPr lang="ko-KR" alt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83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11972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4114800" cy="5976664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</a:t>
            </a:r>
            <a:r>
              <a:rPr lang="ko-KR" altLang="en-US" sz="1600" b="1" dirty="0" smtClean="0"/>
              <a:t>회사 연혁</a:t>
            </a:r>
            <a:endParaRPr lang="en-US" altLang="ko-KR" sz="160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2 0 2 5 </a:t>
            </a:r>
            <a:r>
              <a:rPr lang="ko-KR" altLang="en-US" sz="880" b="1" dirty="0" err="1" smtClean="0"/>
              <a:t>한경비지니스</a:t>
            </a:r>
            <a:r>
              <a:rPr lang="ko-KR" altLang="en-US" sz="880" b="1" dirty="0" smtClean="0"/>
              <a:t>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대한민국우수브랜드대상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5 KLPGA </a:t>
            </a:r>
            <a:r>
              <a:rPr lang="ko-KR" altLang="en-US" sz="880" b="1" dirty="0" err="1" smtClean="0"/>
              <a:t>이소영프로</a:t>
            </a:r>
            <a:r>
              <a:rPr lang="en-US" altLang="ko-KR" sz="880" b="1" dirty="0" smtClean="0"/>
              <a:t>, </a:t>
            </a:r>
            <a:r>
              <a:rPr lang="ko-KR" altLang="en-US" sz="880" b="1" dirty="0" err="1" smtClean="0"/>
              <a:t>홍정민프로</a:t>
            </a:r>
            <a:r>
              <a:rPr lang="ko-KR" altLang="en-US" sz="880" b="1" dirty="0" smtClean="0"/>
              <a:t> 후원 계약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2 0 2 4 </a:t>
            </a:r>
            <a:r>
              <a:rPr lang="ko-KR" altLang="en-US" sz="880" b="1" dirty="0" smtClean="0"/>
              <a:t>서울경제신문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올해의 중소기업</a:t>
            </a:r>
            <a:r>
              <a:rPr lang="en-US" altLang="ko-KR" sz="880" b="1" dirty="0" smtClean="0"/>
              <a:t>’</a:t>
            </a:r>
            <a:r>
              <a:rPr lang="ko-KR" altLang="en-US" sz="880" b="1" dirty="0" smtClean="0"/>
              <a:t>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2 0 2 3 </a:t>
            </a:r>
            <a:r>
              <a:rPr lang="ko-KR" altLang="en-US" sz="880" b="1" dirty="0" smtClean="0"/>
              <a:t>녹색기술 </a:t>
            </a:r>
            <a:r>
              <a:rPr lang="en-US" altLang="ko-KR" sz="880" b="1" dirty="0" smtClean="0"/>
              <a:t>&amp; </a:t>
            </a:r>
            <a:r>
              <a:rPr lang="ko-KR" altLang="en-US" sz="880" b="1" dirty="0" smtClean="0"/>
              <a:t>녹색기술제품 인증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2 0 2 3 </a:t>
            </a:r>
            <a:r>
              <a:rPr lang="ko-KR" altLang="en-US" sz="880" b="1" dirty="0" smtClean="0"/>
              <a:t>장애인 표준사업장 인증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2 0 2 3 </a:t>
            </a:r>
            <a:r>
              <a:rPr lang="ko-KR" altLang="en-US" sz="880" b="1" dirty="0" err="1" smtClean="0"/>
              <a:t>스마트팩토리</a:t>
            </a:r>
            <a:r>
              <a:rPr lang="ko-KR" altLang="en-US" sz="880" b="1" dirty="0" smtClean="0"/>
              <a:t> 고도화 시스템 구축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2 0 2 2 </a:t>
            </a:r>
            <a:r>
              <a:rPr lang="ko-KR" altLang="en-US" sz="880" b="1" dirty="0" err="1" smtClean="0"/>
              <a:t>이노비즈데이</a:t>
            </a:r>
            <a:r>
              <a:rPr lang="ko-KR" altLang="en-US" sz="880" b="1" dirty="0" smtClean="0"/>
              <a:t> 기술혁신유공자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중소벤처기업부장관 표창장</a:t>
            </a:r>
            <a:r>
              <a:rPr lang="en-US" altLang="ko-KR" sz="880" b="1" dirty="0" smtClean="0"/>
              <a:t>’</a:t>
            </a:r>
            <a:r>
              <a:rPr lang="ko-KR" altLang="en-US" sz="880" b="1" dirty="0" smtClean="0"/>
              <a:t> 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/>
              <a:t> </a:t>
            </a:r>
            <a:r>
              <a:rPr lang="en-US" altLang="ko-KR" sz="880" b="1" dirty="0" smtClean="0"/>
              <a:t>        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2 0 2 2 </a:t>
            </a:r>
            <a:r>
              <a:rPr lang="ko-KR" altLang="en-US" sz="880" b="1" dirty="0" smtClean="0"/>
              <a:t>대한민국 </a:t>
            </a:r>
            <a:r>
              <a:rPr lang="ko-KR" altLang="en-US" sz="880" b="1" dirty="0" err="1" smtClean="0"/>
              <a:t>강소기업</a:t>
            </a:r>
            <a:r>
              <a:rPr lang="ko-KR" altLang="en-US" sz="880" b="1" dirty="0" smtClean="0"/>
              <a:t> 대상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혁신상품 의류부문 대상</a:t>
            </a:r>
            <a:r>
              <a:rPr lang="en-US" altLang="ko-KR" sz="880" b="1" dirty="0" smtClean="0"/>
              <a:t>’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2 0 2 2 </a:t>
            </a:r>
            <a:r>
              <a:rPr lang="ko-KR" altLang="en-US" sz="880" b="1" dirty="0" smtClean="0"/>
              <a:t>한국</a:t>
            </a:r>
            <a:r>
              <a:rPr lang="en-US" altLang="ko-KR" sz="880" b="1" dirty="0" smtClean="0"/>
              <a:t>UN</a:t>
            </a:r>
            <a:r>
              <a:rPr lang="ko-KR" altLang="en-US" sz="880" b="1" dirty="0" smtClean="0"/>
              <a:t>봉사단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대한민국 봉사대상 수상</a:t>
            </a:r>
            <a:r>
              <a:rPr lang="en-US" altLang="ko-KR" sz="880" b="1" dirty="0" smtClean="0"/>
              <a:t>’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</a:t>
            </a:r>
            <a:r>
              <a:rPr lang="en-US" altLang="ko-KR" sz="880" b="1" dirty="0"/>
              <a:t>2 </a:t>
            </a:r>
            <a:r>
              <a:rPr lang="ko-KR" altLang="en-US" sz="880" b="1" dirty="0" smtClean="0"/>
              <a:t>중소기업 기술혁신대전</a:t>
            </a:r>
            <a:r>
              <a:rPr lang="en-US" altLang="ko-KR" sz="880" b="1" dirty="0" smtClean="0"/>
              <a:t> ‘</a:t>
            </a:r>
            <a:r>
              <a:rPr lang="ko-KR" altLang="en-US" sz="880" b="1" dirty="0" smtClean="0"/>
              <a:t>국무총리상</a:t>
            </a:r>
            <a:r>
              <a:rPr lang="en-US" altLang="ko-KR" sz="880" b="1" dirty="0" smtClean="0"/>
              <a:t>’</a:t>
            </a:r>
            <a:r>
              <a:rPr lang="ko-KR" altLang="en-US" sz="880" b="1" dirty="0" smtClean="0"/>
              <a:t>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2 0 2 2 </a:t>
            </a:r>
            <a:r>
              <a:rPr lang="ko-KR" altLang="en-US" sz="880" b="1" dirty="0" err="1" smtClean="0"/>
              <a:t>스마트팩토리</a:t>
            </a:r>
            <a:r>
              <a:rPr lang="ko-KR" altLang="en-US" sz="880" b="1" dirty="0" smtClean="0"/>
              <a:t> 기초화 시스템 구축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1 ISO 9001 &amp; 14001 </a:t>
            </a:r>
            <a:r>
              <a:rPr lang="ko-KR" altLang="en-US" sz="880" b="1" dirty="0" smtClean="0"/>
              <a:t>인증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2 0 2 1 </a:t>
            </a:r>
            <a:r>
              <a:rPr lang="ko-KR" altLang="en-US" sz="880" b="1" dirty="0" smtClean="0"/>
              <a:t>한국아웃도어스포츠산업협회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우수브랜드상</a:t>
            </a:r>
            <a:r>
              <a:rPr lang="en-US" altLang="ko-KR" sz="880" b="1" dirty="0" smtClean="0"/>
              <a:t>’</a:t>
            </a:r>
            <a:r>
              <a:rPr lang="ko-KR" altLang="en-US" sz="880" b="1" dirty="0" smtClean="0"/>
              <a:t> </a:t>
            </a:r>
            <a:r>
              <a:rPr lang="ko-KR" altLang="en-US" sz="880" b="1" dirty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1 KLPGA </a:t>
            </a:r>
            <a:r>
              <a:rPr lang="ko-KR" altLang="en-US" sz="880" b="1" dirty="0" smtClean="0"/>
              <a:t>곽보미 프로</a:t>
            </a:r>
            <a:r>
              <a:rPr lang="en-US" altLang="ko-KR" sz="880" b="1" dirty="0" smtClean="0"/>
              <a:t>, </a:t>
            </a:r>
            <a:r>
              <a:rPr lang="ko-KR" altLang="en-US" sz="880" b="1" dirty="0" smtClean="0"/>
              <a:t>김지수 프로</a:t>
            </a:r>
            <a:r>
              <a:rPr lang="en-US" altLang="ko-KR" sz="880" b="1" dirty="0" smtClean="0"/>
              <a:t>, </a:t>
            </a:r>
            <a:r>
              <a:rPr lang="ko-KR" altLang="en-US" sz="880" b="1" dirty="0" smtClean="0"/>
              <a:t>정시우 프로</a:t>
            </a:r>
            <a:r>
              <a:rPr lang="en-US" altLang="ko-KR" sz="880" b="1" dirty="0" smtClean="0"/>
              <a:t>, </a:t>
            </a:r>
            <a:r>
              <a:rPr lang="ko-KR" altLang="en-US" sz="880" b="1" dirty="0" smtClean="0"/>
              <a:t>김채원 프로</a:t>
            </a:r>
            <a:r>
              <a:rPr lang="en-US" altLang="ko-KR" sz="880" b="1" dirty="0"/>
              <a:t> 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/>
              <a:t> </a:t>
            </a:r>
            <a:r>
              <a:rPr lang="en-US" altLang="ko-KR" sz="880" b="1" dirty="0" smtClean="0"/>
              <a:t>         KPGA </a:t>
            </a:r>
            <a:r>
              <a:rPr lang="ko-KR" altLang="en-US" sz="880" b="1" dirty="0" smtClean="0"/>
              <a:t>김재호 프로</a:t>
            </a:r>
            <a:r>
              <a:rPr lang="en-US" altLang="ko-KR" sz="880" b="1" dirty="0" smtClean="0"/>
              <a:t>, </a:t>
            </a:r>
            <a:r>
              <a:rPr lang="ko-KR" altLang="en-US" sz="880" b="1" dirty="0" err="1" smtClean="0"/>
              <a:t>염돈웅</a:t>
            </a:r>
            <a:r>
              <a:rPr lang="ko-KR" altLang="en-US" sz="880" b="1" dirty="0" smtClean="0"/>
              <a:t> 프로 </a:t>
            </a:r>
            <a:r>
              <a:rPr lang="ko-KR" altLang="en-US" sz="880" b="1" dirty="0"/>
              <a:t>후원 </a:t>
            </a:r>
            <a:r>
              <a:rPr lang="ko-KR" altLang="en-US" sz="880" b="1" dirty="0" smtClean="0"/>
              <a:t>계약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2 0 2 0 </a:t>
            </a:r>
            <a:r>
              <a:rPr lang="ko-KR" altLang="en-US" sz="880" b="1" dirty="0" smtClean="0"/>
              <a:t>한국아웃도어스포츠산업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우수브랜드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2 0 2 0 </a:t>
            </a:r>
            <a:r>
              <a:rPr lang="ko-KR" altLang="en-US" sz="880" b="1" dirty="0" smtClean="0"/>
              <a:t>제 </a:t>
            </a:r>
            <a:r>
              <a:rPr lang="en-US" altLang="ko-KR" sz="880" b="1" dirty="0" smtClean="0"/>
              <a:t>24</a:t>
            </a:r>
            <a:r>
              <a:rPr lang="ko-KR" altLang="en-US" sz="880" b="1" dirty="0" smtClean="0"/>
              <a:t>회 여성경제인의 날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국무총리상</a:t>
            </a:r>
            <a:r>
              <a:rPr lang="en-US" altLang="ko-KR" sz="880" b="1" dirty="0" smtClean="0"/>
              <a:t>’</a:t>
            </a:r>
            <a:r>
              <a:rPr lang="ko-KR" altLang="en-US" sz="880" b="1" dirty="0" smtClean="0"/>
              <a:t>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</a:t>
            </a:r>
            <a:r>
              <a:rPr lang="en-US" altLang="ko-KR" sz="880" b="1" dirty="0"/>
              <a:t>0 1 9 KLPGA </a:t>
            </a:r>
            <a:r>
              <a:rPr lang="ko-KR" altLang="en-US" sz="880" b="1" dirty="0" err="1"/>
              <a:t>하민송</a:t>
            </a:r>
            <a:r>
              <a:rPr lang="ko-KR" altLang="en-US" sz="880" b="1" dirty="0"/>
              <a:t> 프로</a:t>
            </a:r>
            <a:r>
              <a:rPr lang="en-US" altLang="ko-KR" sz="880" b="1" dirty="0"/>
              <a:t>, </a:t>
            </a:r>
            <a:r>
              <a:rPr lang="ko-KR" altLang="en-US" sz="880" b="1" dirty="0"/>
              <a:t>곽보미 프로</a:t>
            </a:r>
            <a:r>
              <a:rPr lang="en-US" altLang="ko-KR" sz="880" b="1" dirty="0"/>
              <a:t>, </a:t>
            </a:r>
            <a:r>
              <a:rPr lang="ko-KR" altLang="en-US" sz="880" b="1" dirty="0"/>
              <a:t>박신영 프로</a:t>
            </a:r>
            <a:r>
              <a:rPr lang="en-US" altLang="ko-KR" sz="880" b="1" dirty="0"/>
              <a:t>, </a:t>
            </a:r>
            <a:r>
              <a:rPr lang="ko-KR" altLang="en-US" sz="880" b="1" dirty="0" err="1"/>
              <a:t>이채빈</a:t>
            </a:r>
            <a:r>
              <a:rPr lang="ko-KR" altLang="en-US" sz="880" b="1" dirty="0"/>
              <a:t> </a:t>
            </a:r>
            <a:r>
              <a:rPr lang="ko-KR" altLang="en-US" sz="880" b="1" dirty="0" smtClean="0"/>
              <a:t>프로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/>
              <a:t> </a:t>
            </a:r>
            <a:r>
              <a:rPr lang="en-US" altLang="ko-KR" sz="880" b="1" dirty="0" smtClean="0"/>
              <a:t>         KPGA </a:t>
            </a:r>
            <a:r>
              <a:rPr lang="ko-KR" altLang="en-US" sz="880" b="1" dirty="0"/>
              <a:t>강덕균 프로 후원 </a:t>
            </a:r>
            <a:r>
              <a:rPr lang="ko-KR" altLang="en-US" sz="880" b="1" dirty="0" smtClean="0"/>
              <a:t>계약</a:t>
            </a:r>
            <a:endParaRPr lang="en-US" altLang="ko-KR" sz="880" b="1" dirty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/>
              <a:t>2 0 1 9 </a:t>
            </a:r>
            <a:r>
              <a:rPr lang="ko-KR" altLang="en-US" sz="880" b="1" dirty="0"/>
              <a:t>제 </a:t>
            </a:r>
            <a:r>
              <a:rPr lang="en-US" altLang="ko-KR" sz="880" b="1" dirty="0"/>
              <a:t>20</a:t>
            </a:r>
            <a:r>
              <a:rPr lang="ko-KR" altLang="en-US" sz="880" b="1" dirty="0"/>
              <a:t>회 중소기업혁신대전 </a:t>
            </a:r>
            <a:r>
              <a:rPr lang="en-US" altLang="ko-KR" sz="880" b="1" dirty="0"/>
              <a:t>‘</a:t>
            </a:r>
            <a:r>
              <a:rPr lang="ko-KR" altLang="en-US" sz="880" b="1" dirty="0" err="1"/>
              <a:t>중소벤쳐기업부</a:t>
            </a:r>
            <a:r>
              <a:rPr lang="ko-KR" altLang="en-US" sz="880" b="1" dirty="0"/>
              <a:t> 장관 표창장</a:t>
            </a:r>
            <a:r>
              <a:rPr lang="en-US" altLang="ko-KR" sz="880" b="1" dirty="0" smtClean="0"/>
              <a:t>’ 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/>
              <a:t> </a:t>
            </a:r>
            <a:r>
              <a:rPr lang="en-US" altLang="ko-KR" sz="880" b="1" dirty="0" smtClean="0"/>
              <a:t>        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0" y="476672"/>
            <a:ext cx="411480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endParaRPr lang="en-US" altLang="ko-KR" sz="880" b="1" dirty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/>
              <a:t>2 0 1 9 </a:t>
            </a:r>
            <a:r>
              <a:rPr lang="ko-KR" altLang="en-US" sz="880" b="1" dirty="0"/>
              <a:t>사단법인 한국유엔봉사단 </a:t>
            </a:r>
            <a:r>
              <a:rPr lang="en-US" altLang="ko-KR" sz="880" b="1" dirty="0"/>
              <a:t>‘</a:t>
            </a:r>
            <a:r>
              <a:rPr lang="ko-KR" altLang="en-US" sz="880" b="1" dirty="0"/>
              <a:t>공로상</a:t>
            </a:r>
            <a:r>
              <a:rPr lang="en-US" altLang="ko-KR" sz="880" b="1" dirty="0"/>
              <a:t>’</a:t>
            </a:r>
            <a:r>
              <a:rPr lang="ko-KR" altLang="en-US" sz="880" b="1" dirty="0"/>
              <a:t> 수상</a:t>
            </a:r>
            <a:endParaRPr lang="en-US" altLang="ko-KR" sz="880" b="1" dirty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</a:t>
            </a:r>
            <a:r>
              <a:rPr lang="en-US" altLang="ko-KR" sz="880" b="1" dirty="0"/>
              <a:t>0 1 9 </a:t>
            </a:r>
            <a:r>
              <a:rPr lang="ko-KR" altLang="en-US" sz="880" b="1" dirty="0"/>
              <a:t>국세청장 </a:t>
            </a:r>
            <a:r>
              <a:rPr lang="en-US" altLang="ko-KR" sz="880" b="1" dirty="0"/>
              <a:t>‘</a:t>
            </a:r>
            <a:r>
              <a:rPr lang="ko-KR" altLang="en-US" sz="880" b="1" dirty="0"/>
              <a:t>모범납세자 표창장</a:t>
            </a:r>
            <a:r>
              <a:rPr lang="en-US" altLang="ko-KR" sz="880" b="1" dirty="0"/>
              <a:t>’ </a:t>
            </a:r>
            <a:r>
              <a:rPr lang="ko-KR" altLang="en-US" sz="880" b="1" dirty="0"/>
              <a:t>수상</a:t>
            </a:r>
            <a:endParaRPr lang="en-US" altLang="ko-KR" sz="880" b="1" dirty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ko-KR" sz="880" b="1" dirty="0" smtClean="0"/>
              <a:t>2 </a:t>
            </a:r>
            <a:r>
              <a:rPr lang="en-US" altLang="ko-KR" sz="880" b="1" dirty="0"/>
              <a:t>0 1 8 </a:t>
            </a:r>
            <a:r>
              <a:rPr lang="ko-KR" altLang="en-US" sz="880" b="1" dirty="0"/>
              <a:t>제 </a:t>
            </a:r>
            <a:r>
              <a:rPr lang="en-US" altLang="ko-KR" sz="880" b="1" dirty="0"/>
              <a:t>73</a:t>
            </a:r>
            <a:r>
              <a:rPr lang="ko-KR" altLang="en-US" sz="880" b="1" dirty="0"/>
              <a:t>주년 경찰의 날 </a:t>
            </a:r>
            <a:r>
              <a:rPr lang="en-US" altLang="ko-KR" sz="880" b="1" dirty="0"/>
              <a:t>‘</a:t>
            </a:r>
            <a:r>
              <a:rPr lang="ko-KR" altLang="en-US" sz="880" b="1" dirty="0"/>
              <a:t>서울시경찰청장 감사장</a:t>
            </a:r>
            <a:r>
              <a:rPr lang="en-US" altLang="ko-KR" sz="880" b="1" dirty="0"/>
              <a:t>’ </a:t>
            </a:r>
            <a:r>
              <a:rPr lang="ko-KR" altLang="en-US" sz="880" b="1" dirty="0"/>
              <a:t>수상</a:t>
            </a:r>
            <a:endParaRPr lang="en-US" altLang="ko-KR" sz="880" b="1" dirty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2 0 1 7 </a:t>
            </a:r>
            <a:r>
              <a:rPr lang="ko-KR" altLang="en-US" sz="880" b="1" dirty="0" smtClean="0"/>
              <a:t>모범경영인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서울특별시장 표창장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2 0 1 6 </a:t>
            </a:r>
            <a:r>
              <a:rPr lang="ko-KR" altLang="en-US" sz="880" b="1" dirty="0" smtClean="0"/>
              <a:t>제 </a:t>
            </a:r>
            <a:r>
              <a:rPr lang="en-US" altLang="ko-KR" sz="880" b="1" dirty="0" smtClean="0"/>
              <a:t>30</a:t>
            </a:r>
            <a:r>
              <a:rPr lang="ko-KR" altLang="en-US" sz="880" b="1" dirty="0" smtClean="0"/>
              <a:t>회 섬유의 날 </a:t>
            </a:r>
            <a:r>
              <a:rPr lang="en-US" altLang="ko-KR" sz="880" b="1" dirty="0" smtClean="0"/>
              <a:t>‘</a:t>
            </a:r>
            <a:r>
              <a:rPr lang="ko-KR" altLang="en-US" sz="880" b="1" dirty="0" err="1" smtClean="0"/>
              <a:t>산자부장관</a:t>
            </a:r>
            <a:r>
              <a:rPr lang="en-US" altLang="ko-KR" sz="880" b="1" dirty="0" smtClean="0"/>
              <a:t> </a:t>
            </a:r>
            <a:r>
              <a:rPr lang="ko-KR" altLang="en-US" sz="880" b="1" dirty="0" smtClean="0"/>
              <a:t>표창장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2 0 1 6 </a:t>
            </a:r>
            <a:r>
              <a:rPr lang="ko-KR" altLang="en-US" sz="880" b="1" dirty="0" smtClean="0"/>
              <a:t>제 </a:t>
            </a:r>
            <a:r>
              <a:rPr lang="en-US" altLang="ko-KR" sz="880" b="1" dirty="0" smtClean="0"/>
              <a:t>71</a:t>
            </a:r>
            <a:r>
              <a:rPr lang="ko-KR" altLang="en-US" sz="880" b="1" dirty="0" smtClean="0"/>
              <a:t>주년 경찰의 날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서울시경찰청장 감사장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6 KLPGA </a:t>
            </a:r>
            <a:r>
              <a:rPr lang="ko-KR" altLang="en-US" sz="880" b="1" dirty="0" err="1" smtClean="0"/>
              <a:t>이기쁨</a:t>
            </a:r>
            <a:r>
              <a:rPr lang="ko-KR" altLang="en-US" sz="880" b="1" dirty="0" smtClean="0"/>
              <a:t> 프로</a:t>
            </a:r>
            <a:r>
              <a:rPr lang="en-US" altLang="ko-KR" sz="880" b="1" dirty="0" smtClean="0"/>
              <a:t>, </a:t>
            </a:r>
            <a:r>
              <a:rPr lang="ko-KR" altLang="en-US" sz="880" b="1" dirty="0" smtClean="0"/>
              <a:t>채영주 프로</a:t>
            </a:r>
            <a:r>
              <a:rPr lang="en-US" altLang="ko-KR" sz="880" b="1" dirty="0" smtClean="0"/>
              <a:t>, </a:t>
            </a:r>
            <a:r>
              <a:rPr lang="ko-KR" altLang="en-US" sz="880" b="1" dirty="0" smtClean="0"/>
              <a:t>신다빈 프로 후원 계약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2 0 1 5 </a:t>
            </a:r>
            <a:r>
              <a:rPr lang="ko-KR" altLang="en-US" sz="880" b="1" dirty="0" smtClean="0"/>
              <a:t>중소기업청장 표창장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2 0 1 5 </a:t>
            </a:r>
            <a:r>
              <a:rPr lang="ko-KR" altLang="en-US" sz="880" b="1" dirty="0" smtClean="0"/>
              <a:t>대한적십자 표창장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2 0 1 4 </a:t>
            </a:r>
            <a:r>
              <a:rPr lang="ko-KR" altLang="en-US" sz="880" b="1" dirty="0" smtClean="0"/>
              <a:t>한국국제연합봉사단 선정 </a:t>
            </a:r>
            <a:r>
              <a:rPr lang="en-US" altLang="ko-KR" sz="880" b="1" dirty="0" smtClean="0"/>
              <a:t>‘</a:t>
            </a:r>
            <a:r>
              <a:rPr lang="ko-KR" altLang="en-US" sz="880" b="1" dirty="0" err="1" smtClean="0"/>
              <a:t>나눔봉사대상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2 0 1 4 </a:t>
            </a:r>
            <a:r>
              <a:rPr lang="ko-KR" altLang="en-US" sz="880" b="1" dirty="0" err="1" smtClean="0"/>
              <a:t>팜스프링스배</a:t>
            </a:r>
            <a:r>
              <a:rPr lang="ko-KR" altLang="en-US" sz="880" b="1" dirty="0" smtClean="0"/>
              <a:t> 아마추어 골프 </a:t>
            </a:r>
            <a:r>
              <a:rPr lang="ko-KR" altLang="en-US" sz="880" b="1" dirty="0" err="1" smtClean="0"/>
              <a:t>챌린지</a:t>
            </a:r>
            <a:r>
              <a:rPr lang="ko-KR" altLang="en-US" sz="880" b="1" dirty="0" smtClean="0"/>
              <a:t> 진행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2 0 1 4 </a:t>
            </a:r>
            <a:r>
              <a:rPr lang="ko-KR" altLang="en-US" sz="880" b="1" dirty="0" smtClean="0"/>
              <a:t>한국백혈병소아암협회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어린 생명 살리기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참여 감사장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2 0 1 4	 </a:t>
            </a:r>
            <a:r>
              <a:rPr lang="ko-KR" altLang="en-US" sz="880" b="1" dirty="0" smtClean="0"/>
              <a:t>성동세무서 우수납세 표창장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2 0 1 3 </a:t>
            </a:r>
            <a:r>
              <a:rPr lang="ko-KR" altLang="en-US" sz="880" b="1" dirty="0" smtClean="0"/>
              <a:t>패션리뷰 선정 </a:t>
            </a:r>
            <a:r>
              <a:rPr lang="en-US" altLang="ko-KR" sz="880" b="1" dirty="0" smtClean="0"/>
              <a:t>‘2013 </a:t>
            </a:r>
            <a:r>
              <a:rPr lang="ko-KR" altLang="en-US" sz="880" b="1" dirty="0" smtClean="0"/>
              <a:t>패션</a:t>
            </a:r>
            <a:r>
              <a:rPr lang="en-US" altLang="ko-KR" sz="880" b="1" dirty="0" smtClean="0"/>
              <a:t>·</a:t>
            </a:r>
            <a:r>
              <a:rPr lang="ko-KR" altLang="en-US" sz="880" b="1" dirty="0" smtClean="0"/>
              <a:t>섬유 혁신리더 </a:t>
            </a:r>
            <a:r>
              <a:rPr lang="en-US" altLang="ko-KR" sz="880" b="1" dirty="0" smtClean="0"/>
              <a:t>CEO</a:t>
            </a:r>
            <a:r>
              <a:rPr lang="ko-KR" altLang="en-US" sz="880" b="1" dirty="0" smtClean="0"/>
              <a:t>대상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2 0 1 1	 </a:t>
            </a:r>
            <a:r>
              <a:rPr lang="ko-KR" altLang="en-US" sz="880" b="1" dirty="0" smtClean="0"/>
              <a:t>한국국제연합봉사단 선정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아름다운 기업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2 0 1 0	 </a:t>
            </a:r>
            <a:r>
              <a:rPr lang="ko-KR" altLang="en-US" sz="880" b="1" dirty="0" smtClean="0"/>
              <a:t>기술보증기금 벤처 인증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2 0 1 0	 </a:t>
            </a:r>
            <a:r>
              <a:rPr lang="ko-KR" altLang="en-US" sz="880" b="1" dirty="0" smtClean="0"/>
              <a:t>한국패션브랜드 </a:t>
            </a:r>
            <a:r>
              <a:rPr lang="en-US" altLang="ko-KR" sz="880" b="1" dirty="0" smtClean="0"/>
              <a:t>‘</a:t>
            </a:r>
            <a:r>
              <a:rPr lang="ko-KR" altLang="en-US" sz="880" b="1" dirty="0" smtClean="0"/>
              <a:t>유망브랜드 </a:t>
            </a:r>
            <a:r>
              <a:rPr lang="ko-KR" altLang="en-US" sz="880" b="1" dirty="0" err="1" smtClean="0"/>
              <a:t>골프웨어</a:t>
            </a:r>
            <a:r>
              <a:rPr lang="en-US" altLang="ko-KR" sz="880" b="1" dirty="0" smtClean="0"/>
              <a:t>’</a:t>
            </a:r>
            <a:r>
              <a:rPr lang="ko-KR" altLang="en-US" sz="880" b="1" dirty="0" smtClean="0"/>
              <a:t>부문 대상 수상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1 0 PAMLSPRINGS B.I. </a:t>
            </a:r>
            <a:r>
              <a:rPr lang="ko-KR" altLang="en-US" sz="880" b="1" dirty="0" smtClean="0"/>
              <a:t>변경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2 0 0 9	 </a:t>
            </a:r>
            <a:r>
              <a:rPr lang="ko-KR" altLang="en-US" sz="880" b="1" dirty="0" smtClean="0"/>
              <a:t>중소기업청 </a:t>
            </a:r>
            <a:r>
              <a:rPr lang="ko-KR" altLang="en-US" sz="880" b="1" dirty="0" err="1" smtClean="0"/>
              <a:t>기술혁신형</a:t>
            </a:r>
            <a:r>
              <a:rPr lang="ko-KR" altLang="en-US" sz="880" b="1" dirty="0" smtClean="0"/>
              <a:t> 중소기업 </a:t>
            </a:r>
            <a:r>
              <a:rPr lang="en-US" altLang="ko-KR" sz="880" b="1" dirty="0" smtClean="0"/>
              <a:t>(</a:t>
            </a:r>
            <a:r>
              <a:rPr lang="en-US" altLang="ko-KR" sz="880" b="1" dirty="0" err="1" smtClean="0"/>
              <a:t>Inno</a:t>
            </a:r>
            <a:r>
              <a:rPr lang="en-US" altLang="ko-KR" sz="880" b="1" dirty="0" smtClean="0"/>
              <a:t>-Biz) </a:t>
            </a:r>
            <a:r>
              <a:rPr lang="ko-KR" altLang="en-US" sz="880" b="1" dirty="0" smtClean="0"/>
              <a:t>인증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2 0 0 9 </a:t>
            </a:r>
            <a:r>
              <a:rPr lang="ko-KR" altLang="en-US" sz="880" b="1" dirty="0" smtClean="0"/>
              <a:t>한국산업기술진흥협회 </a:t>
            </a:r>
            <a:r>
              <a:rPr lang="en-US" altLang="ko-KR" sz="880" b="1" dirty="0" smtClean="0"/>
              <a:t>‘</a:t>
            </a:r>
            <a:r>
              <a:rPr lang="ko-KR" altLang="en-US" sz="880" b="1" dirty="0" err="1" smtClean="0"/>
              <a:t>산기협부설연구소</a:t>
            </a:r>
            <a:r>
              <a:rPr lang="en-US" altLang="ko-KR" sz="880" b="1" dirty="0" smtClean="0"/>
              <a:t>’ </a:t>
            </a:r>
            <a:r>
              <a:rPr lang="ko-KR" altLang="en-US" sz="880" b="1" dirty="0" smtClean="0"/>
              <a:t>인증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2 0 0 9	 </a:t>
            </a:r>
            <a:r>
              <a:rPr lang="ko-KR" altLang="en-US" sz="880" b="1" dirty="0" smtClean="0"/>
              <a:t>중소기업청 </a:t>
            </a:r>
            <a:r>
              <a:rPr lang="ko-KR" altLang="en-US" sz="880" b="1" dirty="0" err="1" smtClean="0"/>
              <a:t>경영혁신형</a:t>
            </a:r>
            <a:r>
              <a:rPr lang="ko-KR" altLang="en-US" sz="880" b="1" dirty="0" smtClean="0"/>
              <a:t> 중소기업 </a:t>
            </a:r>
            <a:r>
              <a:rPr lang="en-US" altLang="ko-KR" sz="880" b="1" dirty="0" smtClean="0"/>
              <a:t>(Main-Biz) </a:t>
            </a:r>
            <a:r>
              <a:rPr lang="ko-KR" altLang="en-US" sz="880" b="1" dirty="0" smtClean="0"/>
              <a:t>인증</a:t>
            </a:r>
            <a:endParaRPr lang="en-US" altLang="ko-KR" sz="880" b="1" dirty="0" smtClean="0"/>
          </a:p>
          <a:p>
            <a:pPr marL="457200" lvl="1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ko-KR" sz="880" b="1" dirty="0" smtClean="0"/>
              <a:t>2 0 0 6	 </a:t>
            </a:r>
            <a:r>
              <a:rPr lang="ko-KR" altLang="en-US" sz="880" b="1" dirty="0" smtClean="0"/>
              <a:t>㈜네오피에스 법인 등록</a:t>
            </a:r>
            <a:endParaRPr lang="en-US" altLang="ko-KR" sz="880" b="1" dirty="0"/>
          </a:p>
        </p:txBody>
      </p:sp>
    </p:spTree>
    <p:extLst>
      <p:ext uri="{BB962C8B-B14F-4D97-AF65-F5344CB8AC3E}">
        <p14:creationId xmlns:p14="http://schemas.microsoft.com/office/powerpoint/2010/main" val="5123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>
          <a:xfrm>
            <a:off x="311972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2024  Product Strategy</a:t>
            </a:r>
            <a:endParaRPr lang="en-US" altLang="ko-KR" sz="1600" b="1" dirty="0"/>
          </a:p>
          <a:p>
            <a:pPr marL="457200" lvl="1" indent="0">
              <a:lnSpc>
                <a:spcPct val="200000"/>
              </a:lnSpc>
              <a:buNone/>
            </a:pP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107504" y="4083154"/>
            <a:ext cx="3312368" cy="1434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None/>
            </a:pP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639095" y="1196752"/>
            <a:ext cx="1636364" cy="16363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530347" y="1602150"/>
            <a:ext cx="1809405" cy="683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b="1" dirty="0" smtClean="0">
                <a:solidFill>
                  <a:schemeClr val="bg1"/>
                </a:solidFill>
              </a:rPr>
              <a:t>PS Signature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b="1" dirty="0" smtClean="0">
                <a:solidFill>
                  <a:schemeClr val="bg1"/>
                </a:solidFill>
              </a:rPr>
              <a:t>        Line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617901" y="2853136"/>
            <a:ext cx="1800000" cy="180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729052" y="3207853"/>
            <a:ext cx="1581224" cy="683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b="1" dirty="0" smtClean="0">
                <a:solidFill>
                  <a:schemeClr val="bg1"/>
                </a:solidFill>
              </a:rPr>
              <a:t>Performance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b="1" dirty="0" smtClean="0">
                <a:solidFill>
                  <a:schemeClr val="bg1"/>
                </a:solidFill>
              </a:rPr>
              <a:t>        Line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2788080" y="4581128"/>
            <a:ext cx="1741935" cy="180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771800" y="5013176"/>
            <a:ext cx="1673196" cy="683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b="1" dirty="0" smtClean="0">
                <a:solidFill>
                  <a:schemeClr val="bg1"/>
                </a:solidFill>
              </a:rPr>
              <a:t>Luxury Casual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b="1" dirty="0" smtClean="0">
                <a:solidFill>
                  <a:schemeClr val="bg1"/>
                </a:solidFill>
              </a:rPr>
              <a:t>           Line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4283968" y="5025061"/>
            <a:ext cx="4320480" cy="1284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050" b="1" dirty="0" smtClean="0">
                <a:solidFill>
                  <a:srgbClr val="00B050"/>
                </a:solidFill>
              </a:rPr>
              <a:t>절제된 세련미를 기본으로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팻션어블한</a:t>
            </a:r>
            <a:r>
              <a:rPr lang="ko-KR" altLang="en-US" sz="1050" b="1" dirty="0" smtClean="0">
                <a:solidFill>
                  <a:srgbClr val="00B050"/>
                </a:solidFill>
              </a:rPr>
              <a:t> 디자인과 칼라를 접목하는 동시에 기능성이 더해진 캐주얼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웨어로</a:t>
            </a:r>
            <a:r>
              <a:rPr lang="ko-KR" altLang="en-US" sz="1050" b="1" dirty="0" smtClean="0">
                <a:solidFill>
                  <a:srgbClr val="00B050"/>
                </a:solidFill>
              </a:rPr>
              <a:t> 골프에어의 감성을 담는 동시에 화려한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데일리</a:t>
            </a:r>
            <a:r>
              <a:rPr lang="ko-KR" altLang="en-US" sz="1050" b="1" dirty="0" smtClean="0">
                <a:solidFill>
                  <a:srgbClr val="00B050"/>
                </a:solidFill>
              </a:rPr>
              <a:t>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웨어로도</a:t>
            </a:r>
            <a:r>
              <a:rPr lang="ko-KR" altLang="en-US" sz="1050" b="1" dirty="0" smtClean="0">
                <a:solidFill>
                  <a:srgbClr val="00B050"/>
                </a:solidFill>
              </a:rPr>
              <a:t> 손색이 없는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팜스프링스만의</a:t>
            </a:r>
            <a:r>
              <a:rPr lang="ko-KR" altLang="en-US" sz="1050" b="1" dirty="0" smtClean="0">
                <a:solidFill>
                  <a:srgbClr val="00B050"/>
                </a:solidFill>
              </a:rPr>
              <a:t>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컨셉이</a:t>
            </a:r>
            <a:r>
              <a:rPr lang="ko-KR" altLang="en-US" sz="1050" b="1" dirty="0" smtClean="0">
                <a:solidFill>
                  <a:srgbClr val="00B050"/>
                </a:solidFill>
              </a:rPr>
              <a:t> 반영된 고급스러운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럭셔리</a:t>
            </a:r>
            <a:r>
              <a:rPr lang="ko-KR" altLang="en-US" sz="1050" b="1" dirty="0" smtClean="0">
                <a:solidFill>
                  <a:srgbClr val="00B050"/>
                </a:solidFill>
              </a:rPr>
              <a:t> 캐주얼 </a:t>
            </a:r>
            <a:r>
              <a:rPr lang="ko-KR" altLang="en-US" sz="1050" b="1" dirty="0" err="1" smtClean="0">
                <a:solidFill>
                  <a:srgbClr val="00B050"/>
                </a:solidFill>
              </a:rPr>
              <a:t>골프웨어</a:t>
            </a:r>
            <a:endParaRPr lang="en-US" altLang="ko-KR" sz="1050" b="1" dirty="0">
              <a:solidFill>
                <a:srgbClr val="00B050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3082832" y="3212976"/>
            <a:ext cx="4369488" cy="125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역동적인 골프 및 스포츠를 위하여 기능성이 우수한 고급 소재를 활용한 </a:t>
            </a:r>
            <a:r>
              <a:rPr lang="ko-KR" alt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골프웨어에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어떠한 화동에도 불편함을 최소화하는 </a:t>
            </a:r>
            <a:r>
              <a:rPr lang="ko-KR" alt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인테공학적인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패턴까지 접목하여 더욱 강화된 하이</a:t>
            </a:r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퍼포먼스를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위한 </a:t>
            </a:r>
            <a:r>
              <a:rPr lang="ko-KR" alt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팜스프링스의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고급스러운 </a:t>
            </a:r>
            <a:r>
              <a:rPr lang="ko-KR" alt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퍼포먼스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골프웨어</a:t>
            </a:r>
            <a:endParaRPr lang="en-US" altLang="ko-K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1990967" y="1566368"/>
            <a:ext cx="3877177" cy="1153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화려하면서도 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트렌디한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칼라로 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다른이에게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보여주고 싶은</a:t>
            </a:r>
            <a:r>
              <a:rPr lang="en-US" altLang="ko-KR" sz="105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자랑하고 싶은 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골프웨어로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팜스프링스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고유의 멋을 담고 있으며</a:t>
            </a:r>
            <a:r>
              <a:rPr lang="en-US" altLang="ko-KR" sz="105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기능성 원단을 통하여 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착용감과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활동성 역시 우수한 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팜스프링스의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1050" b="1" dirty="0" err="1">
                <a:solidFill>
                  <a:schemeClr val="accent6">
                    <a:lumMod val="75000"/>
                  </a:schemeClr>
                </a:solidFill>
              </a:rPr>
              <a:t>플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래그십</a:t>
            </a:r>
            <a:r>
              <a:rPr lang="ko-KR" alt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골프웨어</a:t>
            </a:r>
            <a:endParaRPr lang="en-US" altLang="ko-KR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311972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Brand Positioning</a:t>
            </a:r>
            <a:endParaRPr lang="en-US" altLang="ko-KR" sz="1600" b="1" dirty="0"/>
          </a:p>
          <a:p>
            <a:pPr marL="457200" lvl="1" indent="0">
              <a:lnSpc>
                <a:spcPct val="200000"/>
              </a:lnSpc>
              <a:buNone/>
            </a:pPr>
            <a:endParaRPr lang="en-US" altLang="ko-KR" sz="1200" b="1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endParaRPr lang="en-US" altLang="ko-KR" sz="1200" b="1" dirty="0">
              <a:solidFill>
                <a:schemeClr val="bg1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3166" y="3392996"/>
            <a:ext cx="511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349450" y="1412776"/>
            <a:ext cx="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4010258" y="4005064"/>
            <a:ext cx="192989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  </a:t>
            </a:r>
            <a:r>
              <a:rPr lang="ko-KR" altLang="en-US" sz="1200" b="1" dirty="0" err="1" smtClean="0"/>
              <a:t>팬텀</a:t>
            </a:r>
            <a:endParaRPr lang="en-US" altLang="ko-KR" sz="1200" b="1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4489648" y="3501008"/>
            <a:ext cx="137849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200" b="1" dirty="0" smtClean="0"/>
              <a:t>JDX</a:t>
            </a:r>
            <a:endParaRPr lang="en-US" altLang="ko-KR" sz="1200" b="1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1506488" y="1628800"/>
            <a:ext cx="1697360" cy="55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err="1" smtClean="0"/>
              <a:t>캘러웨이</a:t>
            </a:r>
            <a:endParaRPr lang="en-US" altLang="ko-KR" sz="1200" b="1" dirty="0" smtClean="0"/>
          </a:p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244912" y="1739864"/>
            <a:ext cx="192989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err="1" smtClean="0"/>
              <a:t>파리게이츠</a:t>
            </a:r>
            <a:endParaRPr lang="en-US" altLang="ko-KR" sz="1200" b="1" dirty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5155329" y="4509120"/>
            <a:ext cx="1929894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err="1" smtClean="0"/>
              <a:t>루이까스텔</a:t>
            </a:r>
            <a:endParaRPr lang="en-US" altLang="ko-KR" sz="1200" b="1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2426082" y="2924944"/>
            <a:ext cx="192989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err="1" smtClean="0"/>
              <a:t>벤제프</a:t>
            </a:r>
            <a:endParaRPr lang="en-US" altLang="ko-KR" sz="1200" b="1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3183160" y="2924896"/>
            <a:ext cx="27569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300" b="1" dirty="0" err="1" smtClean="0">
                <a:solidFill>
                  <a:srgbClr val="FF6600"/>
                </a:solidFill>
              </a:rPr>
              <a:t>팜스프링스</a:t>
            </a:r>
            <a:endParaRPr lang="en-US" altLang="ko-KR" sz="1300" b="1" dirty="0">
              <a:solidFill>
                <a:srgbClr val="FF6600"/>
              </a:solidFill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3275856" y="944724"/>
            <a:ext cx="1654195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</a:rPr>
              <a:t>Trendy</a:t>
            </a:r>
          </a:p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397525" y="2924944"/>
            <a:ext cx="1654195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</a:rPr>
              <a:t>Sporty</a:t>
            </a:r>
          </a:p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6228184" y="2924944"/>
            <a:ext cx="1654195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</a:rPr>
              <a:t>Casual</a:t>
            </a:r>
          </a:p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3275856" y="5445224"/>
            <a:ext cx="1654195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</a:rPr>
              <a:t>Classic</a:t>
            </a:r>
          </a:p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ko-KR" sz="1200" b="1" dirty="0"/>
          </a:p>
        </p:txBody>
      </p:sp>
      <p:sp>
        <p:nvSpPr>
          <p:cNvPr id="5" name="타원 4"/>
          <p:cNvSpPr/>
          <p:nvPr/>
        </p:nvSpPr>
        <p:spPr>
          <a:xfrm>
            <a:off x="2557765" y="1628800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300192" y="4517362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5403144" y="1736346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5339354" y="3509246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3607053" y="2896101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157176" y="2279112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2267744" y="2276872"/>
            <a:ext cx="156634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err="1" smtClean="0"/>
              <a:t>와이드앵글</a:t>
            </a:r>
            <a:endParaRPr lang="en-US" altLang="ko-KR" sz="1200" b="1" dirty="0"/>
          </a:p>
        </p:txBody>
      </p:sp>
      <p:sp>
        <p:nvSpPr>
          <p:cNvPr id="34" name="타원 33"/>
          <p:cNvSpPr/>
          <p:nvPr/>
        </p:nvSpPr>
        <p:spPr>
          <a:xfrm>
            <a:off x="2771800" y="4480277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1763688" y="4509120"/>
            <a:ext cx="192989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smtClean="0"/>
              <a:t>  나이키골프</a:t>
            </a:r>
            <a:endParaRPr lang="en-US" altLang="ko-KR" sz="1200" b="1" dirty="0"/>
          </a:p>
        </p:txBody>
      </p:sp>
      <p:sp>
        <p:nvSpPr>
          <p:cNvPr id="36" name="타원 35"/>
          <p:cNvSpPr/>
          <p:nvPr/>
        </p:nvSpPr>
        <p:spPr>
          <a:xfrm>
            <a:off x="4761170" y="4005449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6088277" y="2484307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4932040" y="2492896"/>
            <a:ext cx="192989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smtClean="0"/>
              <a:t>까스텔바작</a:t>
            </a:r>
            <a:endParaRPr lang="en-US" altLang="ko-KR" sz="12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68"/>
            <a:ext cx="386013" cy="432000"/>
          </a:xfrm>
          <a:prstGeom prst="rect">
            <a:avLst/>
          </a:prstGeom>
        </p:spPr>
      </p:pic>
      <p:sp>
        <p:nvSpPr>
          <p:cNvPr id="30" name="타원 29"/>
          <p:cNvSpPr/>
          <p:nvPr/>
        </p:nvSpPr>
        <p:spPr>
          <a:xfrm>
            <a:off x="3293685" y="3904213"/>
            <a:ext cx="100851" cy="100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2717621" y="3963958"/>
            <a:ext cx="156634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1200" b="1" dirty="0" smtClean="0"/>
              <a:t>핑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2126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98230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Exterior / Interior</a:t>
            </a:r>
            <a:endParaRPr lang="en-US" altLang="ko-KR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764704"/>
            <a:ext cx="4701897" cy="29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540" y="3573016"/>
            <a:ext cx="5253451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98230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Patent(</a:t>
            </a:r>
            <a:r>
              <a:rPr lang="ko-KR" altLang="en-US" sz="1600" b="1" dirty="0" smtClean="0"/>
              <a:t>특허출원</a:t>
            </a:r>
            <a:r>
              <a:rPr lang="en-US" altLang="ko-KR" sz="1600" b="1" dirty="0" smtClean="0"/>
              <a:t>)</a:t>
            </a:r>
            <a:endParaRPr lang="en-US" altLang="ko-KR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933056"/>
            <a:ext cx="1992853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050" b="1" dirty="0" err="1" smtClean="0"/>
              <a:t>냉감</a:t>
            </a:r>
            <a:r>
              <a:rPr lang="ko-KR" altLang="en-US" sz="1050" b="1" dirty="0" smtClean="0"/>
              <a:t> 및 </a:t>
            </a:r>
            <a:r>
              <a:rPr lang="ko-KR" altLang="en-US" sz="1050" b="1" dirty="0" err="1" smtClean="0"/>
              <a:t>흡한속건</a:t>
            </a:r>
            <a:r>
              <a:rPr lang="ko-KR" altLang="en-US" sz="1050" b="1" dirty="0" smtClean="0"/>
              <a:t> 기능성 원단</a:t>
            </a:r>
            <a:endParaRPr lang="en-US" altLang="ko-KR" sz="1050" b="1" dirty="0" smtClean="0"/>
          </a:p>
          <a:p>
            <a:pPr algn="ctr">
              <a:lnSpc>
                <a:spcPct val="110000"/>
              </a:lnSpc>
            </a:pPr>
            <a:r>
              <a:rPr lang="ko-KR" altLang="en-US" sz="1050" b="1" dirty="0" smtClean="0"/>
              <a:t>및 이의 제조방법</a:t>
            </a:r>
            <a:endParaRPr lang="ko-KR" alt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97410" y="3933056"/>
            <a:ext cx="1810111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050" b="1" dirty="0" smtClean="0"/>
              <a:t>유해물질 대체 친환경 원단</a:t>
            </a:r>
            <a:endParaRPr lang="en-US" altLang="ko-KR" sz="1050" b="1" dirty="0"/>
          </a:p>
          <a:p>
            <a:pPr algn="ctr">
              <a:lnSpc>
                <a:spcPct val="110000"/>
              </a:lnSpc>
            </a:pPr>
            <a:r>
              <a:rPr lang="ko-KR" altLang="en-US" sz="1050" b="1" dirty="0" smtClean="0"/>
              <a:t>및 이의 제조 방법</a:t>
            </a:r>
            <a:endParaRPr lang="ko-KR" altLang="en-US" sz="105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1" y="1341048"/>
            <a:ext cx="1780760" cy="252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34" y="1341048"/>
            <a:ext cx="1780760" cy="252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57" y="3212976"/>
            <a:ext cx="1780761" cy="2520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10" y="3212976"/>
            <a:ext cx="1780761" cy="25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9536" y="5876923"/>
            <a:ext cx="2127505" cy="432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050" b="1" dirty="0" smtClean="0"/>
              <a:t>자외선 차단 및 </a:t>
            </a:r>
            <a:r>
              <a:rPr lang="ko-KR" altLang="en-US" sz="1050" b="1" dirty="0" err="1" smtClean="0"/>
              <a:t>향균성이</a:t>
            </a:r>
            <a:r>
              <a:rPr lang="ko-KR" altLang="en-US" sz="1050" b="1" dirty="0" smtClean="0"/>
              <a:t> 우수한</a:t>
            </a:r>
            <a:endParaRPr lang="en-US" altLang="ko-KR" sz="1050" b="1" dirty="0" smtClean="0"/>
          </a:p>
          <a:p>
            <a:pPr algn="ctr">
              <a:lnSpc>
                <a:spcPct val="110000"/>
              </a:lnSpc>
            </a:pPr>
            <a:r>
              <a:rPr lang="ko-KR" altLang="en-US" sz="1050" b="1" dirty="0" smtClean="0"/>
              <a:t>친환경 원단 및 이의 제조 방법</a:t>
            </a:r>
            <a:endParaRPr lang="ko-KR" alt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8247" y="5876923"/>
            <a:ext cx="2310248" cy="432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050" b="1" dirty="0" err="1" smtClean="0"/>
              <a:t>소취</a:t>
            </a:r>
            <a:r>
              <a:rPr lang="ko-KR" altLang="en-US" sz="1050" b="1" dirty="0" smtClean="0"/>
              <a:t> 및 정전기 방지 기능이 우수한</a:t>
            </a:r>
            <a:endParaRPr lang="en-US" altLang="ko-KR" sz="1050" b="1" dirty="0" smtClean="0"/>
          </a:p>
          <a:p>
            <a:pPr algn="ctr">
              <a:lnSpc>
                <a:spcPct val="110000"/>
              </a:lnSpc>
            </a:pPr>
            <a:r>
              <a:rPr lang="ko-KR" altLang="en-US" sz="1050" b="1" dirty="0" smtClean="0"/>
              <a:t>친환경 원단 및 이의 제조 방법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1834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98230" y="260648"/>
            <a:ext cx="8520056" cy="6336704"/>
          </a:xfrm>
          <a:prstGeom prst="roundRect">
            <a:avLst>
              <a:gd name="adj" fmla="val 5462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1600" b="1" dirty="0" smtClean="0"/>
              <a:t>* </a:t>
            </a:r>
            <a:r>
              <a:rPr lang="en-US" altLang="ko-KR" sz="1600" b="1" dirty="0"/>
              <a:t>Certificate(</a:t>
            </a:r>
            <a:r>
              <a:rPr lang="ko-KR" altLang="en-US" sz="1600" b="1" dirty="0"/>
              <a:t>인증서</a:t>
            </a:r>
            <a:r>
              <a:rPr lang="en-US" altLang="ko-KR" sz="1600" b="1" dirty="0"/>
              <a:t>)</a:t>
            </a:r>
            <a:endParaRPr lang="en-US" altLang="ko-KR" sz="1200" b="1" dirty="0"/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727202"/>
              </p:ext>
            </p:extLst>
          </p:nvPr>
        </p:nvGraphicFramePr>
        <p:xfrm>
          <a:off x="3744394" y="3825303"/>
          <a:ext cx="1638000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Acrobat Document" r:id="rId3" imgW="5667119" imgH="8019915" progId="AcroExch.Document.DC">
                  <p:embed/>
                </p:oleObj>
              </mc:Choice>
              <mc:Fallback>
                <p:oleObj name="Acrobat Document" r:id="rId3" imgW="5667119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394" y="3825303"/>
                        <a:ext cx="1638000" cy="23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67358"/>
              </p:ext>
            </p:extLst>
          </p:nvPr>
        </p:nvGraphicFramePr>
        <p:xfrm>
          <a:off x="1403648" y="3825304"/>
          <a:ext cx="1653540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Acrobat Document" r:id="rId5" imgW="5667119" imgH="8019915" progId="AcroExch.Document.DC">
                  <p:embed/>
                </p:oleObj>
              </mc:Choice>
              <mc:Fallback>
                <p:oleObj name="Acrobat Document" r:id="rId5" imgW="5667119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3825304"/>
                        <a:ext cx="1653540" cy="23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98727"/>
              </p:ext>
            </p:extLst>
          </p:nvPr>
        </p:nvGraphicFramePr>
        <p:xfrm>
          <a:off x="5942797" y="3825303"/>
          <a:ext cx="1653539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Acrobat Document" r:id="rId7" imgW="5667119" imgH="8019915" progId="AcroExch.Document.DC">
                  <p:embed/>
                </p:oleObj>
              </mc:Choice>
              <mc:Fallback>
                <p:oleObj name="Acrobat Document" r:id="rId7" imgW="5667119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2797" y="3825303"/>
                        <a:ext cx="1653539" cy="23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36" y="1268760"/>
            <a:ext cx="165237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66" y="1268760"/>
            <a:ext cx="165385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802</Words>
  <Application>Microsoft Office PowerPoint</Application>
  <PresentationFormat>화면 슬라이드 쇼(4:3)</PresentationFormat>
  <Paragraphs>178</Paragraphs>
  <Slides>16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김동준-마케팅</dc:creator>
  <cp:lastModifiedBy>정병동</cp:lastModifiedBy>
  <cp:revision>253</cp:revision>
  <cp:lastPrinted>2025-02-03T01:29:07Z</cp:lastPrinted>
  <dcterms:created xsi:type="dcterms:W3CDTF">2014-02-18T08:25:21Z</dcterms:created>
  <dcterms:modified xsi:type="dcterms:W3CDTF">2025-02-26T03:57:19Z</dcterms:modified>
</cp:coreProperties>
</file>